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58" r:id="rId4"/>
    <p:sldId id="260" r:id="rId5"/>
    <p:sldId id="259" r:id="rId6"/>
    <p:sldId id="262" r:id="rId7"/>
    <p:sldId id="257"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CB866A-9F57-4D17-B379-0FC6E3586394}" v="4" dt="2023-05-15T15:28:36.6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3" d="100"/>
          <a:sy n="103"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queline Daniszewski" userId="6f43295fa9fb674c" providerId="LiveId" clId="{33CB866A-9F57-4D17-B379-0FC6E3586394}"/>
    <pc:docChg chg="undo custSel addSld modSld sldOrd">
      <pc:chgData name="Jacqueline Daniszewski" userId="6f43295fa9fb674c" providerId="LiveId" clId="{33CB866A-9F57-4D17-B379-0FC6E3586394}" dt="2023-05-15T15:29:16.571" v="100" actId="6549"/>
      <pc:docMkLst>
        <pc:docMk/>
      </pc:docMkLst>
      <pc:sldChg chg="addSp delSp modSp mod ord">
        <pc:chgData name="Jacqueline Daniszewski" userId="6f43295fa9fb674c" providerId="LiveId" clId="{33CB866A-9F57-4D17-B379-0FC6E3586394}" dt="2023-05-15T15:29:08.867" v="99" actId="255"/>
        <pc:sldMkLst>
          <pc:docMk/>
          <pc:sldMk cId="3956244262" sldId="257"/>
        </pc:sldMkLst>
        <pc:spChg chg="add del mod">
          <ac:chgData name="Jacqueline Daniszewski" userId="6f43295fa9fb674c" providerId="LiveId" clId="{33CB866A-9F57-4D17-B379-0FC6E3586394}" dt="2023-05-15T15:28:29.491" v="78" actId="767"/>
          <ac:spMkLst>
            <pc:docMk/>
            <pc:sldMk cId="3956244262" sldId="257"/>
            <ac:spMk id="2" creationId="{8D6F95B8-5F80-F960-5801-68A8F186025F}"/>
          </ac:spMkLst>
        </pc:spChg>
        <pc:spChg chg="add mod">
          <ac:chgData name="Jacqueline Daniszewski" userId="6f43295fa9fb674c" providerId="LiveId" clId="{33CB866A-9F57-4D17-B379-0FC6E3586394}" dt="2023-05-15T15:29:08.867" v="99" actId="255"/>
          <ac:spMkLst>
            <pc:docMk/>
            <pc:sldMk cId="3956244262" sldId="257"/>
            <ac:spMk id="3" creationId="{2B6201C4-8063-4AB3-611C-345E038D0814}"/>
          </ac:spMkLst>
        </pc:spChg>
      </pc:sldChg>
      <pc:sldChg chg="modSp mod">
        <pc:chgData name="Jacqueline Daniszewski" userId="6f43295fa9fb674c" providerId="LiveId" clId="{33CB866A-9F57-4D17-B379-0FC6E3586394}" dt="2023-05-15T15:23:32.242" v="0" actId="113"/>
        <pc:sldMkLst>
          <pc:docMk/>
          <pc:sldMk cId="1371031556" sldId="259"/>
        </pc:sldMkLst>
        <pc:spChg chg="mod">
          <ac:chgData name="Jacqueline Daniszewski" userId="6f43295fa9fb674c" providerId="LiveId" clId="{33CB866A-9F57-4D17-B379-0FC6E3586394}" dt="2023-05-15T15:23:32.242" v="0" actId="113"/>
          <ac:spMkLst>
            <pc:docMk/>
            <pc:sldMk cId="1371031556" sldId="259"/>
            <ac:spMk id="4" creationId="{962F6876-1148-24D9-323D-51E9E11B5AC3}"/>
          </ac:spMkLst>
        </pc:spChg>
      </pc:sldChg>
      <pc:sldChg chg="addSp modSp mod">
        <pc:chgData name="Jacqueline Daniszewski" userId="6f43295fa9fb674c" providerId="LiveId" clId="{33CB866A-9F57-4D17-B379-0FC6E3586394}" dt="2023-05-15T15:25:04.377" v="12" actId="115"/>
        <pc:sldMkLst>
          <pc:docMk/>
          <pc:sldMk cId="3889112099" sldId="262"/>
        </pc:sldMkLst>
        <pc:spChg chg="add mod">
          <ac:chgData name="Jacqueline Daniszewski" userId="6f43295fa9fb674c" providerId="LiveId" clId="{33CB866A-9F57-4D17-B379-0FC6E3586394}" dt="2023-05-15T15:25:04.377" v="12" actId="115"/>
          <ac:spMkLst>
            <pc:docMk/>
            <pc:sldMk cId="3889112099" sldId="262"/>
            <ac:spMk id="3" creationId="{555B43F1-695C-6DEE-BE63-B5CCF4FACEB8}"/>
          </ac:spMkLst>
        </pc:spChg>
      </pc:sldChg>
      <pc:sldChg chg="addSp delSp modSp new mod">
        <pc:chgData name="Jacqueline Daniszewski" userId="6f43295fa9fb674c" providerId="LiveId" clId="{33CB866A-9F57-4D17-B379-0FC6E3586394}" dt="2023-05-15T15:29:16.571" v="100" actId="6549"/>
        <pc:sldMkLst>
          <pc:docMk/>
          <pc:sldMk cId="3491055514" sldId="263"/>
        </pc:sldMkLst>
        <pc:spChg chg="del">
          <ac:chgData name="Jacqueline Daniszewski" userId="6f43295fa9fb674c" providerId="LiveId" clId="{33CB866A-9F57-4D17-B379-0FC6E3586394}" dt="2023-05-15T15:25:26.048" v="16" actId="21"/>
          <ac:spMkLst>
            <pc:docMk/>
            <pc:sldMk cId="3491055514" sldId="263"/>
            <ac:spMk id="2" creationId="{D617667D-E8A0-1630-CEBB-845E1423D31F}"/>
          </ac:spMkLst>
        </pc:spChg>
        <pc:spChg chg="del">
          <ac:chgData name="Jacqueline Daniszewski" userId="6f43295fa9fb674c" providerId="LiveId" clId="{33CB866A-9F57-4D17-B379-0FC6E3586394}" dt="2023-05-15T15:25:30.631" v="17" actId="21"/>
          <ac:spMkLst>
            <pc:docMk/>
            <pc:sldMk cId="3491055514" sldId="263"/>
            <ac:spMk id="3" creationId="{5B3B5BE2-6D3F-AB99-A93B-EDE819A8D297}"/>
          </ac:spMkLst>
        </pc:spChg>
        <pc:spChg chg="add mod">
          <ac:chgData name="Jacqueline Daniszewski" userId="6f43295fa9fb674c" providerId="LiveId" clId="{33CB866A-9F57-4D17-B379-0FC6E3586394}" dt="2023-05-15T15:29:16.571" v="100" actId="6549"/>
          <ac:spMkLst>
            <pc:docMk/>
            <pc:sldMk cId="3491055514" sldId="263"/>
            <ac:spMk id="5" creationId="{4326E2E4-FAB1-7DDB-1FF5-D3D158AD26A0}"/>
          </ac:spMkLst>
        </pc:spChg>
      </pc:sldChg>
      <pc:sldChg chg="addSp delSp modSp new mod">
        <pc:chgData name="Jacqueline Daniszewski" userId="6f43295fa9fb674c" providerId="LiveId" clId="{33CB866A-9F57-4D17-B379-0FC6E3586394}" dt="2023-05-15T15:27:11.844" v="40" actId="27636"/>
        <pc:sldMkLst>
          <pc:docMk/>
          <pc:sldMk cId="482921726" sldId="264"/>
        </pc:sldMkLst>
        <pc:spChg chg="del mod">
          <ac:chgData name="Jacqueline Daniszewski" userId="6f43295fa9fb674c" providerId="LiveId" clId="{33CB866A-9F57-4D17-B379-0FC6E3586394}" dt="2023-05-15T15:26:33.171" v="29" actId="21"/>
          <ac:spMkLst>
            <pc:docMk/>
            <pc:sldMk cId="482921726" sldId="264"/>
            <ac:spMk id="2" creationId="{3C280413-3EC3-4EAA-738E-10A40A739E03}"/>
          </ac:spMkLst>
        </pc:spChg>
        <pc:spChg chg="del">
          <ac:chgData name="Jacqueline Daniszewski" userId="6f43295fa9fb674c" providerId="LiveId" clId="{33CB866A-9F57-4D17-B379-0FC6E3586394}" dt="2023-05-15T15:26:36.946" v="30" actId="21"/>
          <ac:spMkLst>
            <pc:docMk/>
            <pc:sldMk cId="482921726" sldId="264"/>
            <ac:spMk id="3" creationId="{418589A4-0AAF-A8B0-3E00-54BFF70D6E3B}"/>
          </ac:spMkLst>
        </pc:spChg>
        <pc:spChg chg="add mod">
          <ac:chgData name="Jacqueline Daniszewski" userId="6f43295fa9fb674c" providerId="LiveId" clId="{33CB866A-9F57-4D17-B379-0FC6E3586394}" dt="2023-05-15T15:27:11.844" v="40" actId="27636"/>
          <ac:spMkLst>
            <pc:docMk/>
            <pc:sldMk cId="482921726" sldId="264"/>
            <ac:spMk id="4" creationId="{F9D1C45F-C348-545B-697D-52608390E99B}"/>
          </ac:spMkLst>
        </pc:spChg>
      </pc:sldChg>
      <pc:sldChg chg="addSp delSp modSp new mod">
        <pc:chgData name="Jacqueline Daniszewski" userId="6f43295fa9fb674c" providerId="LiveId" clId="{33CB866A-9F57-4D17-B379-0FC6E3586394}" dt="2023-05-15T15:27:51.788" v="74" actId="1076"/>
        <pc:sldMkLst>
          <pc:docMk/>
          <pc:sldMk cId="591417726" sldId="265"/>
        </pc:sldMkLst>
        <pc:spChg chg="mod">
          <ac:chgData name="Jacqueline Daniszewski" userId="6f43295fa9fb674c" providerId="LiveId" clId="{33CB866A-9F57-4D17-B379-0FC6E3586394}" dt="2023-05-15T15:27:51.788" v="74" actId="1076"/>
          <ac:spMkLst>
            <pc:docMk/>
            <pc:sldMk cId="591417726" sldId="265"/>
            <ac:spMk id="2" creationId="{36CDC2D5-DC03-5E29-5B6A-AA57D011E99C}"/>
          </ac:spMkLst>
        </pc:spChg>
        <pc:spChg chg="del">
          <ac:chgData name="Jacqueline Daniszewski" userId="6f43295fa9fb674c" providerId="LiveId" clId="{33CB866A-9F57-4D17-B379-0FC6E3586394}" dt="2023-05-15T15:27:28.437" v="43" actId="21"/>
          <ac:spMkLst>
            <pc:docMk/>
            <pc:sldMk cId="591417726" sldId="265"/>
            <ac:spMk id="3" creationId="{E0D6526C-7876-E6AA-C109-627B947486CB}"/>
          </ac:spMkLst>
        </pc:spChg>
        <pc:spChg chg="add del">
          <ac:chgData name="Jacqueline Daniszewski" userId="6f43295fa9fb674c" providerId="LiveId" clId="{33CB866A-9F57-4D17-B379-0FC6E3586394}" dt="2023-05-15T15:27:21.698" v="42" actId="22"/>
          <ac:spMkLst>
            <pc:docMk/>
            <pc:sldMk cId="591417726" sldId="265"/>
            <ac:spMk id="5" creationId="{DAADB165-402F-6B86-7315-3BC9439B991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3E2C2-E8EA-F6ED-42FB-E965173D09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375C56-C325-7DBA-74C0-A71EE4CEE1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959706-877C-8D98-8A5A-EC26D132232D}"/>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02253BD5-3DD5-3E44-D15D-A77E228ABE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D60BE-3EE1-7767-E020-E1E0CBB3A88E}"/>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44495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01ECF-1014-CA90-BBE5-DDDEFDE2E6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5DEAB4-5980-BF67-75D4-88A94935D5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884AEA-E41A-7C09-BEE4-00FD1AFB9407}"/>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D0ABB92B-3BE1-A236-4077-0C6A5A59A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4BEC3A-CC68-C3CF-26D4-5E06342FCC2D}"/>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4271186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F05130-1070-FD5B-6354-FDCD5CFC33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E6516E-4133-9A6B-E858-F488D8BAC3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5555C4-8108-4910-148A-0EDA54C58CE7}"/>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2540B63C-5272-2A34-43F4-200A967EE2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464680-CB05-6192-6797-F80B5C3EC123}"/>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3768735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9CB6B-0171-C1B6-B7CF-2384C844F0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F6E720-B727-97DF-F232-9DA52D96D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8C48C-E821-F694-FA34-E834E9B39386}"/>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CD9E3744-11DB-3E90-E28D-BF8F9E1CC7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AD58E3-9B66-4205-4B1B-2B5748D44D61}"/>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2567801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23BD3-876D-2D95-2FA6-A13A3F38B2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830CC3-386A-A573-6D46-81E0802A60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720B9D-9C63-F78A-A076-7D345B868361}"/>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7E8CBF79-DA97-49ED-C043-72DE645D08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151CBC-5F9F-C41A-B729-610B6F90C2E4}"/>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2937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37C45-AE67-9CEF-35DC-621F13C12F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AEA690-EC0C-ECA0-A6A0-4FFF421C62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14FC5A-2932-B429-A902-FFAD57349A5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71EDDF-DF78-CB60-387B-79496D2A2B8D}"/>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6" name="Footer Placeholder 5">
            <a:extLst>
              <a:ext uri="{FF2B5EF4-FFF2-40B4-BE49-F238E27FC236}">
                <a16:creationId xmlns:a16="http://schemas.microsoft.com/office/drawing/2014/main" id="{9AE6FFF1-3CD0-D215-3F26-C90451E2A7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B5FE6A-F6BA-6242-D82D-68B5E2B5D473}"/>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2151270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F44BE-B226-7666-DEDA-F2F413229F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4139A8-8E37-4D50-E57A-1CC5CA362F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9C801D-AA28-CEC1-892D-BF9604C5F0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63A3FF-B07B-1F54-16D4-A84D5781F6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9067AA-E051-2DFF-A9CD-C2BF1FC3DF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2F91CF-5F37-C9A6-3110-E0F33F4F82C1}"/>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8" name="Footer Placeholder 7">
            <a:extLst>
              <a:ext uri="{FF2B5EF4-FFF2-40B4-BE49-F238E27FC236}">
                <a16:creationId xmlns:a16="http://schemas.microsoft.com/office/drawing/2014/main" id="{37160380-AC81-2766-C85E-6AA4D4F941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64F54C-D849-180B-E24B-2AA7FBCCC48B}"/>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685834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D462B-E61C-B6FF-6E39-8DB261F43F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6D5728-6744-426F-F104-D1948FC1E657}"/>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4" name="Footer Placeholder 3">
            <a:extLst>
              <a:ext uri="{FF2B5EF4-FFF2-40B4-BE49-F238E27FC236}">
                <a16:creationId xmlns:a16="http://schemas.microsoft.com/office/drawing/2014/main" id="{FB3FB774-DC68-7B5F-5F6D-0C6B34B593A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744C62-7930-B2A5-2270-BAF8F743EB3E}"/>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3201558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76D0DA-0F13-B9A6-01B7-B9C820C0715D}"/>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3" name="Footer Placeholder 2">
            <a:extLst>
              <a:ext uri="{FF2B5EF4-FFF2-40B4-BE49-F238E27FC236}">
                <a16:creationId xmlns:a16="http://schemas.microsoft.com/office/drawing/2014/main" id="{1F856949-B918-1CD7-F8D7-63A22E8CEC1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B14757-7DBE-D739-A0E5-29015B35595F}"/>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84569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AAC5F-02B1-FE55-C4D8-F56E0EB529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BC6722-E0F0-A907-E09B-FE3BB9734E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E2B042-11CE-7B66-E3E1-B443316A46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CD41A7-1E59-612E-618E-7C79F40EE145}"/>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6" name="Footer Placeholder 5">
            <a:extLst>
              <a:ext uri="{FF2B5EF4-FFF2-40B4-BE49-F238E27FC236}">
                <a16:creationId xmlns:a16="http://schemas.microsoft.com/office/drawing/2014/main" id="{E37C4756-8151-7926-F5F8-DA1BB359D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957940-BCAD-9021-E78A-AABAD62CA8C4}"/>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2786372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DEC84-B749-B3CC-1043-8B495E4664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D0FD37-3D25-5EF1-D108-300CF60A71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B87F49B-B0E5-7D29-A77D-8BB411730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12C596-5C90-B1E0-0D1E-D46B4F399D9F}"/>
              </a:ext>
            </a:extLst>
          </p:cNvPr>
          <p:cNvSpPr>
            <a:spLocks noGrp="1"/>
          </p:cNvSpPr>
          <p:nvPr>
            <p:ph type="dt" sz="half" idx="10"/>
          </p:nvPr>
        </p:nvSpPr>
        <p:spPr/>
        <p:txBody>
          <a:bodyPr/>
          <a:lstStyle/>
          <a:p>
            <a:fld id="{ACEC3563-4E7E-4408-96A4-6F07519EC396}" type="datetimeFigureOut">
              <a:rPr lang="en-US" smtClean="0"/>
              <a:t>5/15/2023</a:t>
            </a:fld>
            <a:endParaRPr lang="en-US"/>
          </a:p>
        </p:txBody>
      </p:sp>
      <p:sp>
        <p:nvSpPr>
          <p:cNvPr id="6" name="Footer Placeholder 5">
            <a:extLst>
              <a:ext uri="{FF2B5EF4-FFF2-40B4-BE49-F238E27FC236}">
                <a16:creationId xmlns:a16="http://schemas.microsoft.com/office/drawing/2014/main" id="{8BCC139A-93C4-B091-D2B1-C17E90F987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4D56B7-7543-B425-C0C0-FEF014BC10CD}"/>
              </a:ext>
            </a:extLst>
          </p:cNvPr>
          <p:cNvSpPr>
            <a:spLocks noGrp="1"/>
          </p:cNvSpPr>
          <p:nvPr>
            <p:ph type="sldNum" sz="quarter" idx="12"/>
          </p:nvPr>
        </p:nvSpPr>
        <p:spPr/>
        <p:txBody>
          <a:bodyPr/>
          <a:lstStyle/>
          <a:p>
            <a:fld id="{36C0D08A-7735-4B64-830C-AA5B55999E0B}" type="slidenum">
              <a:rPr lang="en-US" smtClean="0"/>
              <a:t>‹#›</a:t>
            </a:fld>
            <a:endParaRPr lang="en-US"/>
          </a:p>
        </p:txBody>
      </p:sp>
    </p:spTree>
    <p:extLst>
      <p:ext uri="{BB962C8B-B14F-4D97-AF65-F5344CB8AC3E}">
        <p14:creationId xmlns:p14="http://schemas.microsoft.com/office/powerpoint/2010/main" val="343845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publicdomainpictures.net/en/view-image.php?image=237845&amp;picture=glowing-background"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r:id="rId14"/>
              </a:ext>
            </a:extLst>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B953A7-993C-4C82-D058-BC9E6D8805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04363-C116-7D10-4B8E-6CB68063A2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211FCC-3AC8-01F5-363D-165332E38C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EC3563-4E7E-4408-96A4-6F07519EC396}" type="datetimeFigureOut">
              <a:rPr lang="en-US" smtClean="0"/>
              <a:t>5/15/2023</a:t>
            </a:fld>
            <a:endParaRPr lang="en-US"/>
          </a:p>
        </p:txBody>
      </p:sp>
      <p:sp>
        <p:nvSpPr>
          <p:cNvPr id="5" name="Footer Placeholder 4">
            <a:extLst>
              <a:ext uri="{FF2B5EF4-FFF2-40B4-BE49-F238E27FC236}">
                <a16:creationId xmlns:a16="http://schemas.microsoft.com/office/drawing/2014/main" id="{ADF6D18B-B6CD-9C4D-8652-A35C287EEA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7E2A16-B9DF-29BF-F965-0F8E9504E3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0D08A-7735-4B64-830C-AA5B55999E0B}" type="slidenum">
              <a:rPr lang="en-US" smtClean="0"/>
              <a:t>‹#›</a:t>
            </a:fld>
            <a:endParaRPr lang="en-US"/>
          </a:p>
        </p:txBody>
      </p:sp>
    </p:spTree>
    <p:extLst>
      <p:ext uri="{BB962C8B-B14F-4D97-AF65-F5344CB8AC3E}">
        <p14:creationId xmlns:p14="http://schemas.microsoft.com/office/powerpoint/2010/main" val="155111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egis.state.pa.us/cfdocs/legis/LI/uconsCheck.cfm?txtType=HTM&amp;yr=1987&amp;sessInd=0&amp;smthLwInd=0&amp;act=79&amp;chpt=5&amp;sctn=3&amp;subsctn=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egis.state.pa.us/cfdocs/Legis/LI/uconsCheck.cfm?txtType=HTM&amp;yr=1987&amp;sessInd=0&amp;smthLwInd=0&amp;act=0079" TargetMode="External"/><Relationship Id="rId2" Type="http://schemas.openxmlformats.org/officeDocument/2006/relationships/hyperlink" Target="https://www.umc.org/en/content/book-of-resolutions-reducing-the-risk-of-child-sexual-abuse-in-the-church" TargetMode="External"/><Relationship Id="rId1" Type="http://schemas.openxmlformats.org/officeDocument/2006/relationships/slideLayout" Target="../slideLayouts/slideLayout2.xml"/><Relationship Id="rId4" Type="http://schemas.openxmlformats.org/officeDocument/2006/relationships/hyperlink" Target="https://www.legis.state.pa.us/cfdocs/legis/li/uconsCheck.cfm?yr=2010&amp;sessInd=0&amp;act=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E7D193F-CB3B-5A9F-29FD-E5391B38A661}"/>
              </a:ext>
            </a:extLst>
          </p:cNvPr>
          <p:cNvSpPr>
            <a:spLocks noGrp="1"/>
          </p:cNvSpPr>
          <p:nvPr>
            <p:ph type="title"/>
          </p:nvPr>
        </p:nvSpPr>
        <p:spPr>
          <a:xfrm>
            <a:off x="838200" y="365125"/>
            <a:ext cx="10515600" cy="5513161"/>
          </a:xfrm>
        </p:spPr>
        <p:txBody>
          <a:bodyPr>
            <a:normAutofit/>
          </a:bodyPr>
          <a:lstStyle/>
          <a:p>
            <a:pPr algn="ctr"/>
            <a:r>
              <a:rPr lang="en-US" sz="7200" b="1" u="sng" dirty="0">
                <a:latin typeface="Segoe UI" panose="020B0502040204020203" pitchFamily="34" charset="0"/>
                <a:cs typeface="Segoe UI" panose="020B0502040204020203" pitchFamily="34" charset="0"/>
              </a:rPr>
              <a:t>Safe Sanctuaries – Vulnerable and Older Adults</a:t>
            </a:r>
          </a:p>
        </p:txBody>
      </p:sp>
    </p:spTree>
    <p:extLst>
      <p:ext uri="{BB962C8B-B14F-4D97-AF65-F5344CB8AC3E}">
        <p14:creationId xmlns:p14="http://schemas.microsoft.com/office/powerpoint/2010/main" val="198333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DC2D5-DC03-5E29-5B6A-AA57D011E99C}"/>
              </a:ext>
            </a:extLst>
          </p:cNvPr>
          <p:cNvSpPr>
            <a:spLocks noGrp="1"/>
          </p:cNvSpPr>
          <p:nvPr>
            <p:ph type="title"/>
          </p:nvPr>
        </p:nvSpPr>
        <p:spPr>
          <a:xfrm>
            <a:off x="838200" y="2651125"/>
            <a:ext cx="10515600" cy="1325563"/>
          </a:xfrm>
        </p:spPr>
        <p:txBody>
          <a:bodyPr/>
          <a:lstStyle/>
          <a:p>
            <a:pPr algn="ctr"/>
            <a:r>
              <a:rPr lang="en-US" b="1" dirty="0">
                <a:latin typeface="Segoe UI" panose="020B0502040204020203" pitchFamily="34" charset="0"/>
                <a:cs typeface="Segoe UI" panose="020B0502040204020203" pitchFamily="34" charset="0"/>
              </a:rPr>
              <a:t>Questions &amp; Answers</a:t>
            </a:r>
          </a:p>
        </p:txBody>
      </p:sp>
    </p:spTree>
    <p:extLst>
      <p:ext uri="{BB962C8B-B14F-4D97-AF65-F5344CB8AC3E}">
        <p14:creationId xmlns:p14="http://schemas.microsoft.com/office/powerpoint/2010/main" val="591417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51770E6-A8F8-F449-3391-87423EF4DFAE}"/>
              </a:ext>
            </a:extLst>
          </p:cNvPr>
          <p:cNvPicPr>
            <a:picLocks noChangeAspect="1"/>
          </p:cNvPicPr>
          <p:nvPr/>
        </p:nvPicPr>
        <p:blipFill rotWithShape="1">
          <a:blip r:embed="rId2"/>
          <a:srcRect l="1662" r="14282"/>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4F47D0B-F870-B061-9608-0B51252D8C5F}"/>
              </a:ext>
            </a:extLst>
          </p:cNvPr>
          <p:cNvSpPr>
            <a:spLocks noGrp="1"/>
          </p:cNvSpPr>
          <p:nvPr>
            <p:ph type="ctrTitle"/>
          </p:nvPr>
        </p:nvSpPr>
        <p:spPr>
          <a:xfrm>
            <a:off x="477981" y="1122363"/>
            <a:ext cx="4023360" cy="940076"/>
          </a:xfrm>
        </p:spPr>
        <p:txBody>
          <a:bodyPr anchor="b">
            <a:normAutofit fontScale="90000"/>
          </a:bodyPr>
          <a:lstStyle/>
          <a:p>
            <a:pPr algn="l"/>
            <a:r>
              <a:rPr lang="en-US" sz="4800" dirty="0"/>
              <a:t>Vulnerable Adults</a:t>
            </a: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161C4D6-22D9-0EE2-6F75-52577971BA7A}"/>
              </a:ext>
            </a:extLst>
          </p:cNvPr>
          <p:cNvSpPr txBox="1"/>
          <p:nvPr/>
        </p:nvSpPr>
        <p:spPr>
          <a:xfrm>
            <a:off x="477981" y="2733869"/>
            <a:ext cx="6491986" cy="3337388"/>
          </a:xfrm>
          <a:prstGeom prst="rect">
            <a:avLst/>
          </a:prstGeom>
          <a:solidFill>
            <a:schemeClr val="tx1"/>
          </a:solidFill>
        </p:spPr>
        <p:txBody>
          <a:bodyPr wrap="square" rtlCol="0">
            <a:spAutoFit/>
          </a:bodyPr>
          <a:lstStyle/>
          <a:p>
            <a:pPr marL="0" marR="31750" algn="just">
              <a:lnSpc>
                <a:spcPct val="107000"/>
              </a:lnSpc>
              <a:spcBef>
                <a:spcPts val="0"/>
              </a:spcBef>
              <a:spcAft>
                <a:spcPts val="0"/>
              </a:spcAft>
            </a:pPr>
            <a:r>
              <a:rPr lang="en-US" sz="1800">
                <a:solidFill>
                  <a:srgbClr val="333333"/>
                </a:solidFill>
                <a:effectLst/>
                <a:latin typeface="Arial" panose="020B0604020202020204" pitchFamily="34" charset="0"/>
                <a:ea typeface="Calibri" panose="020F0502020204030204" pitchFamily="34" charset="0"/>
              </a:rPr>
              <a:t>Because the tragedy of abuse of Vulnerable Adults is a realty in our world, and because we recognize the spiritual imperative to provide a safe and protect environment, the conference has developed this Vulnerable Adults Policy to realize our commitment to the safety and spiritual growth of Vulnerable Adults in our activities.</a:t>
            </a:r>
            <a:endParaRPr lang="en-US" sz="1800">
              <a:solidFill>
                <a:srgbClr val="000000"/>
              </a:solidFill>
              <a:effectLst/>
              <a:latin typeface="Calibri" panose="020F0502020204030204" pitchFamily="34" charset="0"/>
              <a:ea typeface="Calibri" panose="020F0502020204030204" pitchFamily="34" charset="0"/>
            </a:endParaRPr>
          </a:p>
          <a:p>
            <a:pPr marL="42545" marR="31750" algn="just">
              <a:lnSpc>
                <a:spcPct val="107000"/>
              </a:lnSpc>
              <a:spcBef>
                <a:spcPts val="0"/>
              </a:spcBef>
              <a:spcAft>
                <a:spcPts val="0"/>
              </a:spcAft>
            </a:pPr>
            <a:r>
              <a:rPr lang="en-US" sz="1800">
                <a:solidFill>
                  <a:srgbClr val="000000"/>
                </a:solidFill>
                <a:effectLst/>
                <a:latin typeface="Arial" panose="020B0604020202020204" pitchFamily="34" charset="0"/>
                <a:ea typeface="Calibri" panose="020F0502020204030204" pitchFamily="34" charset="0"/>
              </a:rPr>
              <a:t> </a:t>
            </a:r>
            <a:endParaRPr lang="en-US" sz="1800">
              <a:solidFill>
                <a:srgbClr val="000000"/>
              </a:solidFill>
              <a:effectLst/>
              <a:latin typeface="Calibri" panose="020F0502020204030204" pitchFamily="34" charset="0"/>
              <a:ea typeface="Calibri" panose="020F0502020204030204" pitchFamily="34" charset="0"/>
            </a:endParaRPr>
          </a:p>
          <a:p>
            <a:pPr marL="0" marR="0">
              <a:lnSpc>
                <a:spcPct val="107000"/>
              </a:lnSpc>
              <a:spcBef>
                <a:spcPts val="0"/>
              </a:spcBef>
              <a:spcAft>
                <a:spcPts val="0"/>
              </a:spcAft>
            </a:pPr>
            <a:r>
              <a:rPr lang="en-US" sz="1800">
                <a:solidFill>
                  <a:srgbClr val="333333"/>
                </a:solidFill>
                <a:effectLst/>
                <a:latin typeface="Arial" panose="020B0604020202020204" pitchFamily="34" charset="0"/>
                <a:ea typeface="Calibri" panose="020F0502020204030204" pitchFamily="34" charset="0"/>
              </a:rPr>
              <a:t>The church, at all levels of its organization, is entrusted with the responsibility of providing an emotionally and physically safe, spiritually grounded, healthy environment for activities of Vulnerable Adults, in which they are protected from abuse.</a:t>
            </a:r>
            <a:endParaRPr lang="en-US" sz="180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5687177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982E9-DCBF-2937-D330-2FE5321151CE}"/>
              </a:ext>
            </a:extLst>
          </p:cNvPr>
          <p:cNvSpPr>
            <a:spLocks noGrp="1"/>
          </p:cNvSpPr>
          <p:nvPr>
            <p:ph type="title"/>
          </p:nvPr>
        </p:nvSpPr>
        <p:spPr/>
        <p:txBody>
          <a:bodyPr/>
          <a:lstStyle/>
          <a:p>
            <a:r>
              <a:rPr lang="en-US" b="1" dirty="0"/>
              <a:t>Definitions from our policy</a:t>
            </a:r>
            <a:r>
              <a:rPr lang="en-US" dirty="0"/>
              <a:t>:</a:t>
            </a:r>
          </a:p>
        </p:txBody>
      </p:sp>
      <p:sp>
        <p:nvSpPr>
          <p:cNvPr id="3" name="Content Placeholder 2">
            <a:extLst>
              <a:ext uri="{FF2B5EF4-FFF2-40B4-BE49-F238E27FC236}">
                <a16:creationId xmlns:a16="http://schemas.microsoft.com/office/drawing/2014/main" id="{41EC8358-5488-8F1E-F774-92363792FE88}"/>
              </a:ext>
            </a:extLst>
          </p:cNvPr>
          <p:cNvSpPr>
            <a:spLocks noGrp="1"/>
          </p:cNvSpPr>
          <p:nvPr>
            <p:ph idx="1"/>
          </p:nvPr>
        </p:nvSpPr>
        <p:spPr>
          <a:xfrm>
            <a:off x="335902" y="1446245"/>
            <a:ext cx="11017898" cy="4730718"/>
          </a:xfrm>
        </p:spPr>
        <p:txBody>
          <a:bodyPr>
            <a:normAutofit fontScale="92500" lnSpcReduction="10000"/>
          </a:bodyPr>
          <a:lstStyle/>
          <a:p>
            <a:pPr marL="0" marR="0">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Abuse </a:t>
            </a:r>
            <a:r>
              <a:rPr lang="en-US" sz="1800" dirty="0">
                <a:solidFill>
                  <a:srgbClr val="333333"/>
                </a:solidFill>
                <a:effectLst/>
                <a:latin typeface="Arial" panose="020B0604020202020204" pitchFamily="34" charset="0"/>
                <a:ea typeface="Calibri" panose="020F0502020204030204" pitchFamily="34" charset="0"/>
              </a:rPr>
              <a:t>means the willful infliction of physical pain or injury or mental anguish, unreasonable confinement, or the willful deprivation of services which are necessary to maintain a person’s mental and physical health.</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 </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Exploitation</a:t>
            </a:r>
            <a:r>
              <a:rPr lang="en-US" sz="1800" dirty="0">
                <a:solidFill>
                  <a:srgbClr val="333333"/>
                </a:solidFill>
                <a:effectLst/>
                <a:latin typeface="Arial" panose="020B0604020202020204" pitchFamily="34" charset="0"/>
                <a:ea typeface="Calibri" panose="020F0502020204030204" pitchFamily="34" charset="0"/>
              </a:rPr>
              <a:t> means the act or process of illegally or improperly using a person or his resources for another person’s profit or advantage. </a:t>
            </a:r>
            <a:endParaRPr lang="en-US" sz="1800" dirty="0">
              <a:solidFill>
                <a:srgbClr val="000000"/>
              </a:solidFill>
              <a:effectLst/>
              <a:latin typeface="Calibri" panose="020F0502020204030204" pitchFamily="34" charset="0"/>
              <a:ea typeface="Calibri" panose="020F0502020204030204" pitchFamily="34" charset="0"/>
            </a:endParaRPr>
          </a:p>
          <a:p>
            <a:pPr marL="36830" marR="0" algn="just">
              <a:lnSpc>
                <a:spcPct val="107000"/>
              </a:lnSpc>
              <a:spcBef>
                <a:spcPts val="0"/>
              </a:spcBef>
              <a:spcAft>
                <a:spcPts val="0"/>
              </a:spcAft>
            </a:pPr>
            <a:r>
              <a:rPr lang="en-US" sz="1800" dirty="0">
                <a:solidFill>
                  <a:srgbClr val="333333"/>
                </a:solidFill>
                <a:effectLst/>
                <a:latin typeface="Arial" panose="020B0604020202020204" pitchFamily="34" charset="0"/>
                <a:ea typeface="Calibri" panose="020F0502020204030204" pitchFamily="34" charset="0"/>
              </a:rPr>
              <a:t> </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Neglect</a:t>
            </a:r>
            <a:r>
              <a:rPr lang="en-US" sz="1800" dirty="0">
                <a:solidFill>
                  <a:srgbClr val="333333"/>
                </a:solidFill>
                <a:effectLst/>
                <a:latin typeface="Arial" panose="020B0604020202020204" pitchFamily="34" charset="0"/>
                <a:ea typeface="Calibri" panose="020F0502020204030204" pitchFamily="34" charset="0"/>
              </a:rPr>
              <a:t> means an act or failure to act which results in the inadequate provision of care or services necessary to maintain the physical and mental health of the vulnerable adult, and which places the vulnerable adult in a situation which can result in serious injury, or which is life-threatening.  </a:t>
            </a:r>
            <a:endParaRPr lang="en-US" sz="1800" dirty="0">
              <a:solidFill>
                <a:srgbClr val="000000"/>
              </a:solidFill>
              <a:effectLst/>
              <a:latin typeface="Calibri" panose="020F0502020204030204" pitchFamily="34" charset="0"/>
              <a:ea typeface="Calibri" panose="020F0502020204030204" pitchFamily="34" charset="0"/>
            </a:endParaRPr>
          </a:p>
          <a:p>
            <a:pPr marL="0" marR="31750" indent="438150" algn="just">
              <a:lnSpc>
                <a:spcPct val="107000"/>
              </a:lnSpc>
              <a:spcBef>
                <a:spcPts val="0"/>
              </a:spcBef>
              <a:spcAft>
                <a:spcPts val="0"/>
              </a:spcAft>
            </a:pPr>
            <a:r>
              <a:rPr lang="en-US" sz="1800" dirty="0">
                <a:solidFill>
                  <a:srgbClr val="333333"/>
                </a:solidFill>
                <a:effectLst/>
                <a:latin typeface="Arial" panose="020B0604020202020204" pitchFamily="34" charset="0"/>
                <a:ea typeface="Calibri" panose="020F0502020204030204" pitchFamily="34" charset="0"/>
              </a:rPr>
              <a:t> </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Staff Person </a:t>
            </a:r>
            <a:r>
              <a:rPr lang="en-US" sz="1800" dirty="0">
                <a:solidFill>
                  <a:srgbClr val="333333"/>
                </a:solidFill>
                <a:effectLst/>
                <a:latin typeface="Arial" panose="020B0604020202020204" pitchFamily="34" charset="0"/>
                <a:ea typeface="Calibri" panose="020F0502020204030204" pitchFamily="34" charset="0"/>
              </a:rPr>
              <a:t>– Any person employed by the Church who is responsible for overseeing organized activities of Vulnerable Adults.  Throughout this document “Staff” will be interpreted to mean each staff person.</a:t>
            </a:r>
            <a:endParaRPr lang="en-US" sz="1800" dirty="0">
              <a:solidFill>
                <a:srgbClr val="000000"/>
              </a:solidFill>
              <a:effectLst/>
              <a:latin typeface="Calibri" panose="020F0502020204030204" pitchFamily="34" charset="0"/>
              <a:ea typeface="Calibri" panose="020F0502020204030204" pitchFamily="34" charset="0"/>
            </a:endParaRPr>
          </a:p>
          <a:p>
            <a:pPr marL="36830" marR="0" algn="just">
              <a:lnSpc>
                <a:spcPct val="107000"/>
              </a:lnSpc>
              <a:spcBef>
                <a:spcPts val="0"/>
              </a:spcBef>
              <a:spcAft>
                <a:spcPts val="0"/>
              </a:spcAft>
            </a:pPr>
            <a:r>
              <a:rPr lang="en-US" sz="1800" dirty="0">
                <a:solidFill>
                  <a:srgbClr val="333333"/>
                </a:solidFill>
                <a:effectLst/>
                <a:latin typeface="Arial" panose="020B0604020202020204" pitchFamily="34" charset="0"/>
                <a:ea typeface="Calibri" panose="020F0502020204030204" pitchFamily="34" charset="0"/>
              </a:rPr>
              <a:t>  </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Volunteer </a:t>
            </a:r>
            <a:r>
              <a:rPr lang="en-US" sz="1800" dirty="0">
                <a:solidFill>
                  <a:srgbClr val="333333"/>
                </a:solidFill>
                <a:effectLst/>
                <a:latin typeface="Arial" panose="020B0604020202020204" pitchFamily="34" charset="0"/>
                <a:ea typeface="Calibri" panose="020F0502020204030204" pitchFamily="34" charset="0"/>
              </a:rPr>
              <a:t>– A person, eighteen (18) years of age or older, who assists in conducting organized activities of Vulnerable Adults. </a:t>
            </a:r>
            <a:endParaRPr lang="en-US" sz="1800" dirty="0">
              <a:solidFill>
                <a:srgbClr val="000000"/>
              </a:solidFill>
              <a:effectLst/>
              <a:latin typeface="Calibri" panose="020F0502020204030204" pitchFamily="34" charset="0"/>
              <a:ea typeface="Calibri" panose="020F0502020204030204" pitchFamily="34" charset="0"/>
            </a:endParaRPr>
          </a:p>
          <a:p>
            <a:pPr marL="36830" marR="0" algn="just">
              <a:lnSpc>
                <a:spcPct val="107000"/>
              </a:lnSpc>
              <a:spcBef>
                <a:spcPts val="0"/>
              </a:spcBef>
              <a:spcAft>
                <a:spcPts val="0"/>
              </a:spcAft>
            </a:pPr>
            <a:r>
              <a:rPr lang="en-US" sz="1800" dirty="0">
                <a:solidFill>
                  <a:srgbClr val="333333"/>
                </a:solidFill>
                <a:effectLst/>
                <a:latin typeface="Arial" panose="020B0604020202020204" pitchFamily="34" charset="0"/>
                <a:ea typeface="Calibri" panose="020F0502020204030204" pitchFamily="34" charset="0"/>
              </a:rPr>
              <a:t>  </a:t>
            </a:r>
            <a:endParaRPr lang="en-US" sz="1800" dirty="0">
              <a:solidFill>
                <a:srgbClr val="000000"/>
              </a:solidFill>
              <a:effectLst/>
              <a:latin typeface="Calibri" panose="020F0502020204030204" pitchFamily="34" charset="0"/>
              <a:ea typeface="Calibri" panose="020F0502020204030204" pitchFamily="34" charset="0"/>
            </a:endParaRPr>
          </a:p>
          <a:p>
            <a:pPr marL="0" marR="31750" algn="just">
              <a:lnSpc>
                <a:spcPct val="107000"/>
              </a:lnSpc>
              <a:spcBef>
                <a:spcPts val="0"/>
              </a:spcBef>
              <a:spcAft>
                <a:spcPts val="0"/>
              </a:spcAft>
            </a:pPr>
            <a:r>
              <a:rPr lang="en-US" sz="1800" b="1" i="1" dirty="0">
                <a:solidFill>
                  <a:srgbClr val="333333"/>
                </a:solidFill>
                <a:effectLst/>
                <a:latin typeface="Arial" panose="020B0604020202020204" pitchFamily="34" charset="0"/>
                <a:ea typeface="Calibri" panose="020F0502020204030204" pitchFamily="34" charset="0"/>
              </a:rPr>
              <a:t>Vulnerable Adult</a:t>
            </a:r>
            <a:r>
              <a:rPr lang="en-US" sz="1800" dirty="0">
                <a:solidFill>
                  <a:srgbClr val="333333"/>
                </a:solidFill>
                <a:effectLst/>
                <a:latin typeface="Arial" panose="020B0604020202020204" pitchFamily="34" charset="0"/>
                <a:ea typeface="Calibri" panose="020F0502020204030204" pitchFamily="34" charset="0"/>
              </a:rPr>
              <a:t> means a person, eighteen (18) years of age or older</a:t>
            </a:r>
            <a:r>
              <a:rPr lang="en-US" sz="1800" dirty="0">
                <a:solidFill>
                  <a:srgbClr val="000000"/>
                </a:solidFill>
                <a:effectLst/>
                <a:latin typeface="Arial" panose="020B0604020202020204" pitchFamily="34" charset="0"/>
                <a:ea typeface="Calibri" panose="020F0502020204030204" pitchFamily="34" charset="0"/>
              </a:rPr>
              <a:t> </a:t>
            </a:r>
            <a:r>
              <a:rPr lang="en-US" sz="1800" dirty="0">
                <a:solidFill>
                  <a:srgbClr val="333333"/>
                </a:solidFill>
                <a:effectLst/>
                <a:latin typeface="Arial" panose="020B0604020202020204" pitchFamily="34" charset="0"/>
                <a:ea typeface="Calibri" panose="020F0502020204030204" pitchFamily="34" charset="0"/>
              </a:rPr>
              <a:t>who has a physical or mental impairment that substantially limits one or more major life activities. (Adult Protective Services Act of 2010). </a:t>
            </a:r>
            <a:endParaRPr lang="en-US" sz="1800" dirty="0">
              <a:solidFill>
                <a:srgbClr val="0000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4089754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925E12A-4596-1668-FDFE-521C588C1EF5}"/>
              </a:ext>
            </a:extLst>
          </p:cNvPr>
          <p:cNvSpPr>
            <a:spLocks noGrp="1"/>
          </p:cNvSpPr>
          <p:nvPr>
            <p:ph type="title"/>
          </p:nvPr>
        </p:nvSpPr>
        <p:spPr>
          <a:xfrm>
            <a:off x="867747" y="365126"/>
            <a:ext cx="10486053" cy="986916"/>
          </a:xfrm>
        </p:spPr>
        <p:txBody>
          <a:bodyPr>
            <a:normAutofit fontScale="90000"/>
          </a:bodyPr>
          <a:lstStyle/>
          <a:p>
            <a:pPr algn="ctr"/>
            <a:r>
              <a:rPr lang="en-US" sz="3600" b="1" u="sng"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Rules for Ministry with Vulnerable Adults</a:t>
            </a:r>
            <a:br>
              <a:rPr lang="en-US" sz="36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rPr>
            </a:br>
            <a:endParaRPr lang="en-US" sz="3600" b="1" u="sng" dirty="0">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B57C8531-2D04-CAB8-722A-D81448E243C8}"/>
              </a:ext>
            </a:extLst>
          </p:cNvPr>
          <p:cNvSpPr txBox="1"/>
          <p:nvPr/>
        </p:nvSpPr>
        <p:spPr>
          <a:xfrm>
            <a:off x="1007706" y="1287624"/>
            <a:ext cx="10814180" cy="4218334"/>
          </a:xfrm>
          <a:prstGeom prst="rect">
            <a:avLst/>
          </a:prstGeom>
          <a:noFill/>
        </p:spPr>
        <p:txBody>
          <a:bodyPr wrap="square" rtlCol="0">
            <a:spAutoFit/>
          </a:bodyPr>
          <a:lstStyle/>
          <a:p>
            <a:pPr marL="342900" marR="0" lvl="0" indent="-342900" algn="just">
              <a:lnSpc>
                <a:spcPct val="107000"/>
              </a:lnSpc>
              <a:spcBef>
                <a:spcPts val="0"/>
              </a:spcBef>
              <a:spcAft>
                <a:spcPts val="0"/>
              </a:spcAft>
              <a:buFont typeface="+mj-lt"/>
              <a:buAutoNum type="arabicPeriod"/>
            </a:pPr>
            <a:r>
              <a:rPr lang="en-US" sz="2800" b="1" dirty="0">
                <a:solidFill>
                  <a:srgbClr val="000000"/>
                </a:solidFill>
                <a:effectLst/>
                <a:latin typeface="Arial" panose="020B0604020202020204" pitchFamily="34" charset="0"/>
                <a:ea typeface="Calibri" panose="020F0502020204030204" pitchFamily="34" charset="0"/>
              </a:rPr>
              <a:t>This policy – including reporting procedures – is mandatory for all Staff and Volunteers.  Failure to comply with this policy may result in disciplinary action, up to and including termination.   Each congregation shall ensure that all staff and Volunteers are provided with a copy of this policy.</a:t>
            </a:r>
            <a:endParaRPr lang="en-US" sz="2800" b="1" dirty="0">
              <a:solidFill>
                <a:srgbClr val="000000"/>
              </a:solidFill>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2800" b="1" dirty="0">
                <a:solidFill>
                  <a:srgbClr val="000000"/>
                </a:solidFill>
                <a:effectLst/>
                <a:latin typeface="Arial" panose="020B0604020202020204" pitchFamily="34" charset="0"/>
                <a:ea typeface="Calibri" panose="020F0502020204030204" pitchFamily="34" charset="0"/>
              </a:rPr>
              <a:t>No Staff Person or Volunteer may engage in any form of neglect, abuse, or exploitation of a Vulnerable Adult.</a:t>
            </a:r>
            <a:endParaRPr lang="en-US" sz="2800" b="1" dirty="0">
              <a:solidFill>
                <a:srgbClr val="000000"/>
              </a:solidFill>
              <a:effectLst/>
              <a:latin typeface="Calibri" panose="020F0502020204030204" pitchFamily="34" charset="0"/>
              <a:ea typeface="Calibri" panose="020F0502020204030204" pitchFamily="34" charset="0"/>
            </a:endParaRPr>
          </a:p>
          <a:p>
            <a:pPr marL="342900" marR="0" lvl="0" indent="-342900" algn="just">
              <a:lnSpc>
                <a:spcPct val="107000"/>
              </a:lnSpc>
              <a:spcBef>
                <a:spcPts val="0"/>
              </a:spcBef>
              <a:spcAft>
                <a:spcPts val="0"/>
              </a:spcAft>
              <a:buFont typeface="+mj-lt"/>
              <a:buAutoNum type="arabicPeriod"/>
            </a:pPr>
            <a:r>
              <a:rPr lang="en-US" sz="2800" b="1" dirty="0">
                <a:solidFill>
                  <a:srgbClr val="000000"/>
                </a:solidFill>
                <a:effectLst/>
                <a:latin typeface="Arial" panose="020B0604020202020204" pitchFamily="34" charset="0"/>
                <a:ea typeface="Calibri" panose="020F0502020204030204" pitchFamily="34" charset="0"/>
              </a:rPr>
              <a:t>Persons leading any group containing Vulnerable Adults must be 18 years of age or older. </a:t>
            </a:r>
            <a:endParaRPr lang="en-US" sz="28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67544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62F6876-1148-24D9-323D-51E9E11B5AC3}"/>
              </a:ext>
            </a:extLst>
          </p:cNvPr>
          <p:cNvSpPr>
            <a:spLocks noGrp="1"/>
          </p:cNvSpPr>
          <p:nvPr>
            <p:ph idx="1"/>
          </p:nvPr>
        </p:nvSpPr>
        <p:spPr>
          <a:xfrm>
            <a:off x="755780" y="933062"/>
            <a:ext cx="10598020" cy="5243902"/>
          </a:xfrm>
        </p:spPr>
        <p:txBody>
          <a:bodyPr/>
          <a:lstStyle/>
          <a:p>
            <a:r>
              <a:rPr lang="en-US" sz="2400" b="1" dirty="0">
                <a:solidFill>
                  <a:srgbClr val="000000"/>
                </a:solidFill>
                <a:effectLst/>
                <a:latin typeface="Arial" panose="020B0604020202020204" pitchFamily="34" charset="0"/>
                <a:ea typeface="Calibri" panose="020F0502020204030204" pitchFamily="34" charset="0"/>
              </a:rPr>
              <a:t>Volunteers and Staff Person(s) will undergo appropriate background checks as stated in the Child and Youth Safe Sanctuaries policy.  No individual may serve as a Volunteer or Staff person if such individual has been convicted of an offense that would disqualify them from employment at a facility under the Older Adults Protective Services Act (</a:t>
            </a:r>
            <a:r>
              <a:rPr lang="en-US" sz="2400" b="1" u="sng" dirty="0">
                <a:solidFill>
                  <a:srgbClr val="000000"/>
                </a:solidFill>
                <a:effectLst/>
                <a:latin typeface="Arial" panose="020B0604020202020204" pitchFamily="34" charset="0"/>
                <a:ea typeface="Calibri" panose="020F0502020204030204" pitchFamily="34" charset="0"/>
                <a:hlinkClick r:id="rId2"/>
              </a:rPr>
              <a:t>https://www.legis.state.pa.us/cfdocs/legis/LI/uconsCheck.cfm?txtType=HTM&amp;yr=1987&amp;sessInd=0&amp;smthLwInd=0&amp;act=79&amp;chpt=5&amp;sctn=3&amp;subsctn=0</a:t>
            </a:r>
            <a:r>
              <a:rPr lang="en-US" sz="2400" b="1" dirty="0">
                <a:solidFill>
                  <a:srgbClr val="000000"/>
                </a:solidFill>
                <a:effectLst/>
                <a:latin typeface="Arial" panose="020B0604020202020204" pitchFamily="34" charset="0"/>
                <a:ea typeface="Calibri" panose="020F0502020204030204" pitchFamily="34" charset="0"/>
              </a:rPr>
              <a:t>).  Note that this list differs from the list of disqualifying offenses for those who work with Children so both lists need to be checked if volunteers and/or staff are working with both groups. </a:t>
            </a:r>
            <a:endParaRPr lang="en-US" sz="2400" b="1" dirty="0">
              <a:solidFill>
                <a:srgbClr val="000000"/>
              </a:solidFill>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371031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5B43F1-695C-6DEE-BE63-B5CCF4FACEB8}"/>
              </a:ext>
            </a:extLst>
          </p:cNvPr>
          <p:cNvSpPr txBox="1"/>
          <p:nvPr/>
        </p:nvSpPr>
        <p:spPr>
          <a:xfrm>
            <a:off x="0" y="93306"/>
            <a:ext cx="12192000" cy="5986639"/>
          </a:xfrm>
          <a:prstGeom prst="rect">
            <a:avLst/>
          </a:prstGeom>
          <a:noFill/>
        </p:spPr>
        <p:txBody>
          <a:bodyPr wrap="square">
            <a:spAutoFit/>
          </a:bodyPr>
          <a:lstStyle/>
          <a:p>
            <a:pPr marL="0" marR="0" indent="0" algn="just">
              <a:lnSpc>
                <a:spcPct val="104000"/>
              </a:lnSpc>
              <a:spcBef>
                <a:spcPts val="0"/>
              </a:spcBef>
              <a:spcAft>
                <a:spcPts val="0"/>
              </a:spcAft>
            </a:pPr>
            <a:r>
              <a:rPr lang="en-US" sz="2000" b="1" u="sng" strike="noStrike" dirty="0">
                <a:solidFill>
                  <a:srgbClr val="333333"/>
                </a:solidFill>
                <a:effectLst/>
                <a:uFill>
                  <a:solidFill>
                    <a:srgbClr val="333333"/>
                  </a:solidFill>
                </a:uFill>
                <a:latin typeface="Segoe UI" panose="020B0502040204020203" pitchFamily="34" charset="0"/>
                <a:ea typeface="Calibri" panose="020F0502020204030204" pitchFamily="34" charset="0"/>
                <a:cs typeface="Segoe UI" panose="020B0502040204020203" pitchFamily="34" charset="0"/>
              </a:rPr>
              <a:t>Reporting Procedures</a:t>
            </a:r>
            <a:r>
              <a:rPr lang="en-US" sz="2000" b="1" u="sng" strike="noStrike" dirty="0">
                <a:solidFill>
                  <a:srgbClr val="333333"/>
                </a:solidFill>
                <a:effectLst/>
                <a:uFill>
                  <a:solidFill>
                    <a:srgbClr val="000000"/>
                  </a:solidFill>
                </a:uFill>
                <a:latin typeface="Segoe UI" panose="020B0502040204020203" pitchFamily="34" charset="0"/>
                <a:ea typeface="Calibri" panose="020F0502020204030204" pitchFamily="34" charset="0"/>
                <a:cs typeface="Segoe UI" panose="020B0502040204020203" pitchFamily="34" charset="0"/>
              </a:rPr>
              <a:t> </a:t>
            </a:r>
            <a:endParaRPr lang="en-US" sz="2000" b="1" u="sng" dirty="0">
              <a:solidFill>
                <a:srgbClr val="333333"/>
              </a:solidFill>
              <a:effectLst/>
              <a:uFill>
                <a:solidFill>
                  <a:srgbClr val="333333"/>
                </a:solidFill>
              </a:uFill>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0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Any staff person or volunteer who suspects incidents of Abuse, Neglect, or Exploitation of a vulnerable adult shall report to the Adult Protective Services hotline at 1-800-490-8505 and to the pastor, who shall notify the appropriate district superintendent.  If the pastor is suspected to be involved in the Abuse, Neglect or Exploitation, the staff person or volunteer shall report to the Adult Protective Services hotline and report to the SPRC chair, who shall be responsible for notifying the district superintendent. </a:t>
            </a:r>
            <a:endParaRPr lang="en-US" sz="20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0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rPr>
              <a:t> </a:t>
            </a:r>
          </a:p>
          <a:p>
            <a:pPr marL="0" marR="0" algn="just">
              <a:lnSpc>
                <a:spcPct val="107000"/>
              </a:lnSpc>
              <a:spcBef>
                <a:spcPts val="0"/>
              </a:spcBef>
              <a:spcAft>
                <a:spcPts val="0"/>
              </a:spcAft>
            </a:pPr>
            <a:r>
              <a:rPr lang="en-US" sz="2000" b="1" u="sng"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Response Procedures </a:t>
            </a:r>
            <a:endParaRPr lang="en-US" sz="20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0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Staff or volunteers should not undertake an investigation of the incident themselves.  This is the role of Adult Protective Services and various county protective agencies.  However, in all cases of reported Neglect, Abuse, or Exploitation of Vulnerable Adults, all Staff Persons and Volunteers shall cooperate with all official investigating agencies.  </a:t>
            </a:r>
            <a:endParaRPr lang="en-US" sz="20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0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0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0" algn="just">
              <a:lnSpc>
                <a:spcPct val="107000"/>
              </a:lnSpc>
              <a:spcBef>
                <a:spcPts val="0"/>
              </a:spcBef>
              <a:spcAft>
                <a:spcPts val="0"/>
              </a:spcAft>
            </a:pPr>
            <a:r>
              <a:rPr lang="en-US" sz="2000" b="1" u="sng"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Response to the Media</a:t>
            </a:r>
            <a:endParaRPr lang="en-US" sz="20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0">
              <a:lnSpc>
                <a:spcPct val="107000"/>
              </a:lnSpc>
              <a:spcBef>
                <a:spcPts val="0"/>
              </a:spcBef>
              <a:spcAft>
                <a:spcPts val="0"/>
              </a:spcAft>
            </a:pPr>
            <a:r>
              <a:rPr lang="en-US" sz="20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rPr>
              <a:t>In consultation with the presiding bishop, the District Superintendent, the Conference Director of Communications, and pastor shall decide on a single spokesperson for contact with the public/media.  All media requests for statements shall be directed to that spokesperson.</a:t>
            </a:r>
          </a:p>
        </p:txBody>
      </p:sp>
    </p:spTree>
    <p:extLst>
      <p:ext uri="{BB962C8B-B14F-4D97-AF65-F5344CB8AC3E}">
        <p14:creationId xmlns:p14="http://schemas.microsoft.com/office/powerpoint/2010/main" val="3889112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DE53140D-15DE-0FE0-1C64-54E704495466}"/>
              </a:ext>
            </a:extLst>
          </p:cNvPr>
          <p:cNvPicPr>
            <a:picLocks noGrp="1" noChangeAspect="1"/>
          </p:cNvPicPr>
          <p:nvPr>
            <p:ph idx="1"/>
          </p:nvPr>
        </p:nvPicPr>
        <p:blipFill rotWithShape="1">
          <a:blip r:embed="rId2"/>
          <a:srcRect l="17441" r="1681" b="-1"/>
          <a:stretch/>
        </p:blipFill>
        <p:spPr>
          <a:xfrm>
            <a:off x="3882570" y="10"/>
            <a:ext cx="8309429" cy="6857990"/>
          </a:xfrm>
          <a:custGeom>
            <a:avLst/>
            <a:gdLst/>
            <a:ahLst/>
            <a:cxnLst/>
            <a:rect l="l" t="t" r="r" b="b"/>
            <a:pathLst>
              <a:path w="12192000" h="6858000">
                <a:moveTo>
                  <a:pt x="0" y="0"/>
                </a:moveTo>
                <a:lnTo>
                  <a:pt x="12192000" y="0"/>
                </a:lnTo>
                <a:lnTo>
                  <a:pt x="12192000" y="6858000"/>
                </a:lnTo>
                <a:lnTo>
                  <a:pt x="0" y="6858000"/>
                </a:lnTo>
                <a:close/>
              </a:path>
            </a:pathLst>
          </a:custGeom>
        </p:spPr>
      </p:pic>
      <p:grpSp>
        <p:nvGrpSpPr>
          <p:cNvPr id="9" name="Group 8">
            <a:extLst>
              <a:ext uri="{FF2B5EF4-FFF2-40B4-BE49-F238E27FC236}">
                <a16:creationId xmlns:a16="http://schemas.microsoft.com/office/drawing/2014/main" id="{63737881-458F-40AD-B72B-B57D267DC42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sp>
          <p:nvSpPr>
            <p:cNvPr id="10" name="Freeform: Shape 9">
              <a:extLst>
                <a:ext uri="{FF2B5EF4-FFF2-40B4-BE49-F238E27FC236}">
                  <a16:creationId xmlns:a16="http://schemas.microsoft.com/office/drawing/2014/main" id="{C2967126-346F-41EA-982D-63D8EBB60D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oup 10">
              <a:extLst>
                <a:ext uri="{FF2B5EF4-FFF2-40B4-BE49-F238E27FC236}">
                  <a16:creationId xmlns:a16="http://schemas.microsoft.com/office/drawing/2014/main" id="{1BCD9601-1F44-4E40-998C-1B256DAE946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2" name="Group 11">
                <a:extLst>
                  <a:ext uri="{FF2B5EF4-FFF2-40B4-BE49-F238E27FC236}">
                    <a16:creationId xmlns:a16="http://schemas.microsoft.com/office/drawing/2014/main" id="{1A1CA4E9-12FA-47EB-8471-25E8D55152C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6" name="Freeform: Shape 15">
                  <a:extLst>
                    <a:ext uri="{FF2B5EF4-FFF2-40B4-BE49-F238E27FC236}">
                      <a16:creationId xmlns:a16="http://schemas.microsoft.com/office/drawing/2014/main" id="{E13A9BF0-334C-4457-A635-9CA4877E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FF05821A-8598-44E4-A18C-538D5331E4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3" name="Group 12">
                <a:extLst>
                  <a:ext uri="{FF2B5EF4-FFF2-40B4-BE49-F238E27FC236}">
                    <a16:creationId xmlns:a16="http://schemas.microsoft.com/office/drawing/2014/main" id="{8A4ECC81-E17F-4F87-9A0B-398363A864A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4" name="Freeform: Shape 13">
                  <a:extLst>
                    <a:ext uri="{FF2B5EF4-FFF2-40B4-BE49-F238E27FC236}">
                      <a16:creationId xmlns:a16="http://schemas.microsoft.com/office/drawing/2014/main" id="{1FBBD7D8-A895-40D0-A53D-DEDF495B2F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BA602493-BC70-48CF-BDBA-88A8662274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3" name="TextBox 2">
            <a:extLst>
              <a:ext uri="{FF2B5EF4-FFF2-40B4-BE49-F238E27FC236}">
                <a16:creationId xmlns:a16="http://schemas.microsoft.com/office/drawing/2014/main" id="{2B6201C4-8063-4AB3-611C-345E038D0814}"/>
              </a:ext>
            </a:extLst>
          </p:cNvPr>
          <p:cNvSpPr txBox="1"/>
          <p:nvPr/>
        </p:nvSpPr>
        <p:spPr>
          <a:xfrm>
            <a:off x="214604" y="2463281"/>
            <a:ext cx="3750906" cy="646331"/>
          </a:xfrm>
          <a:prstGeom prst="rect">
            <a:avLst/>
          </a:prstGeom>
          <a:noFill/>
        </p:spPr>
        <p:txBody>
          <a:bodyPr wrap="square" rtlCol="0">
            <a:spAutoFit/>
          </a:bodyPr>
          <a:lstStyle/>
          <a:p>
            <a:pPr algn="ctr"/>
            <a:r>
              <a:rPr lang="en-US" sz="3600" b="1" dirty="0">
                <a:solidFill>
                  <a:schemeClr val="bg1"/>
                </a:solidFill>
              </a:rPr>
              <a:t>Older Adults</a:t>
            </a:r>
          </a:p>
        </p:txBody>
      </p:sp>
    </p:spTree>
    <p:extLst>
      <p:ext uri="{BB962C8B-B14F-4D97-AF65-F5344CB8AC3E}">
        <p14:creationId xmlns:p14="http://schemas.microsoft.com/office/powerpoint/2010/main" val="3956244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326E2E4-FAB1-7DDB-1FF5-D3D158AD26A0}"/>
              </a:ext>
            </a:extLst>
          </p:cNvPr>
          <p:cNvSpPr txBox="1"/>
          <p:nvPr/>
        </p:nvSpPr>
        <p:spPr>
          <a:xfrm>
            <a:off x="307910" y="279919"/>
            <a:ext cx="11756572" cy="4015010"/>
          </a:xfrm>
          <a:prstGeom prst="rect">
            <a:avLst/>
          </a:prstGeom>
          <a:noFill/>
        </p:spPr>
        <p:txBody>
          <a:bodyPr wrap="square">
            <a:spAutoFit/>
          </a:bodyPr>
          <a:lstStyle/>
          <a:p>
            <a:pPr marL="0" marR="0" algn="just">
              <a:lnSpc>
                <a:spcPct val="107000"/>
              </a:lnSpc>
              <a:spcBef>
                <a:spcPts val="0"/>
              </a:spcBef>
              <a:spcAft>
                <a:spcPts val="0"/>
              </a:spcAft>
            </a:pP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This policy also applies to any adult 60 years or older who experiences abuse, neglect or exploitation as defined above.</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414655"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When individuals 60 years or older experience any of the listed causes of concern above, follow the response and reporting procedures above.  In those cases where ministry is occurring and there is increased risk of abuse, neglect or exploitation of an individual 60 years or older, church leaders should use this policy to help mitigate that risk.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414655"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p:txBody>
      </p:sp>
    </p:spTree>
    <p:extLst>
      <p:ext uri="{BB962C8B-B14F-4D97-AF65-F5344CB8AC3E}">
        <p14:creationId xmlns:p14="http://schemas.microsoft.com/office/powerpoint/2010/main" val="3491055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9D1C45F-C348-545B-697D-52608390E99B}"/>
              </a:ext>
            </a:extLst>
          </p:cNvPr>
          <p:cNvSpPr>
            <a:spLocks noGrp="1"/>
          </p:cNvSpPr>
          <p:nvPr>
            <p:ph idx="1"/>
          </p:nvPr>
        </p:nvSpPr>
        <p:spPr>
          <a:xfrm>
            <a:off x="559837" y="242596"/>
            <a:ext cx="10793963" cy="5934367"/>
          </a:xfrm>
        </p:spPr>
        <p:txBody>
          <a:bodyPr>
            <a:normAutofit fontScale="92500" lnSpcReduction="20000"/>
          </a:bodyPr>
          <a:lstStyle/>
          <a:p>
            <a:pPr marL="6350" marR="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Further Resources:</a:t>
            </a:r>
          </a:p>
          <a:p>
            <a:pPr marL="6350" marR="0" indent="-6350" algn="just">
              <a:lnSpc>
                <a:spcPct val="107000"/>
              </a:lnSpc>
              <a:spcBef>
                <a:spcPts val="0"/>
              </a:spcBef>
              <a:spcAft>
                <a:spcPts val="0"/>
              </a:spcAft>
            </a:pP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The Book of Resolutions of The United Methodist Church:  Reducing the Risk of Child Sexual Abuse in the Church (</a:t>
            </a:r>
            <a:r>
              <a:rPr lang="en-US" sz="24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hlinkClick r:id="rId2"/>
              </a:rPr>
              <a:t>https://www.umc.org/en/content/book-of-resolutions-reducing-the-risk-of-child-sexual-abuse-in-the-church</a:t>
            </a: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(“God calls us to make our congregations safe places, protecting children </a:t>
            </a:r>
            <a:r>
              <a:rPr lang="en-US" sz="2400" b="1" u="sng"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and other vulnerable persons</a:t>
            </a: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from sexual and ritual abuse. God calls us to create communities of faith where children and adults grow safe and strong.”)</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414655"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Pennsylvania Older Adults Protective Services Act</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hlinkClick r:id="rId3"/>
              </a:rPr>
              <a:t>https://www.legis.state.pa.us/cfdocs/Legis/LI/uconsCheck.cfm?txtType=HTM&amp;yr=1987&amp;sessInd=0&amp;smthLwInd=0&amp;act=0079</a:t>
            </a: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Pennsylvania Adult Protective Services Act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a:t>
            </a:r>
            <a:r>
              <a:rPr lang="en-US" sz="2400" b="1" u="sng" dirty="0">
                <a:solidFill>
                  <a:srgbClr val="000000"/>
                </a:solidFill>
                <a:effectLst/>
                <a:latin typeface="Segoe UI" panose="020B0502040204020203" pitchFamily="34" charset="0"/>
                <a:ea typeface="Calibri" panose="020F0502020204030204" pitchFamily="34" charset="0"/>
                <a:cs typeface="Segoe UI" panose="020B0502040204020203" pitchFamily="34" charset="0"/>
                <a:hlinkClick r:id="rId4"/>
              </a:rPr>
              <a:t>https://www.legis.state.pa.us/cfdocs/legis/li/uconsCheck.cfm?yr=2010&amp;sessInd=0&amp;act=70</a:t>
            </a: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42545" marR="31750" indent="-63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pPr marL="0" marR="31750" algn="just">
              <a:lnSpc>
                <a:spcPct val="107000"/>
              </a:lnSpc>
              <a:spcBef>
                <a:spcPts val="0"/>
              </a:spcBef>
              <a:spcAft>
                <a:spcPts val="0"/>
              </a:spcAft>
            </a:pPr>
            <a:r>
              <a:rPr lang="en-US" sz="2400" b="1" dirty="0">
                <a:solidFill>
                  <a:srgbClr val="333333"/>
                </a:solidFill>
                <a:effectLst/>
                <a:latin typeface="Segoe UI" panose="020B0502040204020203" pitchFamily="34" charset="0"/>
                <a:ea typeface="Calibri" panose="020F0502020204030204" pitchFamily="34" charset="0"/>
                <a:cs typeface="Segoe UI" panose="020B0502040204020203" pitchFamily="34" charset="0"/>
              </a:rPr>
              <a:t> </a:t>
            </a:r>
            <a:endParaRPr lang="en-US" sz="2400" b="1" dirty="0">
              <a:solidFill>
                <a:srgbClr val="000000"/>
              </a:solidFill>
              <a:effectLst/>
              <a:latin typeface="Segoe UI" panose="020B0502040204020203" pitchFamily="34" charset="0"/>
              <a:ea typeface="Calibri" panose="020F0502020204030204" pitchFamily="34" charset="0"/>
              <a:cs typeface="Segoe UI" panose="020B0502040204020203" pitchFamily="34" charset="0"/>
            </a:endParaRPr>
          </a:p>
          <a:p>
            <a:endParaRPr lang="en-US" dirty="0"/>
          </a:p>
        </p:txBody>
      </p:sp>
    </p:spTree>
    <p:extLst>
      <p:ext uri="{BB962C8B-B14F-4D97-AF65-F5344CB8AC3E}">
        <p14:creationId xmlns:p14="http://schemas.microsoft.com/office/powerpoint/2010/main" val="482921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1032</Words>
  <Application>Microsoft Office PowerPoint</Application>
  <PresentationFormat>Widescreen</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Segoe UI</vt:lpstr>
      <vt:lpstr>Office Theme</vt:lpstr>
      <vt:lpstr>Safe Sanctuaries – Vulnerable and Older Adults</vt:lpstr>
      <vt:lpstr>Vulnerable Adults</vt:lpstr>
      <vt:lpstr>Definitions from our policy:</vt:lpstr>
      <vt:lpstr>Rules for Ministry with Vulnerable Adults </vt:lpstr>
      <vt:lpstr>PowerPoint Presentation</vt:lpstr>
      <vt:lpstr>PowerPoint Presentation</vt:lpstr>
      <vt:lpstr>PowerPoint Presentation</vt:lpstr>
      <vt:lpstr>PowerPoint Presentation</vt:lpstr>
      <vt:lpstr>PowerPoint Presentation</vt:lpstr>
      <vt:lpstr>Questions &amp; Answers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Sanctuaries – Vulnerable and Older Adults</dc:title>
  <dc:creator>Jacqueline Daniszewski</dc:creator>
  <cp:lastModifiedBy>Jacqueline Daniszewski</cp:lastModifiedBy>
  <cp:revision>1</cp:revision>
  <dcterms:created xsi:type="dcterms:W3CDTF">2023-05-11T16:11:18Z</dcterms:created>
  <dcterms:modified xsi:type="dcterms:W3CDTF">2023-05-15T15:29:25Z</dcterms:modified>
</cp:coreProperties>
</file>