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33" r:id="rId1"/>
  </p:sldMasterIdLst>
  <p:sldIdLst>
    <p:sldId id="256" r:id="rId2"/>
    <p:sldId id="302" r:id="rId3"/>
    <p:sldId id="304" r:id="rId4"/>
    <p:sldId id="305" r:id="rId5"/>
    <p:sldId id="306" r:id="rId6"/>
    <p:sldId id="292" r:id="rId7"/>
    <p:sldId id="264" r:id="rId8"/>
    <p:sldId id="287" r:id="rId9"/>
    <p:sldId id="274" r:id="rId10"/>
    <p:sldId id="288" r:id="rId11"/>
    <p:sldId id="299" r:id="rId12"/>
    <p:sldId id="289" r:id="rId13"/>
    <p:sldId id="307" r:id="rId14"/>
    <p:sldId id="303" r:id="rId15"/>
    <p:sldId id="294" r:id="rId16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4" autoAdjust="0"/>
    <p:restoredTop sz="94660"/>
  </p:normalViewPr>
  <p:slideViewPr>
    <p:cSldViewPr snapToGrid="0">
      <p:cViewPr varScale="1">
        <p:scale>
          <a:sx n="72" d="100"/>
          <a:sy n="72" d="100"/>
        </p:scale>
        <p:origin x="76" y="1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39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9361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908116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2840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078846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58091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89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43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196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18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539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78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414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034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08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96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752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  <p:sldLayoutId id="2147483946" r:id="rId13"/>
    <p:sldLayoutId id="2147483947" r:id="rId14"/>
    <p:sldLayoutId id="2147483948" r:id="rId15"/>
    <p:sldLayoutId id="214748394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-267855"/>
            <a:ext cx="8825658" cy="6197078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Update Report to Eastern PA Conference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Bishop Peggy A. Johnson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May 6, 2021</a:t>
            </a:r>
            <a:br>
              <a:rPr lang="en-US" sz="4800" b="1" dirty="0">
                <a:solidFill>
                  <a:schemeClr val="tx1"/>
                </a:solidFill>
              </a:rPr>
            </a:b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 flipV="1">
            <a:off x="1507067" y="5578415"/>
            <a:ext cx="7766936" cy="402566"/>
          </a:xfrm>
        </p:spPr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4" name="Picture 3" descr="United Methodist Churches in and near Indiana PA - Online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4470" y="685690"/>
            <a:ext cx="1787958" cy="17879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5329" y="521863"/>
            <a:ext cx="1695719" cy="211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167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More information about Annual Conference  (May 20-22, 2021)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5261"/>
            <a:ext cx="8596668" cy="435610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We will be having debate and amendments as an option this year</a:t>
            </a:r>
          </a:p>
          <a:p>
            <a:r>
              <a:rPr lang="en-US" sz="2400" dirty="0"/>
              <a:t>Voting at AC sessions will be done using ZOOM poll. Phone in voting is not an option this year.  People need to find a computer or help from their pastor to find a way to connect with a computer. No satellite stations</a:t>
            </a:r>
          </a:p>
          <a:p>
            <a:r>
              <a:rPr lang="en-US" sz="2400" dirty="0"/>
              <a:t>Facebook streaming is available for all sessions but people cannot vote using Facebook.</a:t>
            </a:r>
          </a:p>
        </p:txBody>
      </p:sp>
    </p:spTree>
    <p:extLst>
      <p:ext uri="{BB962C8B-B14F-4D97-AF65-F5344CB8AC3E}">
        <p14:creationId xmlns:p14="http://schemas.microsoft.com/office/powerpoint/2010/main" val="326414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Resolutions and business for AC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2022 Budget</a:t>
            </a:r>
          </a:p>
          <a:p>
            <a:r>
              <a:rPr lang="en-US" sz="2400" dirty="0"/>
              <a:t>Nomination (Clergy and Lay Leadership)</a:t>
            </a:r>
          </a:p>
          <a:p>
            <a:r>
              <a:rPr lang="en-US" sz="2400" dirty="0"/>
              <a:t>Past Service Rate for retirees in the Pre-82 pension plan (additional payments)</a:t>
            </a:r>
          </a:p>
          <a:p>
            <a:r>
              <a:rPr lang="en-US" sz="2400" dirty="0"/>
              <a:t>Housing for retirees excluded from gross income</a:t>
            </a:r>
          </a:p>
          <a:p>
            <a:r>
              <a:rPr lang="en-US" sz="2400" dirty="0"/>
              <a:t>Advance Special designations</a:t>
            </a:r>
          </a:p>
          <a:p>
            <a:r>
              <a:rPr lang="en-US" sz="2400" dirty="0"/>
              <a:t>Discontinuance of First UMC (Perkasie), Asbury UMC (Norristown)</a:t>
            </a:r>
          </a:p>
          <a:p>
            <a:r>
              <a:rPr lang="en-US" sz="2400" dirty="0"/>
              <a:t>Distribution of funds acquired from disaffiliations</a:t>
            </a:r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76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Speakers at Annual Conference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“Come to the Water”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467955"/>
          </a:xfrm>
        </p:spPr>
        <p:txBody>
          <a:bodyPr>
            <a:normAutofit/>
          </a:bodyPr>
          <a:lstStyle/>
          <a:p>
            <a:r>
              <a:rPr lang="en-US" sz="3200" b="1" dirty="0"/>
              <a:t>Rev. </a:t>
            </a:r>
            <a:r>
              <a:rPr lang="en-US" sz="3200" b="1" dirty="0" err="1"/>
              <a:t>Dorlimar</a:t>
            </a:r>
            <a:r>
              <a:rPr lang="en-US" sz="3200" b="1" dirty="0"/>
              <a:t> </a:t>
            </a:r>
            <a:r>
              <a:rPr lang="en-US" sz="3200" b="1" dirty="0" err="1"/>
              <a:t>Lebron</a:t>
            </a:r>
            <a:r>
              <a:rPr lang="en-US" sz="3200" b="1" dirty="0"/>
              <a:t> </a:t>
            </a:r>
            <a:r>
              <a:rPr lang="en-US" sz="3200" dirty="0"/>
              <a:t>– Elder from the NYAC</a:t>
            </a:r>
          </a:p>
          <a:p>
            <a:r>
              <a:rPr lang="en-US" sz="3200" b="1" dirty="0"/>
              <a:t>Rev. Dr. Jacqui King </a:t>
            </a:r>
            <a:r>
              <a:rPr lang="en-US" sz="3200" dirty="0"/>
              <a:t>- Consultant</a:t>
            </a:r>
          </a:p>
          <a:p>
            <a:r>
              <a:rPr lang="en-US" sz="3200" b="1" dirty="0"/>
              <a:t>Dr. Douglas </a:t>
            </a:r>
            <a:r>
              <a:rPr lang="en-US" sz="3200" b="1" dirty="0" err="1"/>
              <a:t>Powe</a:t>
            </a:r>
            <a:r>
              <a:rPr lang="en-US" sz="3200" b="1" dirty="0"/>
              <a:t> – </a:t>
            </a:r>
            <a:r>
              <a:rPr lang="en-US" sz="3200" dirty="0"/>
              <a:t>Wesley Theological Seminary</a:t>
            </a:r>
          </a:p>
          <a:p>
            <a:r>
              <a:rPr lang="en-US" sz="3200" b="1" dirty="0"/>
              <a:t>Bishop Peggy Johnson – </a:t>
            </a:r>
            <a:r>
              <a:rPr lang="en-US" sz="3200" dirty="0"/>
              <a:t>Memorial Service</a:t>
            </a:r>
          </a:p>
          <a:p>
            <a:r>
              <a:rPr lang="en-US" sz="3200" b="1" dirty="0"/>
              <a:t>Bishop Mark Webb </a:t>
            </a:r>
            <a:r>
              <a:rPr lang="en-US" sz="3200" dirty="0"/>
              <a:t>– Ordination and Commissioning</a:t>
            </a:r>
          </a:p>
        </p:txBody>
      </p:sp>
    </p:spTree>
    <p:extLst>
      <p:ext uri="{BB962C8B-B14F-4D97-AF65-F5344CB8AC3E}">
        <p14:creationId xmlns:p14="http://schemas.microsoft.com/office/powerpoint/2010/main" val="38666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to Carrollton, Virginia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428" y="1694762"/>
            <a:ext cx="2911077" cy="3881437"/>
          </a:xfrm>
        </p:spPr>
      </p:pic>
      <p:pic>
        <p:nvPicPr>
          <p:cNvPr id="5" name="Picture 4" descr="File:ILY.svg - Wikimedia Common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182" y="258792"/>
            <a:ext cx="69718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054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Commitment to Dismantling Racism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7993"/>
            <a:ext cx="8596668" cy="4563370"/>
          </a:xfrm>
        </p:spPr>
        <p:txBody>
          <a:bodyPr>
            <a:normAutofit/>
          </a:bodyPr>
          <a:lstStyle/>
          <a:p>
            <a:r>
              <a:rPr lang="en-US" sz="2000" dirty="0"/>
              <a:t>Level 1 and 2 regular trainings</a:t>
            </a:r>
          </a:p>
          <a:p>
            <a:r>
              <a:rPr lang="en-US" sz="2000" dirty="0"/>
              <a:t>CORR – Intercultural trainings to congregations</a:t>
            </a:r>
          </a:p>
          <a:p>
            <a:r>
              <a:rPr lang="en-US" sz="2000" dirty="0"/>
              <a:t>BOOM yearly training on Intercultural Competency/Bias</a:t>
            </a:r>
          </a:p>
          <a:p>
            <a:r>
              <a:rPr lang="en-US" sz="2000" dirty="0"/>
              <a:t>Workshops focused on trauma and self-determination</a:t>
            </a:r>
          </a:p>
          <a:p>
            <a:r>
              <a:rPr lang="en-US" sz="2000" dirty="0"/>
              <a:t>Black Church Summit</a:t>
            </a:r>
          </a:p>
          <a:p>
            <a:r>
              <a:rPr lang="en-US" sz="2000" dirty="0"/>
              <a:t>Conference-wide book studies on racism issues</a:t>
            </a:r>
          </a:p>
          <a:p>
            <a:r>
              <a:rPr lang="en-US" sz="2000" dirty="0"/>
              <a:t>Small group studies throughout EPA and Tools for Ministry Program</a:t>
            </a:r>
          </a:p>
          <a:p>
            <a:r>
              <a:rPr lang="en-US" sz="2000" dirty="0"/>
              <a:t>“Fight for Floyd” studies</a:t>
            </a:r>
          </a:p>
          <a:p>
            <a:r>
              <a:rPr lang="en-US" sz="2000" dirty="0"/>
              <a:t>CR/CC supports</a:t>
            </a:r>
          </a:p>
          <a:p>
            <a:r>
              <a:rPr lang="en-US" sz="2000" dirty="0"/>
              <a:t>New plans for Dismantling Institutional Racism (“Living and Being”)</a:t>
            </a:r>
          </a:p>
        </p:txBody>
      </p:sp>
    </p:spTree>
    <p:extLst>
      <p:ext uri="{BB962C8B-B14F-4D97-AF65-F5344CB8AC3E}">
        <p14:creationId xmlns:p14="http://schemas.microsoft.com/office/powerpoint/2010/main" val="210295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Questions and Closing Prayer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576" y="2024938"/>
            <a:ext cx="6310184" cy="3749904"/>
          </a:xfrm>
        </p:spPr>
      </p:pic>
    </p:spTree>
    <p:extLst>
      <p:ext uri="{BB962C8B-B14F-4D97-AF65-F5344CB8AC3E}">
        <p14:creationId xmlns:p14="http://schemas.microsoft.com/office/powerpoint/2010/main" val="2498965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EPA Conference Mission: United in Christ, Committed to Transformation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Creating Disciples</a:t>
            </a:r>
          </a:p>
          <a:p>
            <a:r>
              <a:rPr lang="en-US" sz="4000" dirty="0"/>
              <a:t>Celebrating Diversity</a:t>
            </a:r>
          </a:p>
          <a:p>
            <a:r>
              <a:rPr lang="en-US" sz="4000" dirty="0"/>
              <a:t>Connecting Communities</a:t>
            </a:r>
          </a:p>
          <a:p>
            <a:r>
              <a:rPr lang="en-US" sz="4000" dirty="0"/>
              <a:t>Committing to love and justice</a:t>
            </a:r>
          </a:p>
        </p:txBody>
      </p:sp>
    </p:spTree>
    <p:extLst>
      <p:ext uri="{BB962C8B-B14F-4D97-AF65-F5344CB8AC3E}">
        <p14:creationId xmlns:p14="http://schemas.microsoft.com/office/powerpoint/2010/main" val="372925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New Date for in-person full General Conference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August 29 – September 6, 2022 in Minneapolis, MN</a:t>
            </a:r>
          </a:p>
          <a:p>
            <a:r>
              <a:rPr lang="en-US" sz="3200" dirty="0"/>
              <a:t>No May 8</a:t>
            </a:r>
            <a:r>
              <a:rPr lang="en-US" sz="3200" baseline="30000" dirty="0"/>
              <a:t>th</a:t>
            </a:r>
            <a:r>
              <a:rPr lang="en-US" sz="3200" dirty="0"/>
              <a:t> General Conference virtual session, no paper ballots with resolutions</a:t>
            </a:r>
          </a:p>
          <a:p>
            <a:r>
              <a:rPr lang="en-US" sz="3200" dirty="0"/>
              <a:t>Everything stays the same according to the 2016 Quadrennium (budget, agency board members, and some conference committees such as BOOM, CFA &amp; Episcopacy)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0360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Bishops’ coverage of episcopal areas until 2022 NEJ Conference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BWC and Pen-Del – Bishop </a:t>
            </a:r>
            <a:r>
              <a:rPr lang="en-US" dirty="0" err="1"/>
              <a:t>Easterling</a:t>
            </a:r>
            <a:endParaRPr lang="en-US" dirty="0"/>
          </a:p>
          <a:p>
            <a:r>
              <a:rPr lang="en-US" dirty="0"/>
              <a:t>Eastern PA and Greater NJ – Bishop </a:t>
            </a:r>
            <a:r>
              <a:rPr lang="en-US" dirty="0" err="1"/>
              <a:t>Schol</a:t>
            </a:r>
            <a:endParaRPr lang="en-US" dirty="0"/>
          </a:p>
          <a:p>
            <a:r>
              <a:rPr lang="en-US" dirty="0"/>
              <a:t>WV, </a:t>
            </a:r>
            <a:r>
              <a:rPr lang="en-US" dirty="0" err="1"/>
              <a:t>Weastern</a:t>
            </a:r>
            <a:r>
              <a:rPr lang="en-US" dirty="0"/>
              <a:t> PA, Susquehanna – Bishops Moore-</a:t>
            </a:r>
            <a:r>
              <a:rPr lang="en-US" dirty="0" err="1"/>
              <a:t>Koikoi</a:t>
            </a:r>
            <a:r>
              <a:rPr lang="en-US" dirty="0"/>
              <a:t> and Steiner Ball</a:t>
            </a:r>
          </a:p>
          <a:p>
            <a:r>
              <a:rPr lang="en-US" dirty="0"/>
              <a:t>New England – Bishop Devadhar – Not retiring</a:t>
            </a:r>
          </a:p>
          <a:p>
            <a:r>
              <a:rPr lang="en-US" dirty="0"/>
              <a:t>NY – Bishop </a:t>
            </a:r>
            <a:r>
              <a:rPr lang="en-US" dirty="0" err="1"/>
              <a:t>Bickerton</a:t>
            </a:r>
            <a:endParaRPr lang="en-US" dirty="0"/>
          </a:p>
          <a:p>
            <a:r>
              <a:rPr lang="en-US" dirty="0"/>
              <a:t>Upper NY – Bishop Webb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Retiring September 1: Bishops Johnson and Park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4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Bishop John </a:t>
            </a:r>
            <a:r>
              <a:rPr lang="en-US" sz="2800" b="1" dirty="0" err="1"/>
              <a:t>Schol</a:t>
            </a:r>
            <a:r>
              <a:rPr lang="en-US" sz="2800" b="1" dirty="0"/>
              <a:t> will serve two conferences: EPA and GNJ.  The Philadelphia Area is still an entity</a:t>
            </a:r>
            <a:br>
              <a:rPr lang="en-US" sz="2800" b="1" dirty="0"/>
            </a:br>
            <a:endParaRPr lang="en-US" sz="2800" b="1" dirty="0"/>
          </a:p>
        </p:txBody>
      </p:sp>
      <p:pic>
        <p:nvPicPr>
          <p:cNvPr id="4" name="Content Placeholder 3" descr="A Message from Bishop John Schol - December 20, 2013 on Vime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853" y="2160588"/>
            <a:ext cx="6900332" cy="3881437"/>
          </a:xfrm>
        </p:spPr>
      </p:pic>
    </p:spTree>
    <p:extLst>
      <p:ext uri="{BB962C8B-B14F-4D97-AF65-F5344CB8AC3E}">
        <p14:creationId xmlns:p14="http://schemas.microsoft.com/office/powerpoint/2010/main" val="3946218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Northeastern Jurisdictional Conference – Postponed until November 2-4 2022 – No conference in July of 2021 as originally stated</a:t>
            </a:r>
            <a:br>
              <a:rPr lang="en-US" b="1" dirty="0">
                <a:solidFill>
                  <a:schemeClr val="tx1"/>
                </a:solidFill>
              </a:rPr>
            </a:br>
            <a:br>
              <a:rPr lang="en-US" sz="4400" b="1" dirty="0">
                <a:solidFill>
                  <a:schemeClr val="tx1"/>
                </a:solidFill>
              </a:rPr>
            </a:br>
            <a:endParaRPr lang="en-US" sz="44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433" y="3190944"/>
            <a:ext cx="1983273" cy="2563743"/>
          </a:xfrm>
        </p:spPr>
      </p:pic>
      <p:pic>
        <p:nvPicPr>
          <p:cNvPr id="3" name="Picture 2" descr="United Methodist Churches in and near Indiana PA - Online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813" y="3094454"/>
            <a:ext cx="2540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511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Judicial Council </a:t>
            </a:r>
            <a:r>
              <a:rPr lang="en-US" b="1" dirty="0" err="1">
                <a:solidFill>
                  <a:schemeClr val="tx1"/>
                </a:solidFill>
              </a:rPr>
              <a:t>update:s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Involuntary Leaves/retirement paragraph reinstated for a fair process</a:t>
            </a:r>
          </a:p>
          <a:p>
            <a:r>
              <a:rPr lang="en-US" sz="2400" dirty="0"/>
              <a:t>The JC will not rule on the Constitutionality of the “Protocol”</a:t>
            </a:r>
          </a:p>
          <a:p>
            <a:r>
              <a:rPr lang="en-US" sz="2400" dirty="0"/>
              <a:t>The </a:t>
            </a:r>
            <a:r>
              <a:rPr lang="en-US" sz="2400" dirty="0" err="1"/>
              <a:t>Disaffilation</a:t>
            </a:r>
            <a:r>
              <a:rPr lang="en-US" sz="2400" dirty="0"/>
              <a:t> Paragraph stays in place and the General Commission on GC has no standing in removing it based on unauthorized ballots cast</a:t>
            </a:r>
          </a:p>
          <a:p>
            <a:r>
              <a:rPr lang="en-US" sz="2400" dirty="0"/>
              <a:t>Bishops have the right to rule that an ordination is out of order</a:t>
            </a:r>
          </a:p>
        </p:txBody>
      </p:sp>
    </p:spTree>
    <p:extLst>
      <p:ext uri="{BB962C8B-B14F-4D97-AF65-F5344CB8AC3E}">
        <p14:creationId xmlns:p14="http://schemas.microsoft.com/office/powerpoint/2010/main" val="360994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2021 Session of Annual Conference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Eastern PA Conference </a:t>
            </a:r>
          </a:p>
        </p:txBody>
      </p:sp>
      <p:pic>
        <p:nvPicPr>
          <p:cNvPr id="3" name="Content Placeholder 2" descr="Cross and Flame Wallpaper by Kennon1st on DeviantArt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766" y="2003034"/>
            <a:ext cx="6630838" cy="4147958"/>
          </a:xfrm>
        </p:spPr>
      </p:pic>
    </p:spTree>
    <p:extLst>
      <p:ext uri="{BB962C8B-B14F-4D97-AF65-F5344CB8AC3E}">
        <p14:creationId xmlns:p14="http://schemas.microsoft.com/office/powerpoint/2010/main" val="1131396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Virtual Annual Conference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May 20-22, 2021 - “Come to the Water”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76647"/>
            <a:ext cx="8596668" cy="41647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Thu. May 20 </a:t>
            </a:r>
            <a:r>
              <a:rPr lang="en-US" sz="2400" dirty="0"/>
              <a:t>– 9:00 am  – 11:00 am – Clergy Session</a:t>
            </a:r>
          </a:p>
          <a:p>
            <a:pPr marL="0" indent="0">
              <a:buNone/>
            </a:pPr>
            <a:r>
              <a:rPr lang="en-US" sz="2400" dirty="0"/>
              <a:t>	1:00 pm – 3:00 pm – Laity Session </a:t>
            </a:r>
          </a:p>
          <a:p>
            <a:pPr marL="0" indent="0">
              <a:buNone/>
            </a:pPr>
            <a:r>
              <a:rPr lang="en-US" sz="2400" dirty="0"/>
              <a:t>	7:00 pm – Ordination and Commissioning Rehearsal 	(invitation only)</a:t>
            </a:r>
          </a:p>
          <a:p>
            <a:pPr marL="0" indent="0">
              <a:buNone/>
            </a:pPr>
            <a:r>
              <a:rPr lang="en-US" sz="2400" b="1" dirty="0"/>
              <a:t>Fri. May 21 </a:t>
            </a:r>
            <a:r>
              <a:rPr lang="en-US" sz="2400" dirty="0"/>
              <a:t>– 9:00 am – 1:00 pm – Annual Conference </a:t>
            </a:r>
          </a:p>
          <a:p>
            <a:pPr marL="0" indent="0">
              <a:buNone/>
            </a:pPr>
            <a:r>
              <a:rPr lang="en-US" sz="2400" dirty="0"/>
              <a:t>	2:00 pm – Teaching Session </a:t>
            </a:r>
          </a:p>
          <a:p>
            <a:pPr marL="0" indent="0">
              <a:buNone/>
            </a:pPr>
            <a:r>
              <a:rPr lang="en-US" sz="2400" b="1" dirty="0"/>
              <a:t>Sat. May 22 </a:t>
            </a:r>
            <a:r>
              <a:rPr lang="en-US" sz="2400" dirty="0"/>
              <a:t>– 10:00 am – Memorial/Communion Service – 	Olivet UMC (invitation 	only) Facebook live streamed</a:t>
            </a:r>
          </a:p>
          <a:p>
            <a:pPr marL="0" indent="0">
              <a:buNone/>
            </a:pPr>
            <a:r>
              <a:rPr lang="en-US" sz="2400" dirty="0"/>
              <a:t>	2:00 pm – Ordination and Commissioning Service - Olivet 	UMC (invitation 	only) Facebook live streamed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41197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1218</TotalTime>
  <Words>656</Words>
  <Application>Microsoft Office PowerPoint</Application>
  <PresentationFormat>Widescreen</PresentationFormat>
  <Paragraphs>72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Update Report to Eastern PA Conference Bishop Peggy A. Johnson May 6, 2021 </vt:lpstr>
      <vt:lpstr>EPA Conference Mission: United in Christ, Committed to Transformation</vt:lpstr>
      <vt:lpstr>New Date for in-person full General Conference</vt:lpstr>
      <vt:lpstr>Bishops’ coverage of episcopal areas until 2022 NEJ Conference</vt:lpstr>
      <vt:lpstr>Bishop John Schol will serve two conferences: EPA and GNJ.  The Philadelphia Area is still an entity </vt:lpstr>
      <vt:lpstr>The Northeastern Jurisdictional Conference – Postponed until November 2-4 2022 – No conference in July of 2021 as originally stated  </vt:lpstr>
      <vt:lpstr>Judicial Council update:s</vt:lpstr>
      <vt:lpstr>2021 Session of Annual Conference Eastern PA Conference </vt:lpstr>
      <vt:lpstr>Virtual Annual Conference  May 20-22, 2021 - “Come to the Water”</vt:lpstr>
      <vt:lpstr>More information about Annual Conference  (May 20-22, 2021)</vt:lpstr>
      <vt:lpstr>Resolutions and business for AC 2021</vt:lpstr>
      <vt:lpstr>Speakers at Annual Conference “Come to the Water”</vt:lpstr>
      <vt:lpstr>Moving to Carrollton, Virginia</vt:lpstr>
      <vt:lpstr>Commitment to Dismantling Racism</vt:lpstr>
      <vt:lpstr>Questions and Closing Prayer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Town Hall Webinar Peninsula-Delaware AC</dc:title>
  <dc:creator>Peggy Johnson</dc:creator>
  <cp:lastModifiedBy>Lindsey Cotman</cp:lastModifiedBy>
  <cp:revision>120</cp:revision>
  <cp:lastPrinted>2021-02-25T00:18:33Z</cp:lastPrinted>
  <dcterms:created xsi:type="dcterms:W3CDTF">2021-02-24T13:17:01Z</dcterms:created>
  <dcterms:modified xsi:type="dcterms:W3CDTF">2021-05-07T16:38:36Z</dcterms:modified>
</cp:coreProperties>
</file>