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3" r:id="rId1"/>
  </p:sldMasterIdLst>
  <p:sldIdLst>
    <p:sldId id="256" r:id="rId2"/>
    <p:sldId id="275" r:id="rId3"/>
    <p:sldId id="285" r:id="rId4"/>
    <p:sldId id="257" r:id="rId5"/>
    <p:sldId id="276" r:id="rId6"/>
    <p:sldId id="286" r:id="rId7"/>
    <p:sldId id="258" r:id="rId8"/>
    <p:sldId id="259" r:id="rId9"/>
    <p:sldId id="260" r:id="rId10"/>
    <p:sldId id="263" r:id="rId11"/>
    <p:sldId id="295" r:id="rId12"/>
    <p:sldId id="261" r:id="rId13"/>
    <p:sldId id="262" r:id="rId14"/>
    <p:sldId id="264" r:id="rId15"/>
    <p:sldId id="266" r:id="rId16"/>
    <p:sldId id="267" r:id="rId17"/>
    <p:sldId id="270" r:id="rId18"/>
    <p:sldId id="269" r:id="rId19"/>
    <p:sldId id="271" r:id="rId20"/>
    <p:sldId id="272" r:id="rId21"/>
    <p:sldId id="273" r:id="rId22"/>
    <p:sldId id="283" r:id="rId23"/>
    <p:sldId id="268" r:id="rId24"/>
    <p:sldId id="291" r:id="rId25"/>
    <p:sldId id="287" r:id="rId26"/>
    <p:sldId id="274" r:id="rId27"/>
    <p:sldId id="288" r:id="rId28"/>
    <p:sldId id="289" r:id="rId29"/>
    <p:sldId id="290" r:id="rId30"/>
    <p:sldId id="292" r:id="rId31"/>
    <p:sldId id="265" r:id="rId32"/>
    <p:sldId id="284" r:id="rId33"/>
    <p:sldId id="281" r:id="rId34"/>
    <p:sldId id="296" r:id="rId35"/>
    <p:sldId id="297" r:id="rId36"/>
    <p:sldId id="279" r:id="rId37"/>
    <p:sldId id="280" r:id="rId38"/>
    <p:sldId id="282" r:id="rId39"/>
    <p:sldId id="293" r:id="rId40"/>
    <p:sldId id="294" r:id="rId4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9" autoAdjust="0"/>
    <p:restoredTop sz="94660"/>
  </p:normalViewPr>
  <p:slideViewPr>
    <p:cSldViewPr snapToGrid="0">
      <p:cViewPr varScale="1">
        <p:scale>
          <a:sx n="57" d="100"/>
          <a:sy n="57" d="100"/>
        </p:scale>
        <p:origin x="90"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961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56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872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7293890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919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445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6602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050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249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4499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005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061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626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600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53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879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0461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30408908"/>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67855"/>
            <a:ext cx="8825658" cy="5045237"/>
          </a:xfrm>
        </p:spPr>
        <p:txBody>
          <a:bodyPr/>
          <a:lstStyle/>
          <a:p>
            <a:pPr algn="ctr"/>
            <a:r>
              <a:rPr lang="en-US" sz="5400" b="1" dirty="0"/>
              <a:t>Town Hall Webinar</a:t>
            </a:r>
            <a:br>
              <a:rPr lang="en-US" sz="5400" b="1" dirty="0"/>
            </a:br>
            <a:r>
              <a:rPr lang="en-US" sz="5400" b="1" dirty="0"/>
              <a:t>Eastern Pennsylvania AC</a:t>
            </a:r>
            <a:br>
              <a:rPr lang="en-US" sz="5400" b="1" dirty="0"/>
            </a:br>
            <a:r>
              <a:rPr lang="en-US" sz="5400" b="1" dirty="0"/>
              <a:t>We will start soon</a:t>
            </a:r>
            <a:br>
              <a:rPr lang="en-US" sz="5400" b="1" dirty="0"/>
            </a:br>
            <a:r>
              <a:rPr lang="en-US" sz="5400" b="1" dirty="0"/>
              <a:t>Enjoy the music!</a:t>
            </a:r>
          </a:p>
        </p:txBody>
      </p:sp>
      <p:sp>
        <p:nvSpPr>
          <p:cNvPr id="3" name="Subtitle 2"/>
          <p:cNvSpPr>
            <a:spLocks noGrp="1"/>
          </p:cNvSpPr>
          <p:nvPr>
            <p:ph type="subTitle" idx="1"/>
          </p:nvPr>
        </p:nvSpPr>
        <p:spPr>
          <a:xfrm>
            <a:off x="2780555" y="5090326"/>
            <a:ext cx="8825658" cy="861420"/>
          </a:xfrm>
        </p:spPr>
        <p:txBody>
          <a:bodyPr>
            <a:noAutofit/>
          </a:bodyPr>
          <a:lstStyle/>
          <a:p>
            <a:r>
              <a:rPr lang="en-US" sz="2400" b="1" dirty="0"/>
              <a:t>	Bishop Peggy A. Johnson </a:t>
            </a:r>
          </a:p>
          <a:p>
            <a:r>
              <a:rPr lang="en-US" sz="2400" b="1" dirty="0"/>
              <a:t>			March 1, 2021</a:t>
            </a:r>
          </a:p>
        </p:txBody>
      </p:sp>
      <p:pic>
        <p:nvPicPr>
          <p:cNvPr id="4" name="Picture 3" descr="United Methodist Churches in and near Indiana PA - Onlin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145" y="4777382"/>
            <a:ext cx="1787958" cy="1787958"/>
          </a:xfrm>
          <a:prstGeom prst="rect">
            <a:avLst/>
          </a:prstGeom>
        </p:spPr>
      </p:pic>
    </p:spTree>
    <p:extLst>
      <p:ext uri="{BB962C8B-B14F-4D97-AF65-F5344CB8AC3E}">
        <p14:creationId xmlns:p14="http://schemas.microsoft.com/office/powerpoint/2010/main" val="99016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are the Delegates to this May 8</a:t>
            </a:r>
            <a:r>
              <a:rPr lang="en-US" b="1" baseline="30000" dirty="0"/>
              <a:t>th</a:t>
            </a:r>
            <a:r>
              <a:rPr lang="en-US" b="1" dirty="0"/>
              <a:t> General Conference?</a:t>
            </a:r>
          </a:p>
        </p:txBody>
      </p:sp>
      <p:sp>
        <p:nvSpPr>
          <p:cNvPr id="3" name="Content Placeholder 2"/>
          <p:cNvSpPr>
            <a:spLocks noGrp="1"/>
          </p:cNvSpPr>
          <p:nvPr>
            <p:ph idx="1"/>
          </p:nvPr>
        </p:nvSpPr>
        <p:spPr/>
        <p:txBody>
          <a:bodyPr>
            <a:normAutofit/>
          </a:bodyPr>
          <a:lstStyle/>
          <a:p>
            <a:r>
              <a:rPr lang="en-US" sz="2400" dirty="0"/>
              <a:t>The Delegates to General Conference are those who were elected in 2019 at the last in-person session of Annual Conference</a:t>
            </a:r>
          </a:p>
          <a:p>
            <a:r>
              <a:rPr lang="en-US" sz="2400" dirty="0"/>
              <a:t>There was a study of the Book of Discipline and although there were some nuances to the Judicial Council rulings regarding GC delegation tenures, there is nothing in the Book of Discipline that deals with this exceptional situation.  The COB chancellor and GC parliamentarian affirm the continuation of the 2019 delegates and conferences do not elect new delegates </a:t>
            </a:r>
          </a:p>
          <a:p>
            <a:pPr marL="0" indent="0">
              <a:buNone/>
            </a:pPr>
            <a:endParaRPr lang="en-US" dirty="0"/>
          </a:p>
        </p:txBody>
      </p:sp>
    </p:spTree>
    <p:extLst>
      <p:ext uri="{BB962C8B-B14F-4D97-AF65-F5344CB8AC3E}">
        <p14:creationId xmlns:p14="http://schemas.microsoft.com/office/powerpoint/2010/main" val="31734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Eastern PA Conference Delegates elected in 2019 and will be serving</a:t>
            </a:r>
          </a:p>
        </p:txBody>
      </p:sp>
      <p:sp>
        <p:nvSpPr>
          <p:cNvPr id="3" name="Content Placeholder 2"/>
          <p:cNvSpPr>
            <a:spLocks noGrp="1"/>
          </p:cNvSpPr>
          <p:nvPr>
            <p:ph idx="1"/>
          </p:nvPr>
        </p:nvSpPr>
        <p:spPr/>
        <p:txBody>
          <a:bodyPr>
            <a:normAutofit/>
          </a:bodyPr>
          <a:lstStyle/>
          <a:p>
            <a:r>
              <a:rPr lang="en-US" sz="2400" dirty="0"/>
              <a:t>Rev. Dawn Taylor Storm – Clergy </a:t>
            </a:r>
          </a:p>
          <a:p>
            <a:r>
              <a:rPr lang="en-US" sz="2400" dirty="0"/>
              <a:t>Rev. Lydia Muñoz – Clergy</a:t>
            </a:r>
          </a:p>
          <a:p>
            <a:r>
              <a:rPr lang="en-US" sz="2400" dirty="0"/>
              <a:t>Rev. Johnson </a:t>
            </a:r>
            <a:r>
              <a:rPr lang="en-US" sz="2400" dirty="0" err="1"/>
              <a:t>Dodla</a:t>
            </a:r>
            <a:r>
              <a:rPr lang="en-US" sz="2400" dirty="0"/>
              <a:t> – Clergy</a:t>
            </a:r>
          </a:p>
          <a:p>
            <a:r>
              <a:rPr lang="en-US" sz="2400" dirty="0"/>
              <a:t>Rev. Robin </a:t>
            </a:r>
            <a:r>
              <a:rPr lang="en-US" sz="2400" dirty="0" err="1"/>
              <a:t>Hynicka</a:t>
            </a:r>
            <a:r>
              <a:rPr lang="en-US" sz="2400" dirty="0"/>
              <a:t> – Clergy</a:t>
            </a:r>
          </a:p>
          <a:p>
            <a:r>
              <a:rPr lang="en-US" sz="2400" dirty="0"/>
              <a:t>Ms. Judy Ehninger – Lay (Head of the Delegation)</a:t>
            </a:r>
          </a:p>
          <a:p>
            <a:r>
              <a:rPr lang="en-US" sz="2400" dirty="0" err="1"/>
              <a:t>Krystl</a:t>
            </a:r>
            <a:r>
              <a:rPr lang="en-US" sz="2400" dirty="0"/>
              <a:t> </a:t>
            </a:r>
            <a:r>
              <a:rPr lang="en-US" sz="2400" dirty="0" err="1"/>
              <a:t>Gauld</a:t>
            </a:r>
            <a:r>
              <a:rPr lang="en-US" sz="2400" dirty="0"/>
              <a:t> – Lay</a:t>
            </a:r>
          </a:p>
          <a:p>
            <a:r>
              <a:rPr lang="en-US" sz="2400" dirty="0"/>
              <a:t>Ann Jacob – Lay</a:t>
            </a:r>
          </a:p>
          <a:p>
            <a:r>
              <a:rPr lang="en-US" sz="2400" dirty="0"/>
              <a:t>Lenora Thompson - Lay</a:t>
            </a:r>
          </a:p>
        </p:txBody>
      </p:sp>
    </p:spTree>
    <p:extLst>
      <p:ext uri="{BB962C8B-B14F-4D97-AF65-F5344CB8AC3E}">
        <p14:creationId xmlns:p14="http://schemas.microsoft.com/office/powerpoint/2010/main" val="1241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will voting of the 12 Disciplinary items be handled?</a:t>
            </a:r>
          </a:p>
        </p:txBody>
      </p:sp>
      <p:sp>
        <p:nvSpPr>
          <p:cNvPr id="3" name="Content Placeholder 2"/>
          <p:cNvSpPr>
            <a:spLocks noGrp="1"/>
          </p:cNvSpPr>
          <p:nvPr>
            <p:ph idx="1"/>
          </p:nvPr>
        </p:nvSpPr>
        <p:spPr/>
        <p:txBody>
          <a:bodyPr>
            <a:normAutofit/>
          </a:bodyPr>
          <a:lstStyle/>
          <a:p>
            <a:r>
              <a:rPr lang="en-US" sz="2800" dirty="0"/>
              <a:t>If there is a 2/3 vote to suspend the rules, there will be a motion to utilize </a:t>
            </a:r>
            <a:r>
              <a:rPr lang="en-US" sz="2800" b="1" dirty="0"/>
              <a:t>paper ballots</a:t>
            </a:r>
            <a:r>
              <a:rPr lang="en-US" sz="2800" dirty="0"/>
              <a:t> to act upon the 12 Disciplinary items to become effective upon the announcement of the results of the balloting on Tuesday, July 13, 2021</a:t>
            </a:r>
          </a:p>
          <a:p>
            <a:r>
              <a:rPr lang="en-US" sz="2800" dirty="0"/>
              <a:t>These votes cast with paper ballots will be “yes” or “no” without debate and mailed in</a:t>
            </a:r>
          </a:p>
          <a:p>
            <a:r>
              <a:rPr lang="en-US" sz="2800" dirty="0"/>
              <a:t>The May 8</a:t>
            </a:r>
            <a:r>
              <a:rPr lang="en-US" sz="2800" baseline="30000" dirty="0"/>
              <a:t>th</a:t>
            </a:r>
            <a:r>
              <a:rPr lang="en-US" sz="2800" dirty="0"/>
              <a:t> session will explain the 12 items, give rationale for the paper ballot and then adjourn </a:t>
            </a:r>
          </a:p>
          <a:p>
            <a:endParaRPr lang="en-US" dirty="0"/>
          </a:p>
          <a:p>
            <a:endParaRPr lang="en-US" dirty="0"/>
          </a:p>
        </p:txBody>
      </p:sp>
    </p:spTree>
    <p:extLst>
      <p:ext uri="{BB962C8B-B14F-4D97-AF65-F5344CB8AC3E}">
        <p14:creationId xmlns:p14="http://schemas.microsoft.com/office/powerpoint/2010/main" val="41228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Why not have a virtual General Conference instead of using paper ballots?</a:t>
            </a:r>
          </a:p>
        </p:txBody>
      </p:sp>
      <p:sp>
        <p:nvSpPr>
          <p:cNvPr id="3" name="Content Placeholder 2"/>
          <p:cNvSpPr>
            <a:spLocks noGrp="1"/>
          </p:cNvSpPr>
          <p:nvPr>
            <p:ph idx="1"/>
          </p:nvPr>
        </p:nvSpPr>
        <p:spPr>
          <a:xfrm>
            <a:off x="1103312" y="1745674"/>
            <a:ext cx="8946541" cy="4502726"/>
          </a:xfrm>
        </p:spPr>
        <p:txBody>
          <a:bodyPr>
            <a:noAutofit/>
          </a:bodyPr>
          <a:lstStyle/>
          <a:p>
            <a:r>
              <a:rPr lang="en-US" sz="2400" dirty="0"/>
              <a:t>The Commission on GC is charged with “taking the necessary measures to assure </a:t>
            </a:r>
            <a:r>
              <a:rPr lang="en-US" sz="2400" b="1" dirty="0"/>
              <a:t>full participation </a:t>
            </a:r>
            <a:r>
              <a:rPr lang="en-US" sz="2400" dirty="0"/>
              <a:t>of all General Conference delegates (Paragraph 511.4)</a:t>
            </a:r>
          </a:p>
          <a:p>
            <a:r>
              <a:rPr lang="en-US" sz="2400" dirty="0"/>
              <a:t>The “Technology Study Team” determined that it was not feasible given the variations of connectivity, electricity, translation, and time zone differences in our global church </a:t>
            </a:r>
          </a:p>
          <a:p>
            <a:r>
              <a:rPr lang="en-US" sz="2400" dirty="0"/>
              <a:t>Full participation could not be guaranteed so the paper option and a very limited agenda was decided by the Commission on General Conference on Feb. 20, 2021</a:t>
            </a:r>
          </a:p>
          <a:p>
            <a:r>
              <a:rPr lang="en-US" sz="2400" dirty="0"/>
              <a:t>Insights from Rev. Joseph </a:t>
            </a:r>
            <a:r>
              <a:rPr lang="en-US" sz="2400" dirty="0" err="1"/>
              <a:t>DiPaolo</a:t>
            </a:r>
            <a:r>
              <a:rPr lang="en-US" sz="2400" dirty="0"/>
              <a:t> from the Commission</a:t>
            </a:r>
          </a:p>
        </p:txBody>
      </p:sp>
    </p:spTree>
    <p:extLst>
      <p:ext uri="{BB962C8B-B14F-4D97-AF65-F5344CB8AC3E}">
        <p14:creationId xmlns:p14="http://schemas.microsoft.com/office/powerpoint/2010/main" val="317735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 paper ballot</a:t>
            </a:r>
          </a:p>
        </p:txBody>
      </p:sp>
      <p:sp>
        <p:nvSpPr>
          <p:cNvPr id="3" name="Content Placeholder 2"/>
          <p:cNvSpPr>
            <a:spLocks noGrp="1"/>
          </p:cNvSpPr>
          <p:nvPr>
            <p:ph idx="1"/>
          </p:nvPr>
        </p:nvSpPr>
        <p:spPr/>
        <p:txBody>
          <a:bodyPr>
            <a:normAutofit/>
          </a:bodyPr>
          <a:lstStyle/>
          <a:p>
            <a:pPr marL="0" indent="0">
              <a:buNone/>
            </a:pPr>
            <a:r>
              <a:rPr lang="en-US" sz="2400" dirty="0"/>
              <a:t>#1 – </a:t>
            </a:r>
            <a:r>
              <a:rPr lang="en-US" sz="2400" b="1" dirty="0"/>
              <a:t>Involuntary leave of absence, involuntary retirement, administrative location or involuntary discontinuance from provisional membership </a:t>
            </a:r>
          </a:p>
          <a:p>
            <a:pPr marL="0" indent="0">
              <a:buNone/>
            </a:pPr>
            <a:r>
              <a:rPr lang="en-US" sz="2400" dirty="0"/>
              <a:t>Members of the Cabinet, Board of Ordained Ministry, Conference Relations Committee and Administrative Review Committee shall not vote in the Clergy Session on recommendations around an involuntary status. </a:t>
            </a:r>
          </a:p>
          <a:p>
            <a:pPr marL="0" indent="0">
              <a:buNone/>
            </a:pPr>
            <a:endParaRPr lang="en-US" sz="2400" dirty="0"/>
          </a:p>
          <a:p>
            <a:pPr marL="0" indent="0">
              <a:buNone/>
            </a:pPr>
            <a:r>
              <a:rPr lang="en-US" sz="2400" b="1" dirty="0"/>
              <a:t>Rationale</a:t>
            </a:r>
            <a:r>
              <a:rPr lang="en-US" sz="2400" dirty="0"/>
              <a:t>: separation of powers are set it place for a more fair process.</a:t>
            </a:r>
          </a:p>
        </p:txBody>
      </p:sp>
    </p:spTree>
    <p:extLst>
      <p:ext uri="{BB962C8B-B14F-4D97-AF65-F5344CB8AC3E}">
        <p14:creationId xmlns:p14="http://schemas.microsoft.com/office/powerpoint/2010/main" val="360994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 paper ballot</a:t>
            </a:r>
          </a:p>
        </p:txBody>
      </p:sp>
      <p:sp>
        <p:nvSpPr>
          <p:cNvPr id="3" name="Content Placeholder 2"/>
          <p:cNvSpPr>
            <a:spLocks noGrp="1"/>
          </p:cNvSpPr>
          <p:nvPr>
            <p:ph idx="1"/>
          </p:nvPr>
        </p:nvSpPr>
        <p:spPr/>
        <p:txBody>
          <a:bodyPr>
            <a:normAutofit fontScale="92500" lnSpcReduction="10000"/>
          </a:bodyPr>
          <a:lstStyle/>
          <a:p>
            <a:r>
              <a:rPr lang="en-US" sz="2600" b="1" dirty="0"/>
              <a:t>#2 Meetings and Quorum</a:t>
            </a:r>
          </a:p>
          <a:p>
            <a:endParaRPr lang="en-US" sz="2600" dirty="0"/>
          </a:p>
          <a:p>
            <a:pPr marL="0" indent="0">
              <a:buNone/>
            </a:pPr>
            <a:r>
              <a:rPr lang="en-US" sz="2800" dirty="0"/>
              <a:t>Allowing the Commission on GC and the COB to “authorize electronic meetings in the future with the understanding that all reasonable means to ensure the opportunity for participation by all delegates in the business of the conference will be used”</a:t>
            </a:r>
          </a:p>
          <a:p>
            <a:pPr marL="0" indent="0">
              <a:buNone/>
            </a:pPr>
            <a:endParaRPr lang="en-US" sz="2800" dirty="0"/>
          </a:p>
          <a:p>
            <a:pPr marL="0" indent="0">
              <a:buNone/>
            </a:pPr>
            <a:r>
              <a:rPr lang="en-US" sz="2800" b="1" dirty="0"/>
              <a:t>Rationale</a:t>
            </a:r>
            <a:r>
              <a:rPr lang="en-US" sz="2800" dirty="0"/>
              <a:t>: allowing for electronic voting in the future without having to suspend rules</a:t>
            </a:r>
          </a:p>
        </p:txBody>
      </p:sp>
    </p:spTree>
    <p:extLst>
      <p:ext uri="{BB962C8B-B14F-4D97-AF65-F5344CB8AC3E}">
        <p14:creationId xmlns:p14="http://schemas.microsoft.com/office/powerpoint/2010/main" val="314441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 paper ballot</a:t>
            </a:r>
          </a:p>
        </p:txBody>
      </p:sp>
      <p:sp>
        <p:nvSpPr>
          <p:cNvPr id="3" name="Content Placeholder 2"/>
          <p:cNvSpPr>
            <a:spLocks noGrp="1"/>
          </p:cNvSpPr>
          <p:nvPr>
            <p:ph idx="1"/>
          </p:nvPr>
        </p:nvSpPr>
        <p:spPr/>
        <p:txBody>
          <a:bodyPr>
            <a:normAutofit lnSpcReduction="10000"/>
          </a:bodyPr>
          <a:lstStyle/>
          <a:p>
            <a:r>
              <a:rPr lang="en-US" sz="2400" b="1" dirty="0"/>
              <a:t>#3  Central Conference issues (those conferences outside of the United States)</a:t>
            </a:r>
          </a:p>
          <a:p>
            <a:endParaRPr lang="en-US" sz="2400" b="1" dirty="0"/>
          </a:p>
          <a:p>
            <a:r>
              <a:rPr lang="en-US" sz="2400" dirty="0"/>
              <a:t>This item deals with various matters in the Central Conferences such as the election of bishops, dealing with postponements, using electronic means, etc.</a:t>
            </a:r>
          </a:p>
          <a:p>
            <a:pPr marL="0" indent="0">
              <a:buNone/>
            </a:pPr>
            <a:endParaRPr lang="en-US" sz="2400" dirty="0"/>
          </a:p>
          <a:p>
            <a:pPr marL="0" indent="0">
              <a:buNone/>
            </a:pPr>
            <a:r>
              <a:rPr lang="en-US" sz="2400" b="1" dirty="0"/>
              <a:t>Rationale</a:t>
            </a:r>
            <a:r>
              <a:rPr lang="en-US" sz="2400" dirty="0"/>
              <a:t>: allowing electronic meetings of Central Conferences and giving direction and parameters for these gatherings</a:t>
            </a:r>
          </a:p>
          <a:p>
            <a:endParaRPr lang="en-US" sz="2400" dirty="0"/>
          </a:p>
        </p:txBody>
      </p:sp>
    </p:spTree>
    <p:extLst>
      <p:ext uri="{BB962C8B-B14F-4D97-AF65-F5344CB8AC3E}">
        <p14:creationId xmlns:p14="http://schemas.microsoft.com/office/powerpoint/2010/main" val="61811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 paper ballot</a:t>
            </a:r>
          </a:p>
        </p:txBody>
      </p:sp>
      <p:sp>
        <p:nvSpPr>
          <p:cNvPr id="3" name="Content Placeholder 2"/>
          <p:cNvSpPr>
            <a:spLocks noGrp="1"/>
          </p:cNvSpPr>
          <p:nvPr>
            <p:ph idx="1"/>
          </p:nvPr>
        </p:nvSpPr>
        <p:spPr/>
        <p:txBody>
          <a:bodyPr>
            <a:normAutofit/>
          </a:bodyPr>
          <a:lstStyle/>
          <a:p>
            <a:r>
              <a:rPr lang="en-US" sz="2400" b="1" dirty="0"/>
              <a:t>#4 – Assignment date for bishops in the US</a:t>
            </a:r>
          </a:p>
          <a:p>
            <a:endParaRPr lang="en-US" sz="2400" b="1" dirty="0"/>
          </a:p>
          <a:p>
            <a:pPr marL="0" indent="0">
              <a:buNone/>
            </a:pPr>
            <a:r>
              <a:rPr lang="en-US" sz="2400" dirty="0"/>
              <a:t>In the US the assignment for all bishops shall be no later than 60 days following the adjournment of the jurisdictional conference </a:t>
            </a:r>
          </a:p>
          <a:p>
            <a:pPr marL="0" indent="0">
              <a:buNone/>
            </a:pPr>
            <a:endParaRPr lang="en-US" sz="2400" dirty="0"/>
          </a:p>
          <a:p>
            <a:pPr marL="0" indent="0">
              <a:buNone/>
            </a:pPr>
            <a:r>
              <a:rPr lang="en-US" sz="2400" b="1" dirty="0"/>
              <a:t>Rationale</a:t>
            </a:r>
            <a:r>
              <a:rPr lang="en-US" sz="2400" dirty="0"/>
              <a:t>: it used to say “September 1” in the BOD.  That needs to be more flexible given that unforeseen circumstances can arise </a:t>
            </a:r>
          </a:p>
        </p:txBody>
      </p:sp>
    </p:spTree>
    <p:extLst>
      <p:ext uri="{BB962C8B-B14F-4D97-AF65-F5344CB8AC3E}">
        <p14:creationId xmlns:p14="http://schemas.microsoft.com/office/powerpoint/2010/main" val="344617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 paper ballot</a:t>
            </a:r>
          </a:p>
        </p:txBody>
      </p:sp>
      <p:sp>
        <p:nvSpPr>
          <p:cNvPr id="3" name="Content Placeholder 2"/>
          <p:cNvSpPr>
            <a:spLocks noGrp="1"/>
          </p:cNvSpPr>
          <p:nvPr>
            <p:ph idx="1"/>
          </p:nvPr>
        </p:nvSpPr>
        <p:spPr/>
        <p:txBody>
          <a:bodyPr>
            <a:noAutofit/>
          </a:bodyPr>
          <a:lstStyle/>
          <a:p>
            <a:r>
              <a:rPr lang="en-US" sz="2400" b="1" dirty="0"/>
              <a:t>#5 – Mandatory Retirement of Bishops</a:t>
            </a:r>
          </a:p>
          <a:p>
            <a:pPr marL="0" indent="0">
              <a:buNone/>
            </a:pPr>
            <a:endParaRPr lang="en-US" sz="2400" dirty="0"/>
          </a:p>
          <a:p>
            <a:pPr marL="0" indent="0">
              <a:buNone/>
            </a:pPr>
            <a:r>
              <a:rPr lang="en-US" sz="2400" dirty="0"/>
              <a:t>Mandatory retirement: 60 days following the adjournment of a regular or special session of Jurisdictional Conference if the bishop’s 68</a:t>
            </a:r>
            <a:r>
              <a:rPr lang="en-US" sz="2400" baseline="30000" dirty="0"/>
              <a:t>th</a:t>
            </a:r>
            <a:r>
              <a:rPr lang="en-US" sz="2400" dirty="0"/>
              <a:t> birthday has been reached on or before July 1.  The Central Conference bishops (outside the US) have one year following the adjournment of the regular or special session of the Central Conference.  All bishops at the age of 72 will be automatically retired 60 days after their 72</a:t>
            </a:r>
            <a:r>
              <a:rPr lang="en-US" sz="2400" baseline="30000" dirty="0"/>
              <a:t>nd</a:t>
            </a:r>
            <a:r>
              <a:rPr lang="en-US" sz="2400" dirty="0"/>
              <a:t> birthday. (Central Conference bishops at 72 still have the possibility of a special assigned arrangement)</a:t>
            </a:r>
          </a:p>
        </p:txBody>
      </p:sp>
    </p:spTree>
    <p:extLst>
      <p:ext uri="{BB962C8B-B14F-4D97-AF65-F5344CB8AC3E}">
        <p14:creationId xmlns:p14="http://schemas.microsoft.com/office/powerpoint/2010/main" val="18630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a:t>
            </a:r>
            <a:br>
              <a:rPr lang="en-US" b="1" dirty="0"/>
            </a:br>
            <a:r>
              <a:rPr lang="en-US" b="1" dirty="0"/>
              <a:t>paper ballot</a:t>
            </a:r>
          </a:p>
        </p:txBody>
      </p:sp>
      <p:sp>
        <p:nvSpPr>
          <p:cNvPr id="3" name="Content Placeholder 2"/>
          <p:cNvSpPr>
            <a:spLocks noGrp="1"/>
          </p:cNvSpPr>
          <p:nvPr>
            <p:ph idx="1"/>
          </p:nvPr>
        </p:nvSpPr>
        <p:spPr/>
        <p:txBody>
          <a:bodyPr>
            <a:noAutofit/>
          </a:bodyPr>
          <a:lstStyle/>
          <a:p>
            <a:r>
              <a:rPr lang="en-US" sz="2400" b="1" dirty="0"/>
              <a:t>#6 - Voluntary Retirement of Bishops</a:t>
            </a:r>
          </a:p>
          <a:p>
            <a:pPr marL="0" indent="0">
              <a:buNone/>
            </a:pPr>
            <a:endParaRPr lang="en-US" sz="2400" dirty="0"/>
          </a:p>
          <a:p>
            <a:pPr marL="0" indent="0">
              <a:buNone/>
            </a:pPr>
            <a:r>
              <a:rPr lang="en-US" sz="2400" dirty="0"/>
              <a:t>Any bishop who attains the age and/or number of years of service may upon their own request and with approval of the College of Bishops and the Jurisdictional Committee on Episcopacy be granted the retired relationship.  They can also retire ad interim.</a:t>
            </a:r>
          </a:p>
          <a:p>
            <a:pPr marL="0" indent="0">
              <a:buNone/>
            </a:pPr>
            <a:endParaRPr lang="en-US" sz="2400" dirty="0"/>
          </a:p>
          <a:p>
            <a:pPr marL="0" indent="0">
              <a:buNone/>
            </a:pPr>
            <a:r>
              <a:rPr lang="en-US" sz="2400" b="1" dirty="0"/>
              <a:t>Rationale</a:t>
            </a:r>
            <a:r>
              <a:rPr lang="en-US" sz="2400" dirty="0"/>
              <a:t>: - Retirement would be based on age and adjournment of regular or special session of Jurisdictional or Central Conference.  </a:t>
            </a:r>
          </a:p>
        </p:txBody>
      </p:sp>
    </p:spTree>
    <p:extLst>
      <p:ext uri="{BB962C8B-B14F-4D97-AF65-F5344CB8AC3E}">
        <p14:creationId xmlns:p14="http://schemas.microsoft.com/office/powerpoint/2010/main" val="418830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Mr. Dave Koch – Annual Conference Lay Leader</a:t>
            </a:r>
          </a:p>
        </p:txBody>
      </p:sp>
      <p:pic>
        <p:nvPicPr>
          <p:cNvPr id="4" name="Content Placeholder 3" descr="Membership 101: The Welcome Series | Spark Consult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2542828"/>
            <a:ext cx="8947150" cy="3215382"/>
          </a:xfrm>
        </p:spPr>
      </p:pic>
    </p:spTree>
    <p:extLst>
      <p:ext uri="{BB962C8B-B14F-4D97-AF65-F5344CB8AC3E}">
        <p14:creationId xmlns:p14="http://schemas.microsoft.com/office/powerpoint/2010/main" val="314123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12 items to be voted on by paper ballot</a:t>
            </a:r>
          </a:p>
        </p:txBody>
      </p:sp>
      <p:sp>
        <p:nvSpPr>
          <p:cNvPr id="3" name="Content Placeholder 2"/>
          <p:cNvSpPr>
            <a:spLocks noGrp="1"/>
          </p:cNvSpPr>
          <p:nvPr>
            <p:ph idx="1"/>
          </p:nvPr>
        </p:nvSpPr>
        <p:spPr/>
        <p:txBody>
          <a:bodyPr>
            <a:normAutofit/>
          </a:bodyPr>
          <a:lstStyle/>
          <a:p>
            <a:r>
              <a:rPr lang="en-US" sz="2400" b="1" dirty="0"/>
              <a:t>#7 and #8 – Budgets for the General Church</a:t>
            </a:r>
          </a:p>
          <a:p>
            <a:endParaRPr lang="en-US" sz="2400" b="1" dirty="0"/>
          </a:p>
          <a:p>
            <a:pPr marL="0" indent="0">
              <a:buNone/>
            </a:pPr>
            <a:r>
              <a:rPr lang="en-US" sz="2400" dirty="0"/>
              <a:t>#7 – affirms the role of GCFA to write the budget but in the event of a postponed GC the budget approved at the last quadrennial session shall be extended</a:t>
            </a:r>
          </a:p>
          <a:p>
            <a:pPr marL="0" indent="0">
              <a:buNone/>
            </a:pPr>
            <a:r>
              <a:rPr lang="en-US" sz="2400" dirty="0"/>
              <a:t>#8 – affirms the process of budgeting. Actual receipts for each fund for the quadrennium shall be the basis for all budgeting procedures.  If the regular session of GC is postponed the last quadrennial session’s budget shall be extended.</a:t>
            </a:r>
          </a:p>
        </p:txBody>
      </p:sp>
    </p:spTree>
    <p:extLst>
      <p:ext uri="{BB962C8B-B14F-4D97-AF65-F5344CB8AC3E}">
        <p14:creationId xmlns:p14="http://schemas.microsoft.com/office/powerpoint/2010/main" val="108973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12 Items to be voted on by paper ballot</a:t>
            </a:r>
          </a:p>
        </p:txBody>
      </p:sp>
      <p:sp>
        <p:nvSpPr>
          <p:cNvPr id="3" name="Content Placeholder 2"/>
          <p:cNvSpPr>
            <a:spLocks noGrp="1"/>
          </p:cNvSpPr>
          <p:nvPr>
            <p:ph idx="1"/>
          </p:nvPr>
        </p:nvSpPr>
        <p:spPr/>
        <p:txBody>
          <a:bodyPr>
            <a:noAutofit/>
          </a:bodyPr>
          <a:lstStyle/>
          <a:p>
            <a:r>
              <a:rPr lang="en-US" dirty="0"/>
              <a:t># 9 – Election of Secretary and Statistician</a:t>
            </a:r>
          </a:p>
          <a:p>
            <a:r>
              <a:rPr lang="en-US" dirty="0"/>
              <a:t>#10 – Election of Conference Treasurer/Director of Administrative     Services</a:t>
            </a:r>
          </a:p>
          <a:p>
            <a:r>
              <a:rPr lang="en-US" dirty="0"/>
              <a:t>#11 – Conference Board of Ordained Ministry</a:t>
            </a:r>
          </a:p>
          <a:p>
            <a:r>
              <a:rPr lang="en-US" dirty="0"/>
              <a:t>#12 – Conference Committee on Episcopacy</a:t>
            </a:r>
          </a:p>
          <a:p>
            <a:pPr marL="0" indent="0">
              <a:buNone/>
            </a:pPr>
            <a:r>
              <a:rPr lang="en-US" dirty="0"/>
              <a:t>If there is a postponed General Conference the conference can elect and put in place a new slate following the date originally scheduled for the regular session of General Conference.</a:t>
            </a:r>
          </a:p>
          <a:p>
            <a:pPr marL="0" indent="0">
              <a:buNone/>
            </a:pPr>
            <a:endParaRPr lang="en-US" dirty="0"/>
          </a:p>
          <a:p>
            <a:pPr marL="0" indent="0">
              <a:buNone/>
            </a:pPr>
            <a:r>
              <a:rPr lang="en-US" b="1" dirty="0"/>
              <a:t>Rationale</a:t>
            </a:r>
            <a:r>
              <a:rPr lang="en-US" dirty="0"/>
              <a:t>: These allow for annual conferences to put new people in place if there is a postponement in the future.  </a:t>
            </a:r>
          </a:p>
        </p:txBody>
      </p:sp>
    </p:spTree>
    <p:extLst>
      <p:ext uri="{BB962C8B-B14F-4D97-AF65-F5344CB8AC3E}">
        <p14:creationId xmlns:p14="http://schemas.microsoft.com/office/powerpoint/2010/main" val="375844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Why not vote on the Separation of the Denomination at this virtual meeting?</a:t>
            </a:r>
          </a:p>
        </p:txBody>
      </p:sp>
      <p:sp>
        <p:nvSpPr>
          <p:cNvPr id="3" name="Content Placeholder 2"/>
          <p:cNvSpPr>
            <a:spLocks noGrp="1"/>
          </p:cNvSpPr>
          <p:nvPr>
            <p:ph idx="1"/>
          </p:nvPr>
        </p:nvSpPr>
        <p:spPr/>
        <p:txBody>
          <a:bodyPr>
            <a:normAutofit/>
          </a:bodyPr>
          <a:lstStyle/>
          <a:p>
            <a:pPr marL="0" indent="0">
              <a:buNone/>
            </a:pPr>
            <a:r>
              <a:rPr lang="en-US" sz="3200" dirty="0"/>
              <a:t>It is the widespread belief that the delicate deliberations around issues of separation, which inevitably will involve extensive debate and amendments, cannot be conducted with integrity and full participation of each delegate in an online format.  It will need to wait until the next in-person General Conference in 2022.</a:t>
            </a:r>
          </a:p>
        </p:txBody>
      </p:sp>
    </p:spTree>
    <p:extLst>
      <p:ext uri="{BB962C8B-B14F-4D97-AF65-F5344CB8AC3E}">
        <p14:creationId xmlns:p14="http://schemas.microsoft.com/office/powerpoint/2010/main" val="344627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Preparations and Process for this Special Session of General Conference </a:t>
            </a:r>
          </a:p>
        </p:txBody>
      </p:sp>
      <p:sp>
        <p:nvSpPr>
          <p:cNvPr id="3" name="Content Placeholder 2"/>
          <p:cNvSpPr>
            <a:spLocks noGrp="1"/>
          </p:cNvSpPr>
          <p:nvPr>
            <p:ph idx="1"/>
          </p:nvPr>
        </p:nvSpPr>
        <p:spPr/>
        <p:txBody>
          <a:bodyPr>
            <a:normAutofit lnSpcReduction="10000"/>
          </a:bodyPr>
          <a:lstStyle/>
          <a:p>
            <a:r>
              <a:rPr lang="en-US" sz="2400" b="1" dirty="0"/>
              <a:t>April 2-9 </a:t>
            </a:r>
            <a:r>
              <a:rPr lang="en-US" sz="2400" dirty="0"/>
              <a:t>– Sample Ballots and Explanatory notes are sent to translators and prepared for release, videos and presentations are created</a:t>
            </a:r>
          </a:p>
          <a:p>
            <a:r>
              <a:rPr lang="en-US" sz="2400" b="1" dirty="0"/>
              <a:t>April 26-30 </a:t>
            </a:r>
            <a:r>
              <a:rPr lang="en-US" sz="2400" dirty="0"/>
              <a:t>– Regularly Scheduled Council of Bishops Meeting</a:t>
            </a:r>
          </a:p>
          <a:p>
            <a:r>
              <a:rPr lang="en-US" sz="2400" b="1" dirty="0"/>
              <a:t>May 8</a:t>
            </a:r>
            <a:r>
              <a:rPr lang="en-US" sz="2400" dirty="0"/>
              <a:t> – Special Session of General Conference (virtual)</a:t>
            </a:r>
          </a:p>
          <a:p>
            <a:r>
              <a:rPr lang="en-US" sz="2400" b="1" dirty="0"/>
              <a:t>May 14 </a:t>
            </a:r>
            <a:r>
              <a:rPr lang="en-US" sz="2400" dirty="0"/>
              <a:t>– Ballots and explanatory notes are sent to each General Conference delegate</a:t>
            </a:r>
          </a:p>
          <a:p>
            <a:r>
              <a:rPr lang="en-US" sz="2400" b="1" dirty="0"/>
              <a:t>July 13 </a:t>
            </a:r>
            <a:r>
              <a:rPr lang="en-US" sz="2400" dirty="0"/>
              <a:t>– Announcement of the results of the paper balloting on the 12 items</a:t>
            </a:r>
          </a:p>
          <a:p>
            <a:endParaRPr lang="en-US" dirty="0"/>
          </a:p>
          <a:p>
            <a:endParaRPr lang="en-US" dirty="0"/>
          </a:p>
        </p:txBody>
      </p:sp>
    </p:spTree>
    <p:extLst>
      <p:ext uri="{BB962C8B-B14F-4D97-AF65-F5344CB8AC3E}">
        <p14:creationId xmlns:p14="http://schemas.microsoft.com/office/powerpoint/2010/main" val="6872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about General Conference</a:t>
            </a:r>
          </a:p>
        </p:txBody>
      </p:sp>
      <p:pic>
        <p:nvPicPr>
          <p:cNvPr id="4" name="Content Placeholder 3" descr="Question Mark Free Stock Photo - Public Domain Pict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199" y="2052638"/>
            <a:ext cx="7859378" cy="4195762"/>
          </a:xfrm>
        </p:spPr>
      </p:pic>
    </p:spTree>
    <p:extLst>
      <p:ext uri="{BB962C8B-B14F-4D97-AF65-F5344CB8AC3E}">
        <p14:creationId xmlns:p14="http://schemas.microsoft.com/office/powerpoint/2010/main" val="3109983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Two – Annual Conference 2021</a:t>
            </a:r>
            <a:br>
              <a:rPr lang="en-US" b="1" dirty="0"/>
            </a:br>
            <a:r>
              <a:rPr lang="en-US" b="1" dirty="0"/>
              <a:t>Prayer by Rev. Evelyn Kent Clark</a:t>
            </a:r>
            <a:br>
              <a:rPr lang="en-US" b="1" dirty="0"/>
            </a:br>
            <a:r>
              <a:rPr lang="en-US" b="1" dirty="0"/>
              <a:t>of the Super South District</a:t>
            </a:r>
          </a:p>
        </p:txBody>
      </p:sp>
      <p:pic>
        <p:nvPicPr>
          <p:cNvPr id="3" name="Content Placeholder 2" descr="Cross and Flame Wallpaper by Kennon1st on Deviant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3783" y="2978788"/>
            <a:ext cx="5477162" cy="3426269"/>
          </a:xfrm>
        </p:spPr>
      </p:pic>
    </p:spTree>
    <p:extLst>
      <p:ext uri="{BB962C8B-B14F-4D97-AF65-F5344CB8AC3E}">
        <p14:creationId xmlns:p14="http://schemas.microsoft.com/office/powerpoint/2010/main" val="1131396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Virtual Annual Conference </a:t>
            </a:r>
            <a:br>
              <a:rPr lang="en-US" sz="2800" b="1" dirty="0"/>
            </a:br>
            <a:r>
              <a:rPr lang="en-US" sz="2800" b="1" dirty="0"/>
              <a:t>May 20-22, 2021 – Rev. Dawn Taylor Storm - DCM</a:t>
            </a:r>
            <a:br>
              <a:rPr lang="en-US" sz="2800" b="1" dirty="0"/>
            </a:br>
            <a:r>
              <a:rPr lang="en-US" sz="2800" b="1" dirty="0"/>
              <a:t>“Come to the Water”</a:t>
            </a:r>
          </a:p>
        </p:txBody>
      </p:sp>
      <p:sp>
        <p:nvSpPr>
          <p:cNvPr id="3" name="Content Placeholder 2"/>
          <p:cNvSpPr>
            <a:spLocks noGrp="1"/>
          </p:cNvSpPr>
          <p:nvPr>
            <p:ph idx="1"/>
          </p:nvPr>
        </p:nvSpPr>
        <p:spPr/>
        <p:txBody>
          <a:bodyPr>
            <a:normAutofit/>
          </a:bodyPr>
          <a:lstStyle/>
          <a:p>
            <a:pPr marL="0" indent="0">
              <a:buNone/>
            </a:pPr>
            <a:r>
              <a:rPr lang="en-US" b="1" dirty="0"/>
              <a:t>Thu. May 20 </a:t>
            </a:r>
            <a:r>
              <a:rPr lang="en-US" dirty="0"/>
              <a:t>– 9:00 am  – 11:00 am – Clergy Session</a:t>
            </a:r>
          </a:p>
          <a:p>
            <a:pPr marL="0" indent="0">
              <a:buNone/>
            </a:pPr>
            <a:r>
              <a:rPr lang="en-US" dirty="0"/>
              <a:t>	1:00 pm – 3:00 pm – Laity Session </a:t>
            </a:r>
          </a:p>
          <a:p>
            <a:pPr marL="0" indent="0">
              <a:buNone/>
            </a:pPr>
            <a:r>
              <a:rPr lang="en-US" dirty="0"/>
              <a:t>	7:00 pm – Ordination and Commissioning Rehearsal (invitation only)</a:t>
            </a:r>
          </a:p>
          <a:p>
            <a:pPr marL="0" indent="0">
              <a:buNone/>
            </a:pPr>
            <a:r>
              <a:rPr lang="en-US" b="1" dirty="0"/>
              <a:t>Fri. May 21 </a:t>
            </a:r>
            <a:r>
              <a:rPr lang="en-US" dirty="0"/>
              <a:t>– 9:00 am – 1:00 pm – Annual Conference </a:t>
            </a:r>
          </a:p>
          <a:p>
            <a:pPr marL="0" indent="0">
              <a:buNone/>
            </a:pPr>
            <a:r>
              <a:rPr lang="en-US" dirty="0"/>
              <a:t>	2 pm – Teaching Session </a:t>
            </a:r>
          </a:p>
          <a:p>
            <a:pPr marL="0" indent="0">
              <a:buNone/>
            </a:pPr>
            <a:r>
              <a:rPr lang="en-US" b="1" dirty="0"/>
              <a:t>Sat. May 22 </a:t>
            </a:r>
            <a:r>
              <a:rPr lang="en-US" dirty="0"/>
              <a:t>– 10:00 am – Memorial/Communion Service – Olivet UMC 	(invitation only) Facebook live streamed</a:t>
            </a:r>
          </a:p>
          <a:p>
            <a:pPr marL="0" indent="0">
              <a:buNone/>
            </a:pPr>
            <a:r>
              <a:rPr lang="en-US" dirty="0"/>
              <a:t>	2:00 pm – Ordination and Commissioning Service  - Olivet UMC 	(invitation only) Facebook live streamed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7041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information about Annual Conference  (May 20-22, 2021)</a:t>
            </a:r>
          </a:p>
        </p:txBody>
      </p:sp>
      <p:sp>
        <p:nvSpPr>
          <p:cNvPr id="3" name="Content Placeholder 2"/>
          <p:cNvSpPr>
            <a:spLocks noGrp="1"/>
          </p:cNvSpPr>
          <p:nvPr>
            <p:ph idx="1"/>
          </p:nvPr>
        </p:nvSpPr>
        <p:spPr/>
        <p:txBody>
          <a:bodyPr>
            <a:normAutofit lnSpcReduction="10000"/>
          </a:bodyPr>
          <a:lstStyle/>
          <a:p>
            <a:r>
              <a:rPr lang="en-US" sz="2400" dirty="0"/>
              <a:t>Resolutions are due Friday, March 5, 2021</a:t>
            </a:r>
          </a:p>
          <a:p>
            <a:r>
              <a:rPr lang="en-US" sz="2400" dirty="0"/>
              <a:t>Voting the Rules of Order - Sunday, April 18, 2021 at 3:00 pm, followed by </a:t>
            </a:r>
            <a:r>
              <a:rPr lang="en-US" sz="2400" b="1" dirty="0"/>
              <a:t>separate</a:t>
            </a:r>
            <a:r>
              <a:rPr lang="en-US" sz="2400" dirty="0"/>
              <a:t> District Conferences at 4:00 pm</a:t>
            </a:r>
          </a:p>
          <a:p>
            <a:r>
              <a:rPr lang="en-US" sz="2400" dirty="0"/>
              <a:t>Google-Drive available for suggestions</a:t>
            </a:r>
          </a:p>
          <a:p>
            <a:r>
              <a:rPr lang="en-US" sz="2400" dirty="0"/>
              <a:t>We will be having debate and amendments as an option this year</a:t>
            </a:r>
          </a:p>
          <a:p>
            <a:r>
              <a:rPr lang="en-US" sz="2400" dirty="0"/>
              <a:t>Voting at AC sessions will be done using ZOOM poll.  Phone in voting is not an option this year.  People without computer access can use satellite stations </a:t>
            </a:r>
          </a:p>
        </p:txBody>
      </p:sp>
    </p:spTree>
    <p:extLst>
      <p:ext uri="{BB962C8B-B14F-4D97-AF65-F5344CB8AC3E}">
        <p14:creationId xmlns:p14="http://schemas.microsoft.com/office/powerpoint/2010/main" val="32641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Speakers at Annual Conference</a:t>
            </a:r>
            <a:br>
              <a:rPr lang="en-US" b="1" dirty="0"/>
            </a:br>
            <a:r>
              <a:rPr lang="en-US" b="1" dirty="0"/>
              <a:t>“Come to the Water”</a:t>
            </a:r>
          </a:p>
        </p:txBody>
      </p:sp>
      <p:sp>
        <p:nvSpPr>
          <p:cNvPr id="3" name="Content Placeholder 2"/>
          <p:cNvSpPr>
            <a:spLocks noGrp="1"/>
          </p:cNvSpPr>
          <p:nvPr>
            <p:ph idx="1"/>
          </p:nvPr>
        </p:nvSpPr>
        <p:spPr>
          <a:xfrm>
            <a:off x="1103312" y="2052918"/>
            <a:ext cx="8946541" cy="4467955"/>
          </a:xfrm>
        </p:spPr>
        <p:txBody>
          <a:bodyPr>
            <a:normAutofit lnSpcReduction="10000"/>
          </a:bodyPr>
          <a:lstStyle/>
          <a:p>
            <a:r>
              <a:rPr lang="en-US" sz="3200" b="1" dirty="0"/>
              <a:t>Rev. </a:t>
            </a:r>
            <a:r>
              <a:rPr lang="en-US" sz="3200" b="1" dirty="0" err="1"/>
              <a:t>Dorlimar</a:t>
            </a:r>
            <a:r>
              <a:rPr lang="en-US" sz="3200" b="1" dirty="0"/>
              <a:t> </a:t>
            </a:r>
            <a:r>
              <a:rPr lang="en-US" sz="3200" b="1" dirty="0" err="1"/>
              <a:t>Lebron</a:t>
            </a:r>
            <a:r>
              <a:rPr lang="en-US" sz="3200" b="1" dirty="0"/>
              <a:t> </a:t>
            </a:r>
            <a:r>
              <a:rPr lang="en-US" sz="3200" dirty="0"/>
              <a:t>– Elder from the NYAC</a:t>
            </a:r>
          </a:p>
          <a:p>
            <a:r>
              <a:rPr lang="en-US" sz="3200" b="1" dirty="0"/>
              <a:t>Rev. Dr. Jacqui King </a:t>
            </a:r>
            <a:r>
              <a:rPr lang="en-US" sz="3200" dirty="0"/>
              <a:t>- Consultant</a:t>
            </a:r>
          </a:p>
          <a:p>
            <a:r>
              <a:rPr lang="en-US" sz="3200" b="1" dirty="0"/>
              <a:t>Dr. Douglas </a:t>
            </a:r>
            <a:r>
              <a:rPr lang="en-US" sz="3200" b="1" dirty="0" err="1"/>
              <a:t>Powe</a:t>
            </a:r>
            <a:r>
              <a:rPr lang="en-US" sz="3200" b="1" dirty="0"/>
              <a:t> – </a:t>
            </a:r>
            <a:r>
              <a:rPr lang="en-US" sz="3200" dirty="0"/>
              <a:t>Wesley Theological Seminary</a:t>
            </a:r>
          </a:p>
          <a:p>
            <a:r>
              <a:rPr lang="en-US" sz="3200" b="1" dirty="0"/>
              <a:t>Bishop Peggy Johnson – </a:t>
            </a:r>
            <a:r>
              <a:rPr lang="en-US" sz="3200" dirty="0"/>
              <a:t>Memorial Service</a:t>
            </a:r>
          </a:p>
          <a:p>
            <a:r>
              <a:rPr lang="en-US" sz="3200" b="1" dirty="0"/>
              <a:t>Bishop Mark Webb </a:t>
            </a:r>
            <a:r>
              <a:rPr lang="en-US" sz="3200" dirty="0"/>
              <a:t>– Ordination and Commissioning</a:t>
            </a:r>
          </a:p>
        </p:txBody>
      </p:sp>
    </p:spTree>
    <p:extLst>
      <p:ext uri="{BB962C8B-B14F-4D97-AF65-F5344CB8AC3E}">
        <p14:creationId xmlns:p14="http://schemas.microsoft.com/office/powerpoint/2010/main" val="3866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about Annual Conference?</a:t>
            </a:r>
          </a:p>
        </p:txBody>
      </p:sp>
      <p:pic>
        <p:nvPicPr>
          <p:cNvPr id="4" name="Content Placeholder 3" descr="Asking Defining Questions - Excelsior College OW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808" y="2199799"/>
            <a:ext cx="5852160" cy="3901440"/>
          </a:xfrm>
        </p:spPr>
      </p:pic>
    </p:spTree>
    <p:extLst>
      <p:ext uri="{BB962C8B-B14F-4D97-AF65-F5344CB8AC3E}">
        <p14:creationId xmlns:p14="http://schemas.microsoft.com/office/powerpoint/2010/main" val="164833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5750"/>
          </a:xfrm>
        </p:spPr>
        <p:txBody>
          <a:bodyPr/>
          <a:lstStyle/>
          <a:p>
            <a:r>
              <a:rPr lang="en-US" sz="2800" b="1" dirty="0"/>
              <a:t>Before we start – Ms. Jo Fielding – Director of</a:t>
            </a:r>
            <a:br>
              <a:rPr lang="en-US" sz="2800" b="1" dirty="0"/>
            </a:br>
            <a:r>
              <a:rPr lang="en-US" sz="2800" b="1" dirty="0"/>
              <a:t>Administrative Services</a:t>
            </a:r>
            <a:br>
              <a:rPr lang="en-US" sz="2800" b="1" dirty="0"/>
            </a:br>
            <a:endParaRPr lang="en-US" sz="2800" b="1" dirty="0"/>
          </a:p>
        </p:txBody>
      </p:sp>
      <p:sp>
        <p:nvSpPr>
          <p:cNvPr id="3" name="Content Placeholder 2"/>
          <p:cNvSpPr>
            <a:spLocks noGrp="1"/>
          </p:cNvSpPr>
          <p:nvPr>
            <p:ph idx="1"/>
          </p:nvPr>
        </p:nvSpPr>
        <p:spPr>
          <a:xfrm>
            <a:off x="1103312" y="1086928"/>
            <a:ext cx="8946541" cy="5161472"/>
          </a:xfrm>
        </p:spPr>
        <p:txBody>
          <a:bodyPr>
            <a:noAutofit/>
          </a:bodyPr>
          <a:lstStyle/>
          <a:p>
            <a:pPr marL="0" indent="0">
              <a:buNone/>
            </a:pPr>
            <a:endParaRPr lang="en-US" sz="2400" dirty="0"/>
          </a:p>
          <a:p>
            <a:r>
              <a:rPr lang="en-US" sz="2800" dirty="0"/>
              <a:t>Put questions in the Q &amp; A and not the chat </a:t>
            </a:r>
          </a:p>
          <a:p>
            <a:r>
              <a:rPr lang="en-US" sz="2800" dirty="0"/>
              <a:t>This PowerPoint presentation is posted on the EPAUMC.org website and the recording of this webinar will be posted after this evening</a:t>
            </a:r>
          </a:p>
          <a:p>
            <a:r>
              <a:rPr lang="en-US" sz="2800" dirty="0"/>
              <a:t>After each section of this presentation there will be a time for questions.  There are three sections</a:t>
            </a:r>
          </a:p>
          <a:p>
            <a:r>
              <a:rPr lang="en-US" sz="2800" dirty="0"/>
              <a:t>Not everything is totally decided at this time and when new information is available it will be sent via the website and e-blasts</a:t>
            </a:r>
          </a:p>
          <a:p>
            <a:endParaRPr lang="en-US" sz="2400" dirty="0"/>
          </a:p>
        </p:txBody>
      </p:sp>
    </p:spTree>
    <p:extLst>
      <p:ext uri="{BB962C8B-B14F-4D97-AF65-F5344CB8AC3E}">
        <p14:creationId xmlns:p14="http://schemas.microsoft.com/office/powerpoint/2010/main" val="84776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Part Three: Northeastern Jurisdictional Conference</a:t>
            </a:r>
            <a:br>
              <a:rPr lang="en-US" sz="3200" b="1" dirty="0"/>
            </a:br>
            <a:r>
              <a:rPr lang="en-US" sz="3200" b="1" dirty="0"/>
              <a:t>Prayer by Rev. Dr. Andrew L. Foster III from the</a:t>
            </a:r>
            <a:br>
              <a:rPr lang="en-US" sz="3200" b="1" dirty="0"/>
            </a:br>
            <a:r>
              <a:rPr lang="en-US" sz="3200" b="1" dirty="0"/>
              <a:t>Excellence-Focused East District</a:t>
            </a:r>
            <a:br>
              <a:rPr lang="en-US" sz="3200" b="1" dirty="0"/>
            </a:b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5950" y="2110596"/>
            <a:ext cx="3061819" cy="3957962"/>
          </a:xfrm>
        </p:spPr>
      </p:pic>
      <p:pic>
        <p:nvPicPr>
          <p:cNvPr id="3" name="Picture 2" descr="United Methodist Churches in and near Indiana PA - Onli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036" y="3175000"/>
            <a:ext cx="2540000" cy="2540000"/>
          </a:xfrm>
          <a:prstGeom prst="rect">
            <a:avLst/>
          </a:prstGeom>
        </p:spPr>
      </p:pic>
    </p:spTree>
    <p:extLst>
      <p:ext uri="{BB962C8B-B14F-4D97-AF65-F5344CB8AC3E}">
        <p14:creationId xmlns:p14="http://schemas.microsoft.com/office/powerpoint/2010/main" val="2961511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Regular Session of the Northeastern Jurisdictional Conference</a:t>
            </a:r>
          </a:p>
        </p:txBody>
      </p:sp>
      <p:sp>
        <p:nvSpPr>
          <p:cNvPr id="3" name="Content Placeholder 2"/>
          <p:cNvSpPr>
            <a:spLocks noGrp="1"/>
          </p:cNvSpPr>
          <p:nvPr>
            <p:ph idx="1"/>
          </p:nvPr>
        </p:nvSpPr>
        <p:spPr/>
        <p:txBody>
          <a:bodyPr>
            <a:noAutofit/>
          </a:bodyPr>
          <a:lstStyle/>
          <a:p>
            <a:r>
              <a:rPr lang="en-US" b="1" dirty="0"/>
              <a:t>The week of July 19</a:t>
            </a:r>
            <a:r>
              <a:rPr lang="en-US" b="1" baseline="30000" dirty="0"/>
              <a:t>th</a:t>
            </a:r>
            <a:r>
              <a:rPr lang="en-US" b="1" dirty="0"/>
              <a:t> (sometime between July 20 &amp; 23) </a:t>
            </a:r>
            <a:r>
              <a:rPr lang="en-US" dirty="0"/>
              <a:t>– Virtual meeting.  There will be </a:t>
            </a:r>
            <a:r>
              <a:rPr lang="en-US" b="1" dirty="0"/>
              <a:t>no November 8-12, 2021 NEJ Conference</a:t>
            </a:r>
          </a:p>
          <a:p>
            <a:r>
              <a:rPr lang="en-US" dirty="0"/>
              <a:t>Bishops who are retiring will be officially voted: Bishops Jeremiah Park, Sudarshana Devadhar &amp; Peggy Johnson</a:t>
            </a:r>
          </a:p>
          <a:p>
            <a:r>
              <a:rPr lang="en-US" dirty="0"/>
              <a:t>Announcements of realignments and assignments of bishops</a:t>
            </a:r>
          </a:p>
          <a:p>
            <a:r>
              <a:rPr lang="en-US" dirty="0"/>
              <a:t>Determine if or how many bishops will be elected at the next in-person meeting (that date has not been determined but it will not be in 2021)</a:t>
            </a:r>
          </a:p>
          <a:p>
            <a:r>
              <a:rPr lang="en-US" dirty="0"/>
              <a:t>Budget conversations</a:t>
            </a:r>
          </a:p>
          <a:p>
            <a:r>
              <a:rPr lang="en-US" dirty="0"/>
              <a:t>There will be no election of members of boards and agencies. Those currently serving will continue on until the next in-person JC</a:t>
            </a:r>
          </a:p>
        </p:txBody>
      </p:sp>
    </p:spTree>
    <p:extLst>
      <p:ext uri="{BB962C8B-B14F-4D97-AF65-F5344CB8AC3E}">
        <p14:creationId xmlns:p14="http://schemas.microsoft.com/office/powerpoint/2010/main" val="42380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can’t we Elect Bishops at this virtual meeting of the NEJ in July?</a:t>
            </a:r>
          </a:p>
        </p:txBody>
      </p:sp>
      <p:sp>
        <p:nvSpPr>
          <p:cNvPr id="3" name="Content Placeholder 2"/>
          <p:cNvSpPr>
            <a:spLocks noGrp="1"/>
          </p:cNvSpPr>
          <p:nvPr>
            <p:ph idx="1"/>
          </p:nvPr>
        </p:nvSpPr>
        <p:spPr/>
        <p:txBody>
          <a:bodyPr>
            <a:normAutofit/>
          </a:bodyPr>
          <a:lstStyle/>
          <a:p>
            <a:pPr marL="0" indent="0">
              <a:buNone/>
            </a:pPr>
            <a:r>
              <a:rPr lang="en-US" dirty="0"/>
              <a:t>The necessary interviews, vetting, voting and consecration of newly elected bishops cannot be done properly in an online format at a regular session of the Jurisdictional Conference.  This reality will necessitate each College of Bishops in collaboration with the Jurisdictional Committee on Episcopacy to provide a plan for coverage of the episcopal areas until such time as elections can take place if the individual jurisdiction decides to do so.  In the places where elections are determined to be necessary, meetings will need to take place simultaneously in accordance with the provisions stated in the Book of Discipline.  </a:t>
            </a:r>
          </a:p>
          <a:p>
            <a:pPr marL="0" indent="0">
              <a:buNone/>
            </a:pPr>
            <a:r>
              <a:rPr lang="en-US" dirty="0"/>
              <a:t>We may choose not to elect in the NEJ until there are more retirements for financial and demographic reasons and continue with 6 bishops a while longer. That has not been decided.</a:t>
            </a:r>
          </a:p>
        </p:txBody>
      </p:sp>
    </p:spTree>
    <p:extLst>
      <p:ext uri="{BB962C8B-B14F-4D97-AF65-F5344CB8AC3E}">
        <p14:creationId xmlns:p14="http://schemas.microsoft.com/office/powerpoint/2010/main" val="1922084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Clergy Delegates to the Virtual NEJ Conference – July 20-23, 2021</a:t>
            </a:r>
          </a:p>
        </p:txBody>
      </p:sp>
      <p:sp>
        <p:nvSpPr>
          <p:cNvPr id="3" name="Content Placeholder 2"/>
          <p:cNvSpPr>
            <a:spLocks noGrp="1"/>
          </p:cNvSpPr>
          <p:nvPr>
            <p:ph idx="1"/>
          </p:nvPr>
        </p:nvSpPr>
        <p:spPr>
          <a:xfrm>
            <a:off x="1103312" y="1853248"/>
            <a:ext cx="8946541" cy="4395151"/>
          </a:xfrm>
        </p:spPr>
        <p:txBody>
          <a:bodyPr>
            <a:noAutofit/>
          </a:bodyPr>
          <a:lstStyle/>
          <a:p>
            <a:r>
              <a:rPr lang="en-US" sz="2400" dirty="0"/>
              <a:t>Rev. Dawn Taylor-Storm</a:t>
            </a:r>
          </a:p>
          <a:p>
            <a:r>
              <a:rPr lang="en-US" sz="2400" dirty="0"/>
              <a:t>Rev. Lydia Muñoz</a:t>
            </a:r>
          </a:p>
          <a:p>
            <a:r>
              <a:rPr lang="en-US" sz="2400" dirty="0"/>
              <a:t>Rev. Johnson </a:t>
            </a:r>
            <a:r>
              <a:rPr lang="en-US" sz="2400" dirty="0" err="1"/>
              <a:t>Dodla</a:t>
            </a:r>
            <a:endParaRPr lang="en-US" sz="2400" dirty="0"/>
          </a:p>
          <a:p>
            <a:r>
              <a:rPr lang="en-US" sz="2400" dirty="0"/>
              <a:t>Rev. Robin </a:t>
            </a:r>
            <a:r>
              <a:rPr lang="en-US" sz="2400" dirty="0" err="1"/>
              <a:t>Hynicka</a:t>
            </a:r>
            <a:endParaRPr lang="en-US" sz="2400" dirty="0"/>
          </a:p>
          <a:p>
            <a:r>
              <a:rPr lang="en-US" sz="2400" dirty="0"/>
              <a:t>Rev. Dan Lebo</a:t>
            </a:r>
          </a:p>
          <a:p>
            <a:r>
              <a:rPr lang="en-US" sz="2400" dirty="0"/>
              <a:t>Rev. Edward Cameron</a:t>
            </a:r>
          </a:p>
          <a:p>
            <a:r>
              <a:rPr lang="en-US" sz="2400" dirty="0"/>
              <a:t>Rev. Hannah Bonner</a:t>
            </a:r>
          </a:p>
          <a:p>
            <a:r>
              <a:rPr lang="en-US" sz="2400" dirty="0"/>
              <a:t>Rev. Dr. Christopher </a:t>
            </a:r>
            <a:r>
              <a:rPr lang="en-US" sz="2400" dirty="0" err="1"/>
              <a:t>Kurien</a:t>
            </a:r>
            <a:endParaRPr lang="en-US" sz="2400" dirty="0"/>
          </a:p>
          <a:p>
            <a:pPr marL="0" indent="0">
              <a:buNone/>
            </a:pPr>
            <a:endParaRPr lang="en-US" sz="2400" dirty="0"/>
          </a:p>
        </p:txBody>
      </p:sp>
    </p:spTree>
    <p:extLst>
      <p:ext uri="{BB962C8B-B14F-4D97-AF65-F5344CB8AC3E}">
        <p14:creationId xmlns:p14="http://schemas.microsoft.com/office/powerpoint/2010/main" val="33286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Lay Delegates to the Virtual NEJ</a:t>
            </a:r>
            <a:br>
              <a:rPr lang="en-US" sz="3600" b="1" dirty="0"/>
            </a:br>
            <a:r>
              <a:rPr lang="en-US" sz="3600" b="1" dirty="0"/>
              <a:t>Conference – July 20-23, 2021</a:t>
            </a:r>
          </a:p>
        </p:txBody>
      </p:sp>
      <p:sp>
        <p:nvSpPr>
          <p:cNvPr id="3" name="Content Placeholder 2"/>
          <p:cNvSpPr>
            <a:spLocks noGrp="1"/>
          </p:cNvSpPr>
          <p:nvPr>
            <p:ph idx="1"/>
          </p:nvPr>
        </p:nvSpPr>
        <p:spPr/>
        <p:txBody>
          <a:bodyPr>
            <a:normAutofit/>
          </a:bodyPr>
          <a:lstStyle/>
          <a:p>
            <a:r>
              <a:rPr lang="en-US" sz="2400" dirty="0"/>
              <a:t>Ms. Judy Ehninger (Head of the Delegation)</a:t>
            </a:r>
          </a:p>
          <a:p>
            <a:r>
              <a:rPr lang="en-US" sz="2400" dirty="0"/>
              <a:t>Ms. </a:t>
            </a:r>
            <a:r>
              <a:rPr lang="en-US" sz="2400" dirty="0" err="1"/>
              <a:t>Krystl</a:t>
            </a:r>
            <a:r>
              <a:rPr lang="en-US" sz="2400" dirty="0"/>
              <a:t> </a:t>
            </a:r>
            <a:r>
              <a:rPr lang="en-US" sz="2400" dirty="0" err="1"/>
              <a:t>Gauld</a:t>
            </a:r>
            <a:r>
              <a:rPr lang="en-US" sz="2400" dirty="0"/>
              <a:t> </a:t>
            </a:r>
          </a:p>
          <a:p>
            <a:r>
              <a:rPr lang="en-US" sz="2400" dirty="0"/>
              <a:t>Ms. Ann Jacob</a:t>
            </a:r>
          </a:p>
          <a:p>
            <a:r>
              <a:rPr lang="en-US" sz="2400" dirty="0"/>
              <a:t>Ms. Lenora Thompson</a:t>
            </a:r>
          </a:p>
          <a:p>
            <a:r>
              <a:rPr lang="en-US" sz="2400" dirty="0"/>
              <a:t>Mr. David Koch</a:t>
            </a:r>
          </a:p>
          <a:p>
            <a:r>
              <a:rPr lang="en-US" sz="2400" dirty="0"/>
              <a:t>Ms. Clarita Krall</a:t>
            </a:r>
          </a:p>
          <a:p>
            <a:r>
              <a:rPr lang="en-US" sz="2400" dirty="0"/>
              <a:t>Ms. Elizabeth Fisher</a:t>
            </a:r>
          </a:p>
          <a:p>
            <a:r>
              <a:rPr lang="en-US" sz="2400" dirty="0"/>
              <a:t>Mr. Matthew </a:t>
            </a:r>
            <a:r>
              <a:rPr lang="en-US" sz="2400" dirty="0" err="1"/>
              <a:t>Calderone</a:t>
            </a:r>
            <a:endParaRPr lang="en-US" sz="2400" dirty="0"/>
          </a:p>
        </p:txBody>
      </p:sp>
    </p:spTree>
    <p:extLst>
      <p:ext uri="{BB962C8B-B14F-4D97-AF65-F5344CB8AC3E}">
        <p14:creationId xmlns:p14="http://schemas.microsoft.com/office/powerpoint/2010/main" val="350421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Alternates to the Virtual NEJ Conference July 20-23, 2021</a:t>
            </a:r>
          </a:p>
        </p:txBody>
      </p:sp>
      <p:sp>
        <p:nvSpPr>
          <p:cNvPr id="3" name="Content Placeholder 2"/>
          <p:cNvSpPr>
            <a:spLocks noGrp="1"/>
          </p:cNvSpPr>
          <p:nvPr>
            <p:ph idx="1"/>
          </p:nvPr>
        </p:nvSpPr>
        <p:spPr/>
        <p:txBody>
          <a:bodyPr>
            <a:normAutofit/>
          </a:bodyPr>
          <a:lstStyle/>
          <a:p>
            <a:r>
              <a:rPr lang="en-US" sz="2800" dirty="0"/>
              <a:t>Rev. Mandy Miller</a:t>
            </a:r>
          </a:p>
          <a:p>
            <a:r>
              <a:rPr lang="en-US" sz="2800" dirty="0"/>
              <a:t>Rev. Monica </a:t>
            </a:r>
            <a:r>
              <a:rPr lang="en-US" sz="2800" dirty="0" err="1"/>
              <a:t>Guepet</a:t>
            </a:r>
            <a:endParaRPr lang="en-US" sz="2800" dirty="0"/>
          </a:p>
          <a:p>
            <a:r>
              <a:rPr lang="en-US" sz="2800" dirty="0"/>
              <a:t>Ms. Kristine Adams</a:t>
            </a:r>
          </a:p>
          <a:p>
            <a:r>
              <a:rPr lang="en-US" sz="2800" dirty="0"/>
              <a:t>Ms. Susan Grimm Mattox</a:t>
            </a:r>
          </a:p>
          <a:p>
            <a:pPr marL="0" indent="0">
              <a:buNone/>
            </a:pPr>
            <a:endParaRPr lang="en-US" sz="2800" dirty="0"/>
          </a:p>
          <a:p>
            <a:pPr marL="0" indent="0">
              <a:buNone/>
            </a:pPr>
            <a:r>
              <a:rPr lang="en-US" sz="2800" dirty="0"/>
              <a:t>Alternates step in if a delegate cannot participate in the order of their election</a:t>
            </a:r>
          </a:p>
        </p:txBody>
      </p:sp>
    </p:spTree>
    <p:extLst>
      <p:ext uri="{BB962C8B-B14F-4D97-AF65-F5344CB8AC3E}">
        <p14:creationId xmlns:p14="http://schemas.microsoft.com/office/powerpoint/2010/main" val="4574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Engagement of New Assignments/Alignments </a:t>
            </a:r>
          </a:p>
        </p:txBody>
      </p:sp>
      <p:sp>
        <p:nvSpPr>
          <p:cNvPr id="3" name="Content Placeholder 2"/>
          <p:cNvSpPr>
            <a:spLocks noGrp="1"/>
          </p:cNvSpPr>
          <p:nvPr>
            <p:ph idx="1"/>
          </p:nvPr>
        </p:nvSpPr>
        <p:spPr/>
        <p:txBody>
          <a:bodyPr>
            <a:normAutofit/>
          </a:bodyPr>
          <a:lstStyle/>
          <a:p>
            <a:r>
              <a:rPr lang="en-US" sz="2400" dirty="0"/>
              <a:t>New Assignments begin </a:t>
            </a:r>
            <a:r>
              <a:rPr lang="en-US" sz="2400" b="1" dirty="0"/>
              <a:t>September 1, 2021</a:t>
            </a:r>
          </a:p>
          <a:p>
            <a:r>
              <a:rPr lang="en-US" sz="2400" dirty="0"/>
              <a:t>Central Conferences (outside the US) will meet on a different schedule depending on the action of General Conference and potential COVID-10 related restrictions or delays</a:t>
            </a:r>
          </a:p>
          <a:p>
            <a:r>
              <a:rPr lang="en-US" sz="2400" b="1" dirty="0"/>
              <a:t>Pen-Del and Baltimore-Washington </a:t>
            </a:r>
            <a:r>
              <a:rPr lang="en-US" sz="2400" dirty="0"/>
              <a:t>have already been slated to be aligned beginning in September.  The decision about who the </a:t>
            </a:r>
            <a:r>
              <a:rPr lang="en-US" sz="2400" b="1" dirty="0"/>
              <a:t>Eastern</a:t>
            </a:r>
            <a:r>
              <a:rPr lang="en-US" sz="2400" dirty="0"/>
              <a:t> </a:t>
            </a:r>
            <a:r>
              <a:rPr lang="en-US" sz="2400" b="1" dirty="0"/>
              <a:t>PA Conference </a:t>
            </a:r>
            <a:r>
              <a:rPr lang="en-US" sz="2400" dirty="0"/>
              <a:t>will be aligned with has not yet been decided and will likely not be known until the NEJ Conference in July</a:t>
            </a:r>
          </a:p>
          <a:p>
            <a:endParaRPr lang="en-US" dirty="0"/>
          </a:p>
        </p:txBody>
      </p:sp>
    </p:spTree>
    <p:extLst>
      <p:ext uri="{BB962C8B-B14F-4D97-AF65-F5344CB8AC3E}">
        <p14:creationId xmlns:p14="http://schemas.microsoft.com/office/powerpoint/2010/main" val="9868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Alignment and not Merger</a:t>
            </a:r>
          </a:p>
        </p:txBody>
      </p:sp>
      <p:sp>
        <p:nvSpPr>
          <p:cNvPr id="3" name="Content Placeholder 2"/>
          <p:cNvSpPr>
            <a:spLocks noGrp="1"/>
          </p:cNvSpPr>
          <p:nvPr>
            <p:ph idx="1"/>
          </p:nvPr>
        </p:nvSpPr>
        <p:spPr>
          <a:xfrm>
            <a:off x="1103312" y="1587062"/>
            <a:ext cx="8946541" cy="5013435"/>
          </a:xfrm>
        </p:spPr>
        <p:txBody>
          <a:bodyPr>
            <a:normAutofit/>
          </a:bodyPr>
          <a:lstStyle/>
          <a:p>
            <a:r>
              <a:rPr lang="en-US" sz="2800" dirty="0"/>
              <a:t>Alignment means two conferences are served by the same bishop. Just as Eastern PA partners with the Peninsula-Delaware Conference on various events, training opportunities and mission collaboration, EPA’s new partner conference will be in like manner</a:t>
            </a:r>
          </a:p>
          <a:p>
            <a:r>
              <a:rPr lang="en-US" sz="2800" b="1" dirty="0"/>
              <a:t>There will not be changes in boundaries or mergers</a:t>
            </a:r>
            <a:r>
              <a:rPr lang="en-US" sz="2800" dirty="0"/>
              <a:t> happening at this time</a:t>
            </a:r>
          </a:p>
        </p:txBody>
      </p:sp>
    </p:spTree>
    <p:extLst>
      <p:ext uri="{BB962C8B-B14F-4D97-AF65-F5344CB8AC3E}">
        <p14:creationId xmlns:p14="http://schemas.microsoft.com/office/powerpoint/2010/main" val="366224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Retirement of Bishop Peggy Johnson by</a:t>
            </a:r>
            <a:br>
              <a:rPr lang="en-US" sz="2400" b="1" dirty="0"/>
            </a:br>
            <a:r>
              <a:rPr lang="en-US" sz="2400" b="1" dirty="0"/>
              <a:t>Dawn Taylor-Storm</a:t>
            </a:r>
          </a:p>
        </p:txBody>
      </p:sp>
      <p:sp>
        <p:nvSpPr>
          <p:cNvPr id="3" name="Content Placeholder 2"/>
          <p:cNvSpPr>
            <a:spLocks noGrp="1"/>
          </p:cNvSpPr>
          <p:nvPr>
            <p:ph idx="1"/>
          </p:nvPr>
        </p:nvSpPr>
        <p:spPr>
          <a:xfrm>
            <a:off x="1103312" y="1468582"/>
            <a:ext cx="8946541" cy="4779817"/>
          </a:xfrm>
        </p:spPr>
        <p:txBody>
          <a:bodyPr/>
          <a:lstStyle/>
          <a:p>
            <a:r>
              <a:rPr lang="en-US" dirty="0"/>
              <a:t>Bishop Peggy A. Johnson is requesting voluntary retirement effective September 1, 2021 after 13 years serving the Philadelphia Area</a:t>
            </a:r>
          </a:p>
          <a:p>
            <a:r>
              <a:rPr lang="en-US" dirty="0"/>
              <a:t>Her mandatory retirement is 2024 but due to the limited number of years remaining it was her prayerful discernment to retire this year and not accept a new appointment </a:t>
            </a:r>
          </a:p>
          <a:p>
            <a:r>
              <a:rPr lang="en-US" dirty="0"/>
              <a:t>She and her husband Rev. Michael Johnson will move to Carrollton, Virginia near their oldest son and his family</a:t>
            </a:r>
          </a:p>
          <a:p>
            <a:r>
              <a:rPr lang="en-US" dirty="0"/>
              <a:t>Ministry will continue in some new ways!!</a:t>
            </a:r>
          </a:p>
          <a:p>
            <a:r>
              <a:rPr lang="en-US" dirty="0"/>
              <a:t>The Johnsons thank the Eastern Pennsylvania</a:t>
            </a:r>
          </a:p>
          <a:p>
            <a:pPr marL="0" indent="0">
              <a:buNone/>
            </a:pPr>
            <a:r>
              <a:rPr lang="en-US" dirty="0"/>
              <a:t>     Annual Conference for their love and grace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989" y="3759199"/>
            <a:ext cx="2822864" cy="2258291"/>
          </a:xfrm>
          <a:prstGeom prst="rect">
            <a:avLst/>
          </a:prstGeom>
        </p:spPr>
      </p:pic>
    </p:spTree>
    <p:extLst>
      <p:ext uri="{BB962C8B-B14F-4D97-AF65-F5344CB8AC3E}">
        <p14:creationId xmlns:p14="http://schemas.microsoft.com/office/powerpoint/2010/main" val="31180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about Northeastern Jurisdictional Conference?</a:t>
            </a:r>
          </a:p>
        </p:txBody>
      </p:sp>
      <p:pic>
        <p:nvPicPr>
          <p:cNvPr id="4" name="Content Placeholder 3" descr="Principal's Point of View: The Three 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2256" y="2338554"/>
            <a:ext cx="4668838" cy="3968513"/>
          </a:xfrm>
        </p:spPr>
      </p:pic>
    </p:spTree>
    <p:extLst>
      <p:ext uri="{BB962C8B-B14F-4D97-AF65-F5344CB8AC3E}">
        <p14:creationId xmlns:p14="http://schemas.microsoft.com/office/powerpoint/2010/main" val="268911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Scripture: Deut. 31:8</a:t>
            </a:r>
            <a:br>
              <a:rPr lang="en-US" b="1" dirty="0"/>
            </a:br>
            <a:r>
              <a:rPr lang="en-US" b="1" dirty="0"/>
              <a:t>Rev. Steve Morton</a:t>
            </a:r>
            <a:br>
              <a:rPr lang="en-US" b="1" dirty="0"/>
            </a:br>
            <a:r>
              <a:rPr lang="en-US" b="1" dirty="0"/>
              <a:t>of the Great North District</a:t>
            </a:r>
          </a:p>
        </p:txBody>
      </p:sp>
      <p:sp>
        <p:nvSpPr>
          <p:cNvPr id="3" name="Content Placeholder 2"/>
          <p:cNvSpPr>
            <a:spLocks noGrp="1"/>
          </p:cNvSpPr>
          <p:nvPr>
            <p:ph idx="1"/>
          </p:nvPr>
        </p:nvSpPr>
        <p:spPr>
          <a:xfrm>
            <a:off x="1103312" y="2752436"/>
            <a:ext cx="8946541" cy="4105564"/>
          </a:xfrm>
        </p:spPr>
        <p:txBody>
          <a:bodyPr>
            <a:normAutofit/>
          </a:bodyPr>
          <a:lstStyle/>
          <a:p>
            <a:pPr marL="0" indent="0">
              <a:buNone/>
            </a:pPr>
            <a:r>
              <a:rPr lang="en-US" sz="4000" dirty="0"/>
              <a:t>“The Lord is the one who goes before you.  God will be with you and will be faithful to you and will not leave you alone.  Do not be afraid or troubled.”</a:t>
            </a:r>
          </a:p>
        </p:txBody>
      </p:sp>
      <p:pic>
        <p:nvPicPr>
          <p:cNvPr id="4" name="Picture 3" descr="File:Book of Deuteronomy Chapter 32-4 (Bible Illustr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635" y="428336"/>
            <a:ext cx="3131820" cy="2324100"/>
          </a:xfrm>
          <a:prstGeom prst="rect">
            <a:avLst/>
          </a:prstGeom>
        </p:spPr>
      </p:pic>
    </p:spTree>
    <p:extLst>
      <p:ext uri="{BB962C8B-B14F-4D97-AF65-F5344CB8AC3E}">
        <p14:creationId xmlns:p14="http://schemas.microsoft.com/office/powerpoint/2010/main" val="1463695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Closing Prayer – Mr. James Brown, Conference Treasurer</a:t>
            </a:r>
          </a:p>
        </p:txBody>
      </p:sp>
      <p:pic>
        <p:nvPicPr>
          <p:cNvPr id="4" name="Content Placeholder 3" descr="St. Vincent de Paul Society and Other Vincentian Prayer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0672" y="2126419"/>
            <a:ext cx="6195947" cy="4041518"/>
          </a:xfrm>
        </p:spPr>
      </p:pic>
    </p:spTree>
    <p:extLst>
      <p:ext uri="{BB962C8B-B14F-4D97-AF65-F5344CB8AC3E}">
        <p14:creationId xmlns:p14="http://schemas.microsoft.com/office/powerpoint/2010/main" val="249896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Reminders as we continue on in ministry: </a:t>
            </a:r>
          </a:p>
        </p:txBody>
      </p:sp>
      <p:sp>
        <p:nvSpPr>
          <p:cNvPr id="3" name="Content Placeholder 2"/>
          <p:cNvSpPr>
            <a:spLocks noGrp="1"/>
          </p:cNvSpPr>
          <p:nvPr>
            <p:ph idx="1"/>
          </p:nvPr>
        </p:nvSpPr>
        <p:spPr>
          <a:xfrm>
            <a:off x="1103312" y="2493818"/>
            <a:ext cx="8946541" cy="3754581"/>
          </a:xfrm>
        </p:spPr>
        <p:txBody>
          <a:bodyPr>
            <a:normAutofit/>
          </a:bodyPr>
          <a:lstStyle/>
          <a:p>
            <a:r>
              <a:rPr lang="en-US" sz="3600" dirty="0"/>
              <a:t>God leads you</a:t>
            </a:r>
          </a:p>
          <a:p>
            <a:r>
              <a:rPr lang="en-US" sz="3600" dirty="0"/>
              <a:t>God will be faithful to you</a:t>
            </a:r>
          </a:p>
          <a:p>
            <a:r>
              <a:rPr lang="en-US" sz="3600" dirty="0"/>
              <a:t>God will never leave you</a:t>
            </a:r>
          </a:p>
          <a:p>
            <a:r>
              <a:rPr lang="en-US" sz="3600" dirty="0"/>
              <a:t>We need not be afraid or troubled</a:t>
            </a:r>
          </a:p>
        </p:txBody>
      </p:sp>
    </p:spTree>
    <p:extLst>
      <p:ext uri="{BB962C8B-B14F-4D97-AF65-F5344CB8AC3E}">
        <p14:creationId xmlns:p14="http://schemas.microsoft.com/office/powerpoint/2010/main" val="802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One: General Conference</a:t>
            </a:r>
            <a:br>
              <a:rPr lang="en-US" b="1" dirty="0"/>
            </a:br>
            <a:r>
              <a:rPr lang="en-US" b="1" dirty="0"/>
              <a:t>Prayer by Rev. </a:t>
            </a:r>
            <a:r>
              <a:rPr lang="en-US" b="1" dirty="0" err="1"/>
              <a:t>Bumkoo</a:t>
            </a:r>
            <a:r>
              <a:rPr lang="en-US" b="1" dirty="0"/>
              <a:t> Chung</a:t>
            </a:r>
            <a:br>
              <a:rPr lang="en-US" b="1" dirty="0"/>
            </a:br>
            <a:r>
              <a:rPr lang="en-US" b="1" dirty="0"/>
              <a:t>of the Wild West District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9818" y="2774979"/>
            <a:ext cx="5606473" cy="3730852"/>
          </a:xfrm>
        </p:spPr>
      </p:pic>
    </p:spTree>
    <p:extLst>
      <p:ext uri="{BB962C8B-B14F-4D97-AF65-F5344CB8AC3E}">
        <p14:creationId xmlns:p14="http://schemas.microsoft.com/office/powerpoint/2010/main" val="401228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News from the COB and the Commission on General Conference</a:t>
            </a:r>
          </a:p>
        </p:txBody>
      </p:sp>
      <p:sp>
        <p:nvSpPr>
          <p:cNvPr id="3" name="Content Placeholder 2"/>
          <p:cNvSpPr>
            <a:spLocks noGrp="1"/>
          </p:cNvSpPr>
          <p:nvPr>
            <p:ph idx="1"/>
          </p:nvPr>
        </p:nvSpPr>
        <p:spPr/>
        <p:txBody>
          <a:bodyPr>
            <a:normAutofit/>
          </a:bodyPr>
          <a:lstStyle/>
          <a:p>
            <a:r>
              <a:rPr lang="en-US" sz="2800" dirty="0"/>
              <a:t>The in-person General Conference 2021 (the postponed 2020 GC) which was scheduled for August 29 – September 7, 2021 in Minneapolis, Minnesota is </a:t>
            </a:r>
            <a:r>
              <a:rPr lang="en-US" sz="2800" b="1" dirty="0"/>
              <a:t>ALSO being postponed!!</a:t>
            </a:r>
          </a:p>
          <a:p>
            <a:r>
              <a:rPr lang="en-US" sz="2800" dirty="0"/>
              <a:t>The new date for an in-person General Conference will be </a:t>
            </a:r>
            <a:r>
              <a:rPr lang="en-US" sz="2800" b="1" dirty="0"/>
              <a:t>August 29 – September 6, 2022 in Minneapolis Minnesota</a:t>
            </a:r>
          </a:p>
          <a:p>
            <a:pPr marL="0" indent="0">
              <a:buNone/>
            </a:pPr>
            <a:endParaRPr lang="en-US" sz="2800" dirty="0"/>
          </a:p>
        </p:txBody>
      </p:sp>
    </p:spTree>
    <p:extLst>
      <p:ext uri="{BB962C8B-B14F-4D97-AF65-F5344CB8AC3E}">
        <p14:creationId xmlns:p14="http://schemas.microsoft.com/office/powerpoint/2010/main" val="52453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the postponement?</a:t>
            </a:r>
          </a:p>
        </p:txBody>
      </p:sp>
      <p:sp>
        <p:nvSpPr>
          <p:cNvPr id="3" name="Content Placeholder 2"/>
          <p:cNvSpPr>
            <a:spLocks noGrp="1"/>
          </p:cNvSpPr>
          <p:nvPr>
            <p:ph idx="1"/>
          </p:nvPr>
        </p:nvSpPr>
        <p:spPr>
          <a:xfrm>
            <a:off x="1103312" y="1487056"/>
            <a:ext cx="8946541" cy="4761344"/>
          </a:xfrm>
        </p:spPr>
        <p:txBody>
          <a:bodyPr>
            <a:normAutofit/>
          </a:bodyPr>
          <a:lstStyle/>
          <a:p>
            <a:r>
              <a:rPr lang="en-US" sz="2800" dirty="0"/>
              <a:t>The continuing affects of the Coronavirus and the health hazard of large crowds gathering in one place</a:t>
            </a:r>
          </a:p>
          <a:p>
            <a:r>
              <a:rPr lang="en-US" sz="2800" dirty="0"/>
              <a:t>The international challenges with COVID, testing required for air travel, and visa uncertainties</a:t>
            </a:r>
          </a:p>
          <a:p>
            <a:r>
              <a:rPr lang="en-US" sz="2800" dirty="0"/>
              <a:t>The justice issue of full inclusion of our international delegates (44%) if they are not able to come due to the complications of the virus.</a:t>
            </a:r>
          </a:p>
        </p:txBody>
      </p:sp>
    </p:spTree>
    <p:extLst>
      <p:ext uri="{BB962C8B-B14F-4D97-AF65-F5344CB8AC3E}">
        <p14:creationId xmlns:p14="http://schemas.microsoft.com/office/powerpoint/2010/main" val="1702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will we do now? </a:t>
            </a:r>
          </a:p>
        </p:txBody>
      </p:sp>
      <p:sp>
        <p:nvSpPr>
          <p:cNvPr id="3" name="Content Placeholder 2"/>
          <p:cNvSpPr>
            <a:spLocks noGrp="1"/>
          </p:cNvSpPr>
          <p:nvPr>
            <p:ph idx="1"/>
          </p:nvPr>
        </p:nvSpPr>
        <p:spPr>
          <a:xfrm>
            <a:off x="1103312" y="1616364"/>
            <a:ext cx="8946541" cy="4632035"/>
          </a:xfrm>
        </p:spPr>
        <p:txBody>
          <a:bodyPr>
            <a:normAutofit/>
          </a:bodyPr>
          <a:lstStyle/>
          <a:p>
            <a:r>
              <a:rPr lang="en-US" sz="2400" dirty="0"/>
              <a:t>There will be a called Session of General Conference on </a:t>
            </a:r>
            <a:r>
              <a:rPr lang="en-US" sz="2400" b="1" dirty="0"/>
              <a:t>Saturday, May 8, 2021 </a:t>
            </a:r>
            <a:r>
              <a:rPr lang="en-US" sz="2400" dirty="0"/>
              <a:t>(time to be determined) using virtual internet connections</a:t>
            </a:r>
          </a:p>
          <a:p>
            <a:r>
              <a:rPr lang="en-US" sz="2400" dirty="0"/>
              <a:t>This is a very brief gathering for the purpose of gaining a quorum in order to suspend the rules (a 2/3 vote needed) to allow for voting upon 12 Disciplinary items that will enable denominational business to go forward</a:t>
            </a:r>
          </a:p>
          <a:p>
            <a:r>
              <a:rPr lang="en-US" sz="2400" dirty="0"/>
              <a:t>A quorum of the 862 delegates is 50% plus one (432 delegates are needed for a quorum)</a:t>
            </a:r>
          </a:p>
          <a:p>
            <a:r>
              <a:rPr lang="en-US" sz="2400" dirty="0"/>
              <a:t>For a 2/3 vote to suspend the rules, 575 delegates are needed</a:t>
            </a:r>
          </a:p>
          <a:p>
            <a:endParaRPr lang="en-US" dirty="0"/>
          </a:p>
          <a:p>
            <a:endParaRPr lang="en-US" dirty="0"/>
          </a:p>
        </p:txBody>
      </p:sp>
    </p:spTree>
    <p:extLst>
      <p:ext uri="{BB962C8B-B14F-4D97-AF65-F5344CB8AC3E}">
        <p14:creationId xmlns:p14="http://schemas.microsoft.com/office/powerpoint/2010/main" val="27582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779</TotalTime>
  <Words>2597</Words>
  <Application>Microsoft Office PowerPoint</Application>
  <PresentationFormat>Widescreen</PresentationFormat>
  <Paragraphs>183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Century Gothic</vt:lpstr>
      <vt:lpstr>Wingdings 3</vt:lpstr>
      <vt:lpstr>Ion</vt:lpstr>
      <vt:lpstr>Town Hall Webinar Eastern Pennsylvania AC We will start soon Enjoy the music!</vt:lpstr>
      <vt:lpstr>Mr. Dave Koch – Annual Conference Lay Leader</vt:lpstr>
      <vt:lpstr>Before we start – Ms. Jo Fielding – Director of Administrative Services </vt:lpstr>
      <vt:lpstr>Scripture: Deut. 31:8 Rev. Steve Morton of the Great North District</vt:lpstr>
      <vt:lpstr>Reminders as we continue on in ministry: </vt:lpstr>
      <vt:lpstr>Part One: General Conference Prayer by Rev. Bumkoo Chung of the Wild West District</vt:lpstr>
      <vt:lpstr>News from the COB and the Commission on General Conference</vt:lpstr>
      <vt:lpstr>Why the postponement?</vt:lpstr>
      <vt:lpstr>What will we do now? </vt:lpstr>
      <vt:lpstr>Who are the Delegates to this May 8th General Conference?</vt:lpstr>
      <vt:lpstr>Eastern PA Conference Delegates elected in 2019 and will be serving</vt:lpstr>
      <vt:lpstr>How will voting of the 12 Disciplinary items be handled?</vt:lpstr>
      <vt:lpstr>Why not have a virtual General Conference instead of using paper ballots?</vt:lpstr>
      <vt:lpstr>The 12 items to be voted on by paper ballot</vt:lpstr>
      <vt:lpstr>The 12 items to be voted on by paper ballot</vt:lpstr>
      <vt:lpstr>The 12 items to be voted on by paper ballot</vt:lpstr>
      <vt:lpstr>The 12 items to be voted on by paper ballot</vt:lpstr>
      <vt:lpstr>The 12 items to be voted on by paper ballot</vt:lpstr>
      <vt:lpstr>The 12 items to be voted on by paper ballot</vt:lpstr>
      <vt:lpstr>The 12 items to be voted on by paper ballot</vt:lpstr>
      <vt:lpstr>12 Items to be voted on by paper ballot</vt:lpstr>
      <vt:lpstr>Why not vote on the Separation of the Denomination at this virtual meeting?</vt:lpstr>
      <vt:lpstr>Preparations and Process for this Special Session of General Conference </vt:lpstr>
      <vt:lpstr>Questions about General Conference</vt:lpstr>
      <vt:lpstr>Part Two – Annual Conference 2021 Prayer by Rev. Evelyn Kent Clark of the Super South District</vt:lpstr>
      <vt:lpstr>Virtual Annual Conference  May 20-22, 2021 – Rev. Dawn Taylor Storm - DCM “Come to the Water”</vt:lpstr>
      <vt:lpstr>More information about Annual Conference  (May 20-22, 2021)</vt:lpstr>
      <vt:lpstr>Speakers at Annual Conference “Come to the Water”</vt:lpstr>
      <vt:lpstr>Questions about Annual Conference?</vt:lpstr>
      <vt:lpstr>Part Three: Northeastern Jurisdictional Conference Prayer by Rev. Dr. Andrew L. Foster III from the Excellence-Focused East District </vt:lpstr>
      <vt:lpstr>Regular Session of the Northeastern Jurisdictional Conference</vt:lpstr>
      <vt:lpstr>Why can’t we Elect Bishops at this virtual meeting of the NEJ in July?</vt:lpstr>
      <vt:lpstr>Clergy Delegates to the Virtual NEJ Conference – July 20-23, 2021</vt:lpstr>
      <vt:lpstr>Lay Delegates to the Virtual NEJ Conference – July 20-23, 2021</vt:lpstr>
      <vt:lpstr>Alternates to the Virtual NEJ Conference July 20-23, 2021</vt:lpstr>
      <vt:lpstr>Engagement of New Assignments/Alignments </vt:lpstr>
      <vt:lpstr>Alignment and not Merger</vt:lpstr>
      <vt:lpstr>Retirement of Bishop Peggy Johnson by Dawn Taylor-Storm</vt:lpstr>
      <vt:lpstr>Questions about Northeastern Jurisdictional Conference?</vt:lpstr>
      <vt:lpstr>Closing Prayer – Mr. James Brown, Conference Treasurer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Webinar Peninsula-Delaware AC</dc:title>
  <dc:creator>Peggy Johnson</dc:creator>
  <cp:lastModifiedBy>Jo Fielding</cp:lastModifiedBy>
  <cp:revision>77</cp:revision>
  <cp:lastPrinted>2021-02-25T00:18:33Z</cp:lastPrinted>
  <dcterms:created xsi:type="dcterms:W3CDTF">2021-02-24T13:17:01Z</dcterms:created>
  <dcterms:modified xsi:type="dcterms:W3CDTF">2021-03-01T17:06:37Z</dcterms:modified>
</cp:coreProperties>
</file>