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6" r:id="rId1"/>
  </p:sldMasterIdLst>
  <p:sldIdLst>
    <p:sldId id="256" r:id="rId2"/>
    <p:sldId id="286" r:id="rId3"/>
    <p:sldId id="258" r:id="rId4"/>
    <p:sldId id="295" r:id="rId5"/>
    <p:sldId id="287" r:id="rId6"/>
    <p:sldId id="302" r:id="rId7"/>
    <p:sldId id="274" r:id="rId8"/>
    <p:sldId id="288" r:id="rId9"/>
    <p:sldId id="299" r:id="rId10"/>
    <p:sldId id="289" r:id="rId11"/>
    <p:sldId id="303" r:id="rId12"/>
    <p:sldId id="292" r:id="rId13"/>
    <p:sldId id="265" r:id="rId14"/>
    <p:sldId id="281" r:id="rId15"/>
    <p:sldId id="296" r:id="rId16"/>
    <p:sldId id="297" r:id="rId17"/>
    <p:sldId id="279" r:id="rId18"/>
    <p:sldId id="294" r:id="rId1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69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85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1808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70028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4107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91915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1084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67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9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9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43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6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4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6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4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6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8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  <p:sldLayoutId id="2147483930" r:id="rId14"/>
    <p:sldLayoutId id="2147483931" r:id="rId15"/>
    <p:sldLayoutId id="214748393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-267855"/>
            <a:ext cx="8825658" cy="6197078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Updates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Eastern Pennsylvania AC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Bishop Peggy A. Johnson</a:t>
            </a:r>
            <a:br>
              <a:rPr lang="en-US" sz="4800" b="1" dirty="0">
                <a:solidFill>
                  <a:schemeClr val="tx1"/>
                </a:solidFill>
              </a:rPr>
            </a:br>
            <a:endParaRPr lang="en-US" sz="48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United Methodist Churches in and near Indiana PA - Onlin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016" y="717395"/>
            <a:ext cx="1787958" cy="178795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 flipV="1">
            <a:off x="1507067" y="5578415"/>
            <a:ext cx="7766936" cy="402566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67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Speakers at Annual Conference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“Come to the Water”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467955"/>
          </a:xfrm>
        </p:spPr>
        <p:txBody>
          <a:bodyPr>
            <a:normAutofit/>
          </a:bodyPr>
          <a:lstStyle/>
          <a:p>
            <a:r>
              <a:rPr lang="en-US" sz="3200" b="1" dirty="0"/>
              <a:t>Rev. </a:t>
            </a:r>
            <a:r>
              <a:rPr lang="en-US" sz="3200" b="1" dirty="0" err="1"/>
              <a:t>Dorlimar</a:t>
            </a:r>
            <a:r>
              <a:rPr lang="en-US" sz="3200" b="1" dirty="0"/>
              <a:t> </a:t>
            </a:r>
            <a:r>
              <a:rPr lang="en-US" sz="3200" b="1" dirty="0" err="1"/>
              <a:t>Lebron</a:t>
            </a:r>
            <a:r>
              <a:rPr lang="en-US" sz="3200" b="1" dirty="0"/>
              <a:t> </a:t>
            </a:r>
            <a:r>
              <a:rPr lang="en-US" sz="3200" dirty="0"/>
              <a:t>– Elder from the NYAC</a:t>
            </a:r>
          </a:p>
          <a:p>
            <a:r>
              <a:rPr lang="en-US" sz="3200" b="1" dirty="0"/>
              <a:t>Rev. Dr. Jacqui King </a:t>
            </a:r>
            <a:r>
              <a:rPr lang="en-US" sz="3200" dirty="0"/>
              <a:t>- Consultant</a:t>
            </a:r>
          </a:p>
          <a:p>
            <a:r>
              <a:rPr lang="en-US" sz="3200" b="1" dirty="0"/>
              <a:t>Dr. Douglas </a:t>
            </a:r>
            <a:r>
              <a:rPr lang="en-US" sz="3200" b="1" dirty="0" err="1"/>
              <a:t>Powe</a:t>
            </a:r>
            <a:r>
              <a:rPr lang="en-US" sz="3200" b="1" dirty="0"/>
              <a:t> – </a:t>
            </a:r>
            <a:r>
              <a:rPr lang="en-US" sz="3200" dirty="0"/>
              <a:t>Wesley Theological Seminary</a:t>
            </a:r>
          </a:p>
          <a:p>
            <a:r>
              <a:rPr lang="en-US" sz="3200" b="1" dirty="0"/>
              <a:t>Bishop Peggy Johnson – </a:t>
            </a:r>
            <a:r>
              <a:rPr lang="en-US" sz="3200" dirty="0"/>
              <a:t>Memorial Service</a:t>
            </a:r>
          </a:p>
          <a:p>
            <a:r>
              <a:rPr lang="en-US" sz="3200" b="1" dirty="0"/>
              <a:t>Bishop Mark Webb </a:t>
            </a:r>
            <a:r>
              <a:rPr lang="en-US" sz="3200" dirty="0"/>
              <a:t>– Ordination and Commissioning</a:t>
            </a:r>
          </a:p>
        </p:txBody>
      </p:sp>
    </p:spTree>
    <p:extLst>
      <p:ext uri="{BB962C8B-B14F-4D97-AF65-F5344CB8AC3E}">
        <p14:creationId xmlns:p14="http://schemas.microsoft.com/office/powerpoint/2010/main" val="38666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Commitment to Dismantling Racism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7993"/>
            <a:ext cx="8596668" cy="4563370"/>
          </a:xfrm>
        </p:spPr>
        <p:txBody>
          <a:bodyPr>
            <a:normAutofit/>
          </a:bodyPr>
          <a:lstStyle/>
          <a:p>
            <a:r>
              <a:rPr lang="en-US" sz="2000" dirty="0"/>
              <a:t>Level 1 and 2 regular trainings</a:t>
            </a:r>
          </a:p>
          <a:p>
            <a:r>
              <a:rPr lang="en-US" sz="2000" dirty="0"/>
              <a:t>CORR – Intercultural trainings to congregations</a:t>
            </a:r>
          </a:p>
          <a:p>
            <a:r>
              <a:rPr lang="en-US" sz="2000" dirty="0"/>
              <a:t>BOOM yearly training on Intercultural Competency/Bias</a:t>
            </a:r>
          </a:p>
          <a:p>
            <a:r>
              <a:rPr lang="en-US" sz="2000" dirty="0"/>
              <a:t>Workshops focused on trauma and self-determination</a:t>
            </a:r>
          </a:p>
          <a:p>
            <a:r>
              <a:rPr lang="en-US" sz="2000" dirty="0"/>
              <a:t>Black Church Summit</a:t>
            </a:r>
          </a:p>
          <a:p>
            <a:r>
              <a:rPr lang="en-US" sz="2000" dirty="0"/>
              <a:t>Conference-wide book studies on racism issues</a:t>
            </a:r>
          </a:p>
          <a:p>
            <a:r>
              <a:rPr lang="en-US" sz="2000" dirty="0"/>
              <a:t>Small group studies throughout EPA and Tools for Ministry Program</a:t>
            </a:r>
          </a:p>
          <a:p>
            <a:r>
              <a:rPr lang="en-US" sz="2000" dirty="0"/>
              <a:t>“Fight for Floyd” studies</a:t>
            </a:r>
          </a:p>
          <a:p>
            <a:r>
              <a:rPr lang="en-US" sz="2000" dirty="0"/>
              <a:t>CR/CC supports</a:t>
            </a:r>
          </a:p>
          <a:p>
            <a:r>
              <a:rPr lang="en-US" sz="2000" dirty="0"/>
              <a:t>New plans for Dismantling Institutional Racism (“Living and Being”)</a:t>
            </a:r>
          </a:p>
        </p:txBody>
      </p:sp>
    </p:spTree>
    <p:extLst>
      <p:ext uri="{BB962C8B-B14F-4D97-AF65-F5344CB8AC3E}">
        <p14:creationId xmlns:p14="http://schemas.microsoft.com/office/powerpoint/2010/main" val="210295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The Northeastern Jurisdictional Conference</a:t>
            </a:r>
            <a:br>
              <a:rPr lang="en-US" sz="4400" b="1" dirty="0">
                <a:solidFill>
                  <a:schemeClr val="tx1"/>
                </a:solidFill>
              </a:rPr>
            </a:br>
            <a:br>
              <a:rPr lang="en-US" sz="4400" b="1" dirty="0">
                <a:solidFill>
                  <a:schemeClr val="tx1"/>
                </a:solidFill>
              </a:rPr>
            </a:br>
            <a:endParaRPr lang="en-US" sz="44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889" y="1554996"/>
            <a:ext cx="3248818" cy="4199692"/>
          </a:xfrm>
        </p:spPr>
      </p:pic>
      <p:pic>
        <p:nvPicPr>
          <p:cNvPr id="3" name="Picture 2" descr="United Methodist Churches in and near Indiana PA - Onlin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915" y="2542363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11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30865"/>
            <a:ext cx="8596668" cy="1320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Called Session of the Northeastern Jurisdictional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Likely July 20 –</a:t>
            </a:r>
            <a:r>
              <a:rPr lang="en-US" sz="2400" dirty="0"/>
              <a:t> Virtual one-day meeting. There will be </a:t>
            </a:r>
            <a:r>
              <a:rPr lang="en-US" sz="2400" b="1" dirty="0"/>
              <a:t>no November 8-12, 2021 NEJ Conference</a:t>
            </a:r>
          </a:p>
          <a:p>
            <a:r>
              <a:rPr lang="en-US" sz="2400" dirty="0"/>
              <a:t>Bishops who are retiring will be officially voted: Bishops Jeremiah Park, Sudarshana Devadhar &amp; Peggy Johnson</a:t>
            </a:r>
          </a:p>
          <a:p>
            <a:r>
              <a:rPr lang="en-US" sz="2400" dirty="0"/>
              <a:t>Confirmation of realignments and assignments of bishops to begin September 1, 2021</a:t>
            </a:r>
          </a:p>
          <a:p>
            <a:r>
              <a:rPr lang="en-US" sz="2400" dirty="0"/>
              <a:t>Memorial Service</a:t>
            </a:r>
          </a:p>
          <a:p>
            <a:r>
              <a:rPr lang="en-US" sz="2400" dirty="0"/>
              <a:t>There will be no election of members of boards and agencies. Those currently serving will continue on until the next in-person JC</a:t>
            </a:r>
          </a:p>
        </p:txBody>
      </p:sp>
    </p:spTree>
    <p:extLst>
      <p:ext uri="{BB962C8B-B14F-4D97-AF65-F5344CB8AC3E}">
        <p14:creationId xmlns:p14="http://schemas.microsoft.com/office/powerpoint/2010/main" val="423808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Clergy Delegates to the Virtual NEJ Conference – July 20-23,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Autofit/>
          </a:bodyPr>
          <a:lstStyle/>
          <a:p>
            <a:r>
              <a:rPr lang="en-US" sz="2400" dirty="0"/>
              <a:t>Rev. Dawn Taylor-Storm</a:t>
            </a:r>
          </a:p>
          <a:p>
            <a:r>
              <a:rPr lang="en-US" sz="2400" dirty="0"/>
              <a:t>Rev. Lydia Muñoz</a:t>
            </a:r>
          </a:p>
          <a:p>
            <a:r>
              <a:rPr lang="en-US" sz="2400" dirty="0"/>
              <a:t>Rev. Johnson </a:t>
            </a:r>
            <a:r>
              <a:rPr lang="en-US" sz="2400" dirty="0" err="1"/>
              <a:t>Dodla</a:t>
            </a:r>
            <a:endParaRPr lang="en-US" sz="2400" dirty="0"/>
          </a:p>
          <a:p>
            <a:r>
              <a:rPr lang="en-US" sz="2400" dirty="0"/>
              <a:t>Rev. Robin </a:t>
            </a:r>
            <a:r>
              <a:rPr lang="en-US" sz="2400" dirty="0" err="1"/>
              <a:t>Hynicka</a:t>
            </a:r>
            <a:endParaRPr lang="en-US" sz="2400" dirty="0"/>
          </a:p>
          <a:p>
            <a:r>
              <a:rPr lang="en-US" sz="2400" dirty="0"/>
              <a:t>Rev. Dan Lebo</a:t>
            </a:r>
          </a:p>
          <a:p>
            <a:r>
              <a:rPr lang="en-US" sz="2400" dirty="0"/>
              <a:t>Rev. Edward Cameron</a:t>
            </a:r>
          </a:p>
          <a:p>
            <a:r>
              <a:rPr lang="en-US" sz="2400" dirty="0"/>
              <a:t>Rev. Hannah Bonner</a:t>
            </a:r>
          </a:p>
          <a:p>
            <a:r>
              <a:rPr lang="en-US" sz="2400" dirty="0"/>
              <a:t>Rev. Dr. Christopher </a:t>
            </a:r>
            <a:r>
              <a:rPr lang="en-US" sz="2400" dirty="0" err="1"/>
              <a:t>Kurien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863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Lay Delegates to the Virtual NEJ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Conference – July 20-23,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Ms. Judy Ehninger (Head of the Delegation)</a:t>
            </a:r>
          </a:p>
          <a:p>
            <a:r>
              <a:rPr lang="en-US" sz="2400" dirty="0"/>
              <a:t>Ms. </a:t>
            </a:r>
            <a:r>
              <a:rPr lang="en-US" sz="2400" dirty="0" err="1"/>
              <a:t>Krystl</a:t>
            </a:r>
            <a:r>
              <a:rPr lang="en-US" sz="2400" dirty="0"/>
              <a:t> </a:t>
            </a:r>
            <a:r>
              <a:rPr lang="en-US" sz="2400" dirty="0" err="1"/>
              <a:t>Gauld</a:t>
            </a:r>
            <a:r>
              <a:rPr lang="en-US" sz="2400" dirty="0"/>
              <a:t> </a:t>
            </a:r>
          </a:p>
          <a:p>
            <a:r>
              <a:rPr lang="en-US" sz="2400" dirty="0"/>
              <a:t>Ms. Ann Jacob</a:t>
            </a:r>
          </a:p>
          <a:p>
            <a:r>
              <a:rPr lang="en-US" sz="2400" dirty="0"/>
              <a:t>Ms. Lenora Thompson</a:t>
            </a:r>
          </a:p>
          <a:p>
            <a:r>
              <a:rPr lang="en-US" sz="2400" dirty="0"/>
              <a:t>Mr. David Koch</a:t>
            </a:r>
          </a:p>
          <a:p>
            <a:r>
              <a:rPr lang="en-US" sz="2400" dirty="0"/>
              <a:t>Ms. Clarita Krall</a:t>
            </a:r>
          </a:p>
          <a:p>
            <a:r>
              <a:rPr lang="en-US" sz="2400" dirty="0"/>
              <a:t>Ms. Elizabeth Fisher</a:t>
            </a:r>
          </a:p>
          <a:p>
            <a:r>
              <a:rPr lang="en-US" sz="2400" dirty="0"/>
              <a:t>Mr. Matthew </a:t>
            </a:r>
            <a:r>
              <a:rPr lang="en-US" sz="2400" dirty="0" err="1"/>
              <a:t>Calderone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421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Alternates to the Virtual NEJ Conference July 20-23,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Rev. Mandy Miller</a:t>
            </a:r>
          </a:p>
          <a:p>
            <a:r>
              <a:rPr lang="en-US" sz="2800" dirty="0"/>
              <a:t>Rev. Monica </a:t>
            </a:r>
            <a:r>
              <a:rPr lang="en-US" sz="2800" dirty="0" err="1"/>
              <a:t>Guepet</a:t>
            </a:r>
            <a:endParaRPr lang="en-US" sz="2800" dirty="0"/>
          </a:p>
          <a:p>
            <a:r>
              <a:rPr lang="en-US" sz="2800" dirty="0"/>
              <a:t>Ms. Kristine Adams</a:t>
            </a:r>
          </a:p>
          <a:p>
            <a:r>
              <a:rPr lang="en-US" sz="2800" dirty="0"/>
              <a:t>Ms. Susan Grimm Mattox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Alternates step in if a delegate cannot participate in the order of their election</a:t>
            </a:r>
          </a:p>
        </p:txBody>
      </p:sp>
    </p:spTree>
    <p:extLst>
      <p:ext uri="{BB962C8B-B14F-4D97-AF65-F5344CB8AC3E}">
        <p14:creationId xmlns:p14="http://schemas.microsoft.com/office/powerpoint/2010/main" val="45747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Engagement of New </a:t>
            </a:r>
            <a:r>
              <a:rPr lang="en-US" b="1">
                <a:solidFill>
                  <a:schemeClr val="tx1"/>
                </a:solidFill>
              </a:rPr>
              <a:t>Temporary Arrangements/Affiliations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New Assignments begin </a:t>
            </a:r>
            <a:r>
              <a:rPr lang="en-US" sz="2400" b="1" dirty="0"/>
              <a:t>September 1, 2021</a:t>
            </a:r>
          </a:p>
          <a:p>
            <a:r>
              <a:rPr lang="en-US" sz="2400" dirty="0"/>
              <a:t>Central Conferences (outside the US) will meet on a different schedule depending on the action of General Conference and potential COVID-19 related restrictions or delays</a:t>
            </a:r>
          </a:p>
          <a:p>
            <a:r>
              <a:rPr lang="en-US" sz="2400" b="1" dirty="0"/>
              <a:t>Pen-Del and Baltimore-Washington </a:t>
            </a:r>
            <a:r>
              <a:rPr lang="en-US" sz="2400" dirty="0"/>
              <a:t>have already been slated to be aligned beginning in September.  The decision about who the </a:t>
            </a:r>
            <a:r>
              <a:rPr lang="en-US" sz="2400" b="1" dirty="0"/>
              <a:t>Eastern</a:t>
            </a:r>
            <a:r>
              <a:rPr lang="en-US" sz="2400" dirty="0"/>
              <a:t> </a:t>
            </a:r>
            <a:r>
              <a:rPr lang="en-US" sz="2400" b="1" dirty="0"/>
              <a:t>PA Conference </a:t>
            </a:r>
            <a:r>
              <a:rPr lang="en-US" sz="2400" dirty="0"/>
              <a:t>will be announced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5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Questions and Closing Prayer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576" y="2024938"/>
            <a:ext cx="6310184" cy="3749904"/>
          </a:xfrm>
        </p:spPr>
      </p:pic>
    </p:spTree>
    <p:extLst>
      <p:ext uri="{BB962C8B-B14F-4D97-AF65-F5344CB8AC3E}">
        <p14:creationId xmlns:p14="http://schemas.microsoft.com/office/powerpoint/2010/main" val="249896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General Conference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321" y="1434059"/>
            <a:ext cx="7362254" cy="4899244"/>
          </a:xfrm>
        </p:spPr>
      </p:pic>
    </p:spTree>
    <p:extLst>
      <p:ext uri="{BB962C8B-B14F-4D97-AF65-F5344CB8AC3E}">
        <p14:creationId xmlns:p14="http://schemas.microsoft.com/office/powerpoint/2010/main" val="4012288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News about General Conference!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in-person General Conference 2021 (the postponed 2020 GC) which was scheduled for August 29 – September 7, 2021 in Minneapolis, Minnesota is </a:t>
            </a:r>
            <a:r>
              <a:rPr lang="en-US" sz="2800" b="1" dirty="0"/>
              <a:t>ALSO being postponed!!</a:t>
            </a:r>
          </a:p>
          <a:p>
            <a:r>
              <a:rPr lang="en-US" sz="2800" dirty="0"/>
              <a:t>The new date for an in-person General Conference will be </a:t>
            </a:r>
            <a:r>
              <a:rPr lang="en-US" sz="2800" b="1" dirty="0"/>
              <a:t>August 29 – September 6, 2022 in Minneapolis Minnesota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453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</a:rPr>
              <a:t>Eastern PA Conference Delegates elected in 2019 and will be serving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Rev. Dawn Taylor Storm – Clergy </a:t>
            </a:r>
          </a:p>
          <a:p>
            <a:r>
              <a:rPr lang="en-US" sz="2400" dirty="0"/>
              <a:t>Rev. Lydia Muñoz – Clergy</a:t>
            </a:r>
          </a:p>
          <a:p>
            <a:r>
              <a:rPr lang="en-US" sz="2400" dirty="0"/>
              <a:t>Rev. Johnson </a:t>
            </a:r>
            <a:r>
              <a:rPr lang="en-US" sz="2400" dirty="0" err="1"/>
              <a:t>Dodla</a:t>
            </a:r>
            <a:r>
              <a:rPr lang="en-US" sz="2400" dirty="0"/>
              <a:t> – Clergy</a:t>
            </a:r>
          </a:p>
          <a:p>
            <a:r>
              <a:rPr lang="en-US" sz="2400" dirty="0"/>
              <a:t>Rev. Robin </a:t>
            </a:r>
            <a:r>
              <a:rPr lang="en-US" sz="2400" dirty="0" err="1"/>
              <a:t>Hynicka</a:t>
            </a:r>
            <a:r>
              <a:rPr lang="en-US" sz="2400" dirty="0"/>
              <a:t> – Clergy</a:t>
            </a:r>
          </a:p>
          <a:p>
            <a:r>
              <a:rPr lang="en-US" sz="2400" dirty="0"/>
              <a:t>Ms. Judy Ehninger – Lay (Head of the Delegation)</a:t>
            </a:r>
          </a:p>
          <a:p>
            <a:r>
              <a:rPr lang="en-US" sz="2400" dirty="0"/>
              <a:t>Ms. </a:t>
            </a:r>
            <a:r>
              <a:rPr lang="en-US" sz="2400" dirty="0" err="1"/>
              <a:t>Krystl</a:t>
            </a:r>
            <a:r>
              <a:rPr lang="en-US" sz="2400" dirty="0"/>
              <a:t> </a:t>
            </a:r>
            <a:r>
              <a:rPr lang="en-US" sz="2400" dirty="0" err="1"/>
              <a:t>Gauld</a:t>
            </a:r>
            <a:r>
              <a:rPr lang="en-US" sz="2400" dirty="0"/>
              <a:t> – Lay</a:t>
            </a:r>
          </a:p>
          <a:p>
            <a:r>
              <a:rPr lang="en-US" sz="2400" dirty="0"/>
              <a:t>Ms. Ann Jacob – Lay</a:t>
            </a:r>
          </a:p>
          <a:p>
            <a:r>
              <a:rPr lang="en-US" sz="2400" dirty="0"/>
              <a:t>Ms. Lenora Thompson - Lay</a:t>
            </a:r>
          </a:p>
        </p:txBody>
      </p:sp>
    </p:spTree>
    <p:extLst>
      <p:ext uri="{BB962C8B-B14F-4D97-AF65-F5344CB8AC3E}">
        <p14:creationId xmlns:p14="http://schemas.microsoft.com/office/powerpoint/2010/main" val="12415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2021 Session of Annual Conference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Eastern PA Conference </a:t>
            </a:r>
          </a:p>
        </p:txBody>
      </p:sp>
      <p:pic>
        <p:nvPicPr>
          <p:cNvPr id="3" name="Content Placeholder 2" descr="Cross and Flame Wallpaper by Kennon1st on DeviantArt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774" y="2093451"/>
            <a:ext cx="6722852" cy="4205517"/>
          </a:xfrm>
        </p:spPr>
      </p:pic>
    </p:spTree>
    <p:extLst>
      <p:ext uri="{BB962C8B-B14F-4D97-AF65-F5344CB8AC3E}">
        <p14:creationId xmlns:p14="http://schemas.microsoft.com/office/powerpoint/2010/main" val="113139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EPA Mission: United in Christ, Committed to 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Creating Disciples</a:t>
            </a:r>
          </a:p>
          <a:p>
            <a:r>
              <a:rPr lang="en-US" sz="4000" dirty="0"/>
              <a:t>Celebrating Diversity</a:t>
            </a:r>
          </a:p>
          <a:p>
            <a:r>
              <a:rPr lang="en-US" sz="4000" dirty="0"/>
              <a:t>Connecting Communities</a:t>
            </a:r>
          </a:p>
          <a:p>
            <a:r>
              <a:rPr lang="en-US" sz="4000" dirty="0"/>
              <a:t>Committing to love and justice</a:t>
            </a:r>
          </a:p>
        </p:txBody>
      </p:sp>
    </p:spTree>
    <p:extLst>
      <p:ext uri="{BB962C8B-B14F-4D97-AF65-F5344CB8AC3E}">
        <p14:creationId xmlns:p14="http://schemas.microsoft.com/office/powerpoint/2010/main" val="372925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Virtual Annual Conference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May 20-22, 2021 - “Come to the Water”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76647"/>
            <a:ext cx="8596668" cy="4164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Thu. May 20 </a:t>
            </a:r>
            <a:r>
              <a:rPr lang="en-US" sz="2400" dirty="0"/>
              <a:t>– 9:00 am  – 11:00 am – Clergy Session</a:t>
            </a:r>
          </a:p>
          <a:p>
            <a:pPr marL="0" indent="0">
              <a:buNone/>
            </a:pPr>
            <a:r>
              <a:rPr lang="en-US" sz="2400" dirty="0"/>
              <a:t>	1:00 pm – 3:00 pm – Laity Session </a:t>
            </a:r>
          </a:p>
          <a:p>
            <a:pPr marL="0" indent="0">
              <a:buNone/>
            </a:pPr>
            <a:r>
              <a:rPr lang="en-US" sz="2400" dirty="0"/>
              <a:t>	7:00 pm – Ordination and Commissioning Rehearsal 	(invitation only)</a:t>
            </a:r>
          </a:p>
          <a:p>
            <a:pPr marL="0" indent="0">
              <a:buNone/>
            </a:pPr>
            <a:r>
              <a:rPr lang="en-US" sz="2400" b="1" dirty="0"/>
              <a:t>Fri. May 21 </a:t>
            </a:r>
            <a:r>
              <a:rPr lang="en-US" sz="2400" dirty="0"/>
              <a:t>– 9:00 am – 1:00 pm – Annual Conference </a:t>
            </a:r>
          </a:p>
          <a:p>
            <a:pPr marL="0" indent="0">
              <a:buNone/>
            </a:pPr>
            <a:r>
              <a:rPr lang="en-US" sz="2400" dirty="0"/>
              <a:t>	2:00 pm – Teaching Session </a:t>
            </a:r>
          </a:p>
          <a:p>
            <a:pPr marL="0" indent="0">
              <a:buNone/>
            </a:pPr>
            <a:r>
              <a:rPr lang="en-US" sz="2400" b="1" dirty="0"/>
              <a:t>Sat. May 22 </a:t>
            </a:r>
            <a:r>
              <a:rPr lang="en-US" sz="2400" dirty="0"/>
              <a:t>– 10:00 am – Memorial/Communion Service – 	Olivet UMC (invitation 	only) Facebook live streamed</a:t>
            </a:r>
          </a:p>
          <a:p>
            <a:pPr marL="0" indent="0">
              <a:buNone/>
            </a:pPr>
            <a:r>
              <a:rPr lang="en-US" sz="2400" dirty="0"/>
              <a:t>	2:00 pm – Ordination and Commissioning Service - Olivet 	UMC (invitation 	only) Facebook live streamed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1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More information about Annual Conference  (May 20-22, 2021)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5261"/>
            <a:ext cx="8596668" cy="43561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Voting the Rules of Order - Sunday, April 18, 2021 at 3:00 pm, followed by </a:t>
            </a:r>
            <a:r>
              <a:rPr lang="en-US" sz="2400" b="1" dirty="0"/>
              <a:t>separate</a:t>
            </a:r>
            <a:r>
              <a:rPr lang="en-US" sz="2400" dirty="0"/>
              <a:t> District Conferences at 4:00 pm</a:t>
            </a:r>
          </a:p>
          <a:p>
            <a:r>
              <a:rPr lang="en-US" sz="2400" dirty="0"/>
              <a:t>Google-Drive available for suggestions on Resolutions</a:t>
            </a:r>
          </a:p>
          <a:p>
            <a:r>
              <a:rPr lang="en-US" sz="2400" dirty="0"/>
              <a:t>We will be having debate and amendments as an option this year</a:t>
            </a:r>
          </a:p>
          <a:p>
            <a:r>
              <a:rPr lang="en-US" sz="2400" dirty="0"/>
              <a:t>Voting at AC sessions will be done using ZOOM poll. Phone in voting is not an option this year.  People need to find a computer or help from their pastor to find a way to connect with a computer</a:t>
            </a:r>
            <a:r>
              <a:rPr lang="en-US" sz="2400"/>
              <a:t>. </a:t>
            </a:r>
            <a:endParaRPr lang="en-US" sz="2400" dirty="0"/>
          </a:p>
          <a:p>
            <a:r>
              <a:rPr lang="en-US" sz="2400" dirty="0"/>
              <a:t>Facebook streaming is available for all sessions but people cannot vote using Facebook.</a:t>
            </a:r>
          </a:p>
        </p:txBody>
      </p:sp>
    </p:spTree>
    <p:extLst>
      <p:ext uri="{BB962C8B-B14F-4D97-AF65-F5344CB8AC3E}">
        <p14:creationId xmlns:p14="http://schemas.microsoft.com/office/powerpoint/2010/main" val="32641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Resolutions and business for AC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2022 Budget</a:t>
            </a:r>
          </a:p>
          <a:p>
            <a:r>
              <a:rPr lang="en-US" sz="2400" dirty="0"/>
              <a:t>Nomination (Clergy and Lay Leadership)</a:t>
            </a:r>
          </a:p>
          <a:p>
            <a:r>
              <a:rPr lang="en-US" sz="2400" dirty="0"/>
              <a:t>Past Service Rate for retirees in the Pre-82 pension plan (additional payments)</a:t>
            </a:r>
          </a:p>
          <a:p>
            <a:r>
              <a:rPr lang="en-US" sz="2400" dirty="0"/>
              <a:t>Housing for retirees excluded from gross income</a:t>
            </a:r>
          </a:p>
          <a:p>
            <a:r>
              <a:rPr lang="en-US" sz="2400" dirty="0"/>
              <a:t>Advance Special designations</a:t>
            </a:r>
          </a:p>
          <a:p>
            <a:r>
              <a:rPr lang="en-US" sz="2400" dirty="0"/>
              <a:t>Discontinuance of First UMC Perkasie</a:t>
            </a:r>
          </a:p>
          <a:p>
            <a:r>
              <a:rPr lang="en-US" sz="2400" dirty="0"/>
              <a:t>Distribution of funds acquired from disaffiliations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7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1100</TotalTime>
  <Words>854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Updates  Eastern Pennsylvania AC Bishop Peggy A. Johnson </vt:lpstr>
      <vt:lpstr>General Conference</vt:lpstr>
      <vt:lpstr>News about General Conference!</vt:lpstr>
      <vt:lpstr>Eastern PA Conference Delegates elected in 2019 and will be serving</vt:lpstr>
      <vt:lpstr>2021 Session of Annual Conference Eastern PA Conference </vt:lpstr>
      <vt:lpstr>EPA Mission: United in Christ, Committed to Transformation</vt:lpstr>
      <vt:lpstr>Virtual Annual Conference  May 20-22, 2021 - “Come to the Water”</vt:lpstr>
      <vt:lpstr>More information about Annual Conference  (May 20-22, 2021)</vt:lpstr>
      <vt:lpstr>Resolutions and business for AC 2021</vt:lpstr>
      <vt:lpstr>Speakers at Annual Conference “Come to the Water”</vt:lpstr>
      <vt:lpstr>Commitment to Dismantling Racism</vt:lpstr>
      <vt:lpstr>The Northeastern Jurisdictional Conference  </vt:lpstr>
      <vt:lpstr>Called Session of the Northeastern Jurisdictional Conference</vt:lpstr>
      <vt:lpstr>Clergy Delegates to the Virtual NEJ Conference – July 20-23, 2021</vt:lpstr>
      <vt:lpstr>Lay Delegates to the Virtual NEJ Conference – July 20-23, 2021</vt:lpstr>
      <vt:lpstr>Alternates to the Virtual NEJ Conference July 20-23, 2021</vt:lpstr>
      <vt:lpstr>Engagement of New Temporary Arrangements/Affiliations </vt:lpstr>
      <vt:lpstr>Questions and Closing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 Webinar Peninsula-Delaware AC</dc:title>
  <dc:creator>Peggy Johnson</dc:creator>
  <cp:lastModifiedBy>Lindsey Cotman</cp:lastModifiedBy>
  <cp:revision>106</cp:revision>
  <cp:lastPrinted>2021-02-25T00:18:33Z</cp:lastPrinted>
  <dcterms:created xsi:type="dcterms:W3CDTF">2021-02-24T13:17:01Z</dcterms:created>
  <dcterms:modified xsi:type="dcterms:W3CDTF">2021-03-23T15:21:06Z</dcterms:modified>
</cp:coreProperties>
</file>