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d379bafb43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gd379bafb4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379bafb43_0_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gd379bafb4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822960" y="214952"/>
            <a:ext cx="7543800" cy="10881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822959" y="1384300"/>
            <a:ext cx="3703200" cy="30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 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◦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◦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◦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◦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◦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◦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◦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◦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2" type="body"/>
          </p:nvPr>
        </p:nvSpPr>
        <p:spPr>
          <a:xfrm>
            <a:off x="4663440" y="1384301"/>
            <a:ext cx="3703200" cy="30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 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◦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◦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◦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◦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◦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◦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◦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◦"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10" type="dt"/>
          </p:nvPr>
        </p:nvSpPr>
        <p:spPr>
          <a:xfrm>
            <a:off x="822960" y="4844839"/>
            <a:ext cx="1854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5" name="Google Shape;55;p13"/>
          <p:cNvSpPr txBox="1"/>
          <p:nvPr>
            <p:ph idx="11" type="ftr"/>
          </p:nvPr>
        </p:nvSpPr>
        <p:spPr>
          <a:xfrm>
            <a:off x="2764639" y="4844839"/>
            <a:ext cx="3617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7425343" y="4844839"/>
            <a:ext cx="9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822956" y="434569"/>
            <a:ext cx="7543800" cy="693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2021 Equalizing Lay Delegates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22106" y="1354406"/>
            <a:ext cx="4179600" cy="37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34275">
            <a:normAutofit fontScale="47500"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6153"/>
              <a:buNone/>
            </a:pPr>
            <a:r>
              <a:rPr lang="en" sz="2600">
                <a:solidFill>
                  <a:srgbClr val="000000"/>
                </a:solidFill>
              </a:rPr>
              <a:t>1. Manny Abalo, Morrisville 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6153"/>
              <a:buNone/>
            </a:pPr>
            <a:r>
              <a:rPr lang="en" sz="2600">
                <a:solidFill>
                  <a:srgbClr val="000000"/>
                </a:solidFill>
              </a:rPr>
              <a:t>2. Regina Bedell, Phila: Arch St. 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6153"/>
              <a:buNone/>
            </a:pPr>
            <a:r>
              <a:rPr lang="en" sz="2600">
                <a:solidFill>
                  <a:srgbClr val="000000"/>
                </a:solidFill>
              </a:rPr>
              <a:t>3. Denise Beecher, Glenside Lighthouse 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6153"/>
              <a:buNone/>
            </a:pPr>
            <a:r>
              <a:rPr lang="en" sz="2600">
                <a:solidFill>
                  <a:srgbClr val="000000"/>
                </a:solidFill>
              </a:rPr>
              <a:t>4. Carl Boyd, Phila: Janes Memorial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6153"/>
              <a:buNone/>
            </a:pPr>
            <a:r>
              <a:rPr lang="en" sz="2600">
                <a:solidFill>
                  <a:srgbClr val="000000"/>
                </a:solidFill>
              </a:rPr>
              <a:t>5. Karen Boyd, Phila: Bickley's New Beginning 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6153"/>
              <a:buNone/>
            </a:pPr>
            <a:r>
              <a:rPr lang="en" sz="2600">
                <a:solidFill>
                  <a:srgbClr val="000000"/>
                </a:solidFill>
              </a:rPr>
              <a:t>6. Leslie T. Brown, North Wales: Bethel Hill 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6153"/>
              <a:buNone/>
            </a:pPr>
            <a:r>
              <a:rPr lang="en" sz="2600">
                <a:solidFill>
                  <a:srgbClr val="000000"/>
                </a:solidFill>
              </a:rPr>
              <a:t>7. Bill Bryan, Langhorne 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6153"/>
              <a:buNone/>
            </a:pPr>
            <a:r>
              <a:rPr lang="en" sz="2600">
                <a:solidFill>
                  <a:srgbClr val="000000"/>
                </a:solidFill>
              </a:rPr>
              <a:t>8. Albert Burgess, Levittown: Emilie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6153"/>
              <a:buNone/>
            </a:pPr>
            <a:r>
              <a:rPr lang="en" sz="2600">
                <a:solidFill>
                  <a:srgbClr val="000000"/>
                </a:solidFill>
              </a:rPr>
              <a:t>9. Matthew Calderone, Levittown: Emilie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6153"/>
              <a:buNone/>
            </a:pPr>
            <a:r>
              <a:rPr lang="en" sz="2600">
                <a:solidFill>
                  <a:srgbClr val="000000"/>
                </a:solidFill>
              </a:rPr>
              <a:t>10. Valerie Carrero, FGM: St. Thomas 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6153"/>
              <a:buNone/>
            </a:pPr>
            <a:r>
              <a:rPr lang="en" sz="2600">
                <a:solidFill>
                  <a:srgbClr val="000000"/>
                </a:solidFill>
              </a:rPr>
              <a:t>11. Pat Miller, New Berlinville: St. Andrews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6153"/>
              <a:buNone/>
            </a:pPr>
            <a:r>
              <a:rPr lang="en" sz="2600">
                <a:solidFill>
                  <a:srgbClr val="000000"/>
                </a:solidFill>
              </a:rPr>
              <a:t>12. Dr. William Cole, Lansdale: First 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6153"/>
              <a:buNone/>
            </a:pPr>
            <a:r>
              <a:rPr b="1" lang="en" sz="2600">
                <a:solidFill>
                  <a:srgbClr val="000000"/>
                </a:solidFill>
              </a:rPr>
              <a:t>13. </a:t>
            </a:r>
            <a:r>
              <a:rPr lang="en" sz="2600">
                <a:solidFill>
                  <a:srgbClr val="000000"/>
                </a:solidFill>
              </a:rPr>
              <a:t>Carol Coleman, Phila: Bickley's New Beginning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6153"/>
              <a:buNone/>
            </a:pPr>
            <a:r>
              <a:rPr lang="en" sz="2600">
                <a:solidFill>
                  <a:srgbClr val="000000"/>
                </a:solidFill>
              </a:rPr>
              <a:t>14. John Wesley Coleman, Servants of Christ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6153"/>
              <a:buNone/>
            </a:pPr>
            <a:r>
              <a:rPr lang="en" sz="2600">
                <a:solidFill>
                  <a:srgbClr val="000000"/>
                </a:solidFill>
              </a:rPr>
              <a:t>15. Andres Guillermo Cotto, Hatboro: Casa dePubelo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6153"/>
              <a:buNone/>
            </a:pPr>
            <a:r>
              <a:rPr lang="en" sz="2600">
                <a:solidFill>
                  <a:srgbClr val="000000"/>
                </a:solidFill>
              </a:rPr>
              <a:t>16. John Crapper, Jr., Phila: Tindley Temple</a:t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6153"/>
              <a:buNone/>
            </a:pPr>
            <a:r>
              <a:t/>
            </a:r>
            <a:endParaRPr sz="2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47058"/>
              <a:buNone/>
            </a:pPr>
            <a:r>
              <a:t/>
            </a:r>
            <a:endParaRPr sz="17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900"/>
              </a:spcBef>
              <a:spcAft>
                <a:spcPts val="200"/>
              </a:spcAft>
              <a:buSzPct val="138888"/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>
            <p:ph idx="2" type="body"/>
          </p:nvPr>
        </p:nvSpPr>
        <p:spPr>
          <a:xfrm>
            <a:off x="4663481" y="1264313"/>
            <a:ext cx="3703200" cy="36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34275">
            <a:normAutofit fontScale="625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5789"/>
              <a:buNone/>
            </a:pPr>
            <a:r>
              <a:t/>
            </a:r>
            <a:endParaRPr b="1" sz="1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0000"/>
              <a:buFont typeface="Arial"/>
              <a:buNone/>
            </a:pPr>
            <a:r>
              <a:rPr lang="en" sz="2000">
                <a:solidFill>
                  <a:schemeClr val="dk1"/>
                </a:solidFill>
              </a:rPr>
              <a:t>17. Brian Dalbow, Lansdale: Christ</a:t>
            </a:r>
            <a:endParaRPr sz="13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5789"/>
              <a:buNone/>
            </a:pPr>
            <a:r>
              <a:rPr lang="en" sz="1900">
                <a:solidFill>
                  <a:srgbClr val="000000"/>
                </a:solidFill>
              </a:rPr>
              <a:t>18. Irene Dickinson, Lansdale: Christ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5789"/>
              <a:buNone/>
            </a:pPr>
            <a:r>
              <a:rPr lang="en" sz="1900">
                <a:solidFill>
                  <a:srgbClr val="000000"/>
                </a:solidFill>
              </a:rPr>
              <a:t>19. Ken Dickinson, Lansdale: Christ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5789"/>
              <a:buNone/>
            </a:pPr>
            <a:r>
              <a:rPr lang="en" sz="1900">
                <a:solidFill>
                  <a:srgbClr val="000000"/>
                </a:solidFill>
              </a:rPr>
              <a:t>20. Katie Donnelly, Phila: Arch St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5789"/>
              <a:buNone/>
            </a:pPr>
            <a:r>
              <a:rPr lang="en" sz="1900">
                <a:solidFill>
                  <a:srgbClr val="000000"/>
                </a:solidFill>
              </a:rPr>
              <a:t>21. Walter D. Dziuk, Phila: Church of the Good Shepherd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5789"/>
              <a:buNone/>
            </a:pPr>
            <a:r>
              <a:rPr lang="en" sz="1900">
                <a:solidFill>
                  <a:srgbClr val="000000"/>
                </a:solidFill>
              </a:rPr>
              <a:t>22. Amy Eckert, Lafayette Hill: Messiah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5789"/>
              <a:buNone/>
            </a:pPr>
            <a:r>
              <a:rPr lang="en" sz="1900">
                <a:solidFill>
                  <a:srgbClr val="000000"/>
                </a:solidFill>
              </a:rPr>
              <a:t>23. Jess Eden, Fallsington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5789"/>
              <a:buNone/>
            </a:pPr>
            <a:r>
              <a:rPr lang="en" sz="1900">
                <a:solidFill>
                  <a:srgbClr val="000000"/>
                </a:solidFill>
              </a:rPr>
              <a:t>24. William Ewing, Phila: FUMCOG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5789"/>
              <a:buNone/>
            </a:pPr>
            <a:r>
              <a:rPr lang="en" sz="1900">
                <a:solidFill>
                  <a:srgbClr val="000000"/>
                </a:solidFill>
              </a:rPr>
              <a:t>25. Dennis Fisher, Somerton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5789"/>
              <a:buNone/>
            </a:pPr>
            <a:r>
              <a:rPr lang="en" sz="1900">
                <a:solidFill>
                  <a:srgbClr val="000000"/>
                </a:solidFill>
              </a:rPr>
              <a:t>26. Ebenezer George-Stone, Fairless Hill: Christ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5789"/>
              <a:buNone/>
            </a:pPr>
            <a:r>
              <a:rPr lang="en" sz="1900">
                <a:solidFill>
                  <a:srgbClr val="000000"/>
                </a:solidFill>
              </a:rPr>
              <a:t>27. Pat Adams, Phila: Emmanuel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5789"/>
              <a:buNone/>
            </a:pPr>
            <a:r>
              <a:rPr lang="en" sz="1900">
                <a:solidFill>
                  <a:srgbClr val="000000"/>
                </a:solidFill>
              </a:rPr>
              <a:t>28. Jeannette Gussom, Phila: Bickley's New Beginning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5789"/>
              <a:buNone/>
            </a:pPr>
            <a:r>
              <a:rPr lang="en" sz="1900">
                <a:solidFill>
                  <a:srgbClr val="000000"/>
                </a:solidFill>
              </a:rPr>
              <a:t>29. Denise J. Harris, Yardley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5789"/>
              <a:buNone/>
            </a:pPr>
            <a:r>
              <a:rPr lang="en" sz="1900">
                <a:solidFill>
                  <a:srgbClr val="000000"/>
                </a:solidFill>
              </a:rPr>
              <a:t>30. Ethel K. Hibbs, Newtown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5789"/>
              <a:buNone/>
            </a:pPr>
            <a:r>
              <a:rPr lang="en" sz="1900">
                <a:solidFill>
                  <a:srgbClr val="000000"/>
                </a:solidFill>
              </a:rPr>
              <a:t>31. Michael Hutchinson, Washington Crossing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5789"/>
              <a:buNone/>
            </a:pPr>
            <a:r>
              <a:rPr lang="en" sz="1900">
                <a:solidFill>
                  <a:srgbClr val="000000"/>
                </a:solidFill>
              </a:rPr>
              <a:t>32. Jeanyne James, Phila: Mt. Zion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15789"/>
              <a:buNone/>
            </a:pPr>
            <a:r>
              <a:rPr lang="en" sz="1900">
                <a:solidFill>
                  <a:srgbClr val="000000"/>
                </a:solidFill>
              </a:rPr>
              <a:t>33. Suzette James, Phila: Mt. Zion</a:t>
            </a:r>
            <a:endParaRPr sz="19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900"/>
              </a:spcBef>
              <a:spcAft>
                <a:spcPts val="200"/>
              </a:spcAft>
              <a:buSzPct val="122222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822960" y="214952"/>
            <a:ext cx="7543800" cy="10881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"/>
              <a:t>2021 Equalizing Lay Delegates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532369" y="1384294"/>
            <a:ext cx="3993900" cy="34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34275">
            <a:normAutofit fontScale="85000"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7142"/>
              <a:buNone/>
            </a:pPr>
            <a:r>
              <a:rPr lang="en" sz="1400">
                <a:solidFill>
                  <a:srgbClr val="000000"/>
                </a:solidFill>
              </a:rPr>
              <a:t>34. Debra Kirby, Phila: FUMCOG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7142"/>
              <a:buNone/>
            </a:pPr>
            <a:r>
              <a:rPr lang="en" sz="1400">
                <a:solidFill>
                  <a:srgbClr val="000000"/>
                </a:solidFill>
              </a:rPr>
              <a:t>35. Clarita Anderman Krall, Phila: FUMCOG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7142"/>
              <a:buNone/>
            </a:pPr>
            <a:r>
              <a:rPr lang="en" sz="1400">
                <a:solidFill>
                  <a:srgbClr val="000000"/>
                </a:solidFill>
              </a:rPr>
              <a:t>36. Denise Leedom, Harrington: First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7142"/>
              <a:buNone/>
            </a:pPr>
            <a:r>
              <a:rPr lang="en" sz="1400">
                <a:solidFill>
                  <a:srgbClr val="000000"/>
                </a:solidFill>
              </a:rPr>
              <a:t>37. Richard Thompson, Phila: Bickley’s New Beginning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7142"/>
              <a:buNone/>
            </a:pPr>
            <a:r>
              <a:rPr lang="en" sz="1400">
                <a:solidFill>
                  <a:srgbClr val="000000"/>
                </a:solidFill>
              </a:rPr>
              <a:t>38. Mildred E. Lilly, Phila: Haven Peniel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7142"/>
              <a:buNone/>
            </a:pPr>
            <a:r>
              <a:rPr lang="en" sz="1400">
                <a:solidFill>
                  <a:srgbClr val="000000"/>
                </a:solidFill>
              </a:rPr>
              <a:t>39. Chantay Love Mason, Phila: Janes Memorial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7142"/>
              <a:buNone/>
            </a:pPr>
            <a:r>
              <a:rPr lang="en" sz="1400">
                <a:solidFill>
                  <a:srgbClr val="000000"/>
                </a:solidFill>
              </a:rPr>
              <a:t>40. VK Macwana, Morrisville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7142"/>
              <a:buNone/>
            </a:pPr>
            <a:r>
              <a:rPr lang="en" sz="1400">
                <a:solidFill>
                  <a:srgbClr val="000000"/>
                </a:solidFill>
              </a:rPr>
              <a:t>41. Marilyn F. Mason, Phila: Servants of Christ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7142"/>
              <a:buNone/>
            </a:pPr>
            <a:r>
              <a:rPr lang="en" sz="1400">
                <a:solidFill>
                  <a:srgbClr val="000000"/>
                </a:solidFill>
              </a:rPr>
              <a:t>42. Maurice Simmons, Phila: Tindley Temple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7142"/>
              <a:buNone/>
            </a:pPr>
            <a:r>
              <a:rPr lang="en" sz="1400">
                <a:solidFill>
                  <a:srgbClr val="000000"/>
                </a:solidFill>
              </a:rPr>
              <a:t>43. Elouise Nedwood, Phila: Mother African Zoar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7142"/>
              <a:buNone/>
            </a:pPr>
            <a:r>
              <a:rPr lang="en" sz="1400">
                <a:solidFill>
                  <a:srgbClr val="000000"/>
                </a:solidFill>
              </a:rPr>
              <a:t>44. Annette Onema-Orbach, Phila: FUMCOG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7142"/>
              <a:buNone/>
            </a:pPr>
            <a:r>
              <a:rPr lang="en" sz="1400">
                <a:solidFill>
                  <a:srgbClr val="000000"/>
                </a:solidFill>
              </a:rPr>
              <a:t>45. Ruth Portzline, Ivyland: St. Johns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7142"/>
              <a:buNone/>
            </a:pPr>
            <a:r>
              <a:rPr lang="en" sz="1400">
                <a:solidFill>
                  <a:srgbClr val="000000"/>
                </a:solidFill>
              </a:rPr>
              <a:t>46. Ken Price, Phila: St. George's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7142"/>
              <a:buNone/>
            </a:pPr>
            <a:r>
              <a:rPr lang="en" sz="1400">
                <a:solidFill>
                  <a:srgbClr val="000000"/>
                </a:solidFill>
              </a:rPr>
              <a:t>47. Arasu Rajaratnam, Huntingdon Valley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7142"/>
              <a:buNone/>
            </a:pPr>
            <a:r>
              <a:rPr lang="en" sz="1400">
                <a:solidFill>
                  <a:srgbClr val="000000"/>
                </a:solidFill>
              </a:rPr>
              <a:t>48. Barbara Revere, Phila: FUMCOG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7142"/>
              <a:buNone/>
            </a:pPr>
            <a:r>
              <a:rPr lang="en" sz="1400">
                <a:solidFill>
                  <a:srgbClr val="000000"/>
                </a:solidFill>
              </a:rPr>
              <a:t>49. Andrea Rodriguez, Hatboro: Casa dePubelo</a:t>
            </a:r>
            <a:endParaRPr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900"/>
              </a:spcBef>
              <a:spcAft>
                <a:spcPts val="200"/>
              </a:spcAft>
              <a:buSzPct val="83333"/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>
            <p:ph idx="2" type="body"/>
          </p:nvPr>
        </p:nvSpPr>
        <p:spPr>
          <a:xfrm>
            <a:off x="4663444" y="1384293"/>
            <a:ext cx="3703200" cy="33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34275">
            <a:normAutofit fontScale="55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4761"/>
              <a:buNone/>
            </a:pPr>
            <a:r>
              <a:rPr lang="en" sz="2100">
                <a:solidFill>
                  <a:srgbClr val="000000"/>
                </a:solidFill>
              </a:rPr>
              <a:t>50. Judy A. Roth, Summerfield/Siloam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4761"/>
              <a:buNone/>
            </a:pPr>
            <a:r>
              <a:rPr lang="en" sz="2100">
                <a:solidFill>
                  <a:srgbClr val="000000"/>
                </a:solidFill>
              </a:rPr>
              <a:t>51. Andrew J. Rozek, Fairless Hills: Christ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4761"/>
              <a:buNone/>
            </a:pPr>
            <a:r>
              <a:rPr lang="en" sz="2100">
                <a:solidFill>
                  <a:srgbClr val="000000"/>
                </a:solidFill>
              </a:rPr>
              <a:t>52. Camile Sherlock, Lafayette Hill : Messiah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4761"/>
              <a:buNone/>
            </a:pPr>
            <a:r>
              <a:rPr lang="en" sz="2100">
                <a:solidFill>
                  <a:srgbClr val="000000"/>
                </a:solidFill>
              </a:rPr>
              <a:t>53. Dale Shillito, Phila: Arch St.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4761"/>
              <a:buNone/>
            </a:pPr>
            <a:r>
              <a:rPr lang="en" sz="2100">
                <a:solidFill>
                  <a:srgbClr val="000000"/>
                </a:solidFill>
              </a:rPr>
              <a:t>54. Paul Lucas, Jenkintown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4761"/>
              <a:buNone/>
            </a:pPr>
            <a:r>
              <a:rPr lang="en" sz="2100">
                <a:solidFill>
                  <a:srgbClr val="000000"/>
                </a:solidFill>
              </a:rPr>
              <a:t>55. Herman T.J. Stewart, Phila: Bickley's New Beginning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4761"/>
              <a:buNone/>
            </a:pPr>
            <a:r>
              <a:rPr lang="en" sz="2100">
                <a:solidFill>
                  <a:srgbClr val="000000"/>
                </a:solidFill>
              </a:rPr>
              <a:t>56. Donna J.K. Thomas, Bensalem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4761"/>
              <a:buNone/>
            </a:pPr>
            <a:r>
              <a:rPr lang="en" sz="2100">
                <a:solidFill>
                  <a:srgbClr val="000000"/>
                </a:solidFill>
              </a:rPr>
              <a:t>57. Leslie Thomas, Norristown: Haws Ave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4761"/>
              <a:buNone/>
            </a:pPr>
            <a:r>
              <a:rPr lang="en" sz="2100">
                <a:solidFill>
                  <a:srgbClr val="000000"/>
                </a:solidFill>
              </a:rPr>
              <a:t>58. Nathan Thomas, Phila: Janes Memorial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4761"/>
              <a:buNone/>
            </a:pPr>
            <a:r>
              <a:rPr lang="en" sz="2100">
                <a:solidFill>
                  <a:srgbClr val="000000"/>
                </a:solidFill>
              </a:rPr>
              <a:t>59. Georgeanne Toner, Scottsville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4761"/>
              <a:buNone/>
            </a:pPr>
            <a:r>
              <a:rPr lang="en" sz="2100">
                <a:solidFill>
                  <a:srgbClr val="000000"/>
                </a:solidFill>
              </a:rPr>
              <a:t>60. Jim Tucker, North Wales: Sanctuary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4761"/>
              <a:buNone/>
            </a:pPr>
            <a:r>
              <a:rPr lang="en" sz="2100">
                <a:solidFill>
                  <a:srgbClr val="000000"/>
                </a:solidFill>
              </a:rPr>
              <a:t>61. Herman Turnage, Phila: Mt. Zion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4761"/>
              <a:buNone/>
            </a:pPr>
            <a:r>
              <a:rPr lang="en" sz="2100">
                <a:solidFill>
                  <a:srgbClr val="000000"/>
                </a:solidFill>
              </a:rPr>
              <a:t>62. Susan Velez, Fallsington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4761"/>
              <a:buNone/>
            </a:pPr>
            <a:r>
              <a:rPr lang="en" sz="2100">
                <a:solidFill>
                  <a:srgbClr val="000000"/>
                </a:solidFill>
              </a:rPr>
              <a:t>63. Candace Carter, Phila: Church of the Good Shepherd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4761"/>
              <a:buNone/>
            </a:pPr>
            <a:r>
              <a:rPr lang="en" sz="2100">
                <a:solidFill>
                  <a:srgbClr val="000000"/>
                </a:solidFill>
              </a:rPr>
              <a:t>64. Sandra M. Wilson, Phila: Janes Memorial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4761"/>
              <a:buNone/>
            </a:pPr>
            <a:r>
              <a:rPr lang="en" sz="2100">
                <a:solidFill>
                  <a:srgbClr val="000000"/>
                </a:solidFill>
              </a:rPr>
              <a:t>65. Wilhelmina J. Young, Phila: Arch St.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900"/>
              </a:spcBef>
              <a:spcAft>
                <a:spcPts val="200"/>
              </a:spcAft>
              <a:buSzPct val="122222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