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4"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76"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Public Sans" pitchFamily="2" charset="77"/>
      <p:regular r:id="rId46"/>
      <p:bold r:id="rId47"/>
      <p:italic r:id="rId48"/>
      <p:boldItalic r:id="rId49"/>
    </p:embeddedFont>
    <p:embeddedFont>
      <p:font typeface="Public Sans Thin" pitchFamily="2" charset="77"/>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iWEY113NXWJlJsibOF4CcXJsKq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102" d="100"/>
          <a:sy n="102" d="100"/>
        </p:scale>
        <p:origin x="9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d29d1b62e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d29d1b62e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29d1b62e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29d1b62e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da94c010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da94c01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d2222dac7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d2222dac7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2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3"/>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3"/>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9" name="Google Shape;19;p2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2" name="Google Shape;22;p2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2"/>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3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3"/>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3"/>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4" name="Google Shape;94;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5"/>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 name="Google Shape;32;p25"/>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 name="Google Shape;33;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6"/>
        <p:cNvGrpSpPr/>
        <p:nvPr/>
      </p:nvGrpSpPr>
      <p:grpSpPr>
        <a:xfrm>
          <a:off x="0" y="0"/>
          <a:ext cx="0" cy="0"/>
          <a:chOff x="0" y="0"/>
          <a:chExt cx="0" cy="0"/>
        </a:xfrm>
      </p:grpSpPr>
      <p:sp>
        <p:nvSpPr>
          <p:cNvPr id="37" name="Google Shape;37;p2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6"/>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6"/>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1" name="Google Shape;41;p2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4" name="Google Shape;44;p26"/>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8" name="Google Shape;48;p27"/>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 name="Google Shape;49;p27"/>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0" name="Google Shape;50;p27"/>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9"/>
        <p:cNvGrpSpPr/>
        <p:nvPr/>
      </p:nvGrpSpPr>
      <p:grpSpPr>
        <a:xfrm>
          <a:off x="0" y="0"/>
          <a:ext cx="0" cy="0"/>
          <a:chOff x="0" y="0"/>
          <a:chExt cx="0" cy="0"/>
        </a:xfrm>
      </p:grpSpPr>
      <p:sp>
        <p:nvSpPr>
          <p:cNvPr id="60" name="Google Shape;60;p2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
        <p:cNvGrpSpPr/>
        <p:nvPr/>
      </p:nvGrpSpPr>
      <p:grpSpPr>
        <a:xfrm>
          <a:off x="0" y="0"/>
          <a:ext cx="0" cy="0"/>
          <a:chOff x="0" y="0"/>
          <a:chExt cx="0" cy="0"/>
        </a:xfrm>
      </p:grpSpPr>
      <p:sp>
        <p:nvSpPr>
          <p:cNvPr id="66" name="Google Shape;66;p30"/>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0"/>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0"/>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0"/>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30"/>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1" name="Google Shape;71;p30"/>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chemeClr val="dk2"/>
                </a:solidFill>
                <a:latin typeface="Calibri"/>
                <a:ea typeface="Calibri"/>
                <a:cs typeface="Calibri"/>
                <a:sym typeface="Calibri"/>
              </a:defRPr>
            </a:lvl1pPr>
            <a:lvl2pPr marL="0" lvl="1" indent="0" algn="r">
              <a:spcBef>
                <a:spcPts val="0"/>
              </a:spcBef>
              <a:buNone/>
              <a:defRPr sz="1050" b="0" i="0" u="none" strike="noStrike" cap="none">
                <a:solidFill>
                  <a:schemeClr val="dk2"/>
                </a:solidFill>
                <a:latin typeface="Calibri"/>
                <a:ea typeface="Calibri"/>
                <a:cs typeface="Calibri"/>
                <a:sym typeface="Calibri"/>
              </a:defRPr>
            </a:lvl2pPr>
            <a:lvl3pPr marL="0" lvl="2" indent="0" algn="r">
              <a:spcBef>
                <a:spcPts val="0"/>
              </a:spcBef>
              <a:buNone/>
              <a:defRPr sz="1050" b="0" i="0" u="none" strike="noStrike" cap="none">
                <a:solidFill>
                  <a:schemeClr val="dk2"/>
                </a:solidFill>
                <a:latin typeface="Calibri"/>
                <a:ea typeface="Calibri"/>
                <a:cs typeface="Calibri"/>
                <a:sym typeface="Calibri"/>
              </a:defRPr>
            </a:lvl3pPr>
            <a:lvl4pPr marL="0" lvl="3" indent="0" algn="r">
              <a:spcBef>
                <a:spcPts val="0"/>
              </a:spcBef>
              <a:buNone/>
              <a:defRPr sz="1050" b="0" i="0" u="none" strike="noStrike" cap="none">
                <a:solidFill>
                  <a:schemeClr val="dk2"/>
                </a:solidFill>
                <a:latin typeface="Calibri"/>
                <a:ea typeface="Calibri"/>
                <a:cs typeface="Calibri"/>
                <a:sym typeface="Calibri"/>
              </a:defRPr>
            </a:lvl4pPr>
            <a:lvl5pPr marL="0" lvl="4" indent="0" algn="r">
              <a:spcBef>
                <a:spcPts val="0"/>
              </a:spcBef>
              <a:buNone/>
              <a:defRPr sz="1050" b="0" i="0" u="none" strike="noStrike" cap="none">
                <a:solidFill>
                  <a:schemeClr val="dk2"/>
                </a:solidFill>
                <a:latin typeface="Calibri"/>
                <a:ea typeface="Calibri"/>
                <a:cs typeface="Calibri"/>
                <a:sym typeface="Calibri"/>
              </a:defRPr>
            </a:lvl5pPr>
            <a:lvl6pPr marL="0" lvl="5" indent="0" algn="r">
              <a:spcBef>
                <a:spcPts val="0"/>
              </a:spcBef>
              <a:buNone/>
              <a:defRPr sz="1050" b="0" i="0" u="none" strike="noStrike" cap="none">
                <a:solidFill>
                  <a:schemeClr val="dk2"/>
                </a:solidFill>
                <a:latin typeface="Calibri"/>
                <a:ea typeface="Calibri"/>
                <a:cs typeface="Calibri"/>
                <a:sym typeface="Calibri"/>
              </a:defRPr>
            </a:lvl6pPr>
            <a:lvl7pPr marL="0" lvl="6" indent="0" algn="r">
              <a:spcBef>
                <a:spcPts val="0"/>
              </a:spcBef>
              <a:buNone/>
              <a:defRPr sz="1050" b="0" i="0" u="none" strike="noStrike" cap="none">
                <a:solidFill>
                  <a:schemeClr val="dk2"/>
                </a:solidFill>
                <a:latin typeface="Calibri"/>
                <a:ea typeface="Calibri"/>
                <a:cs typeface="Calibri"/>
                <a:sym typeface="Calibri"/>
              </a:defRPr>
            </a:lvl7pPr>
            <a:lvl8pPr marL="0" lvl="7" indent="0" algn="r">
              <a:spcBef>
                <a:spcPts val="0"/>
              </a:spcBef>
              <a:buNone/>
              <a:defRPr sz="1050" b="0" i="0" u="none" strike="noStrike" cap="none">
                <a:solidFill>
                  <a:schemeClr val="dk2"/>
                </a:solidFill>
                <a:latin typeface="Calibri"/>
                <a:ea typeface="Calibri"/>
                <a:cs typeface="Calibri"/>
                <a:sym typeface="Calibri"/>
              </a:defRPr>
            </a:lvl8pPr>
            <a:lvl9pPr marL="0" lvl="8" indent="0" algn="r">
              <a:spcBef>
                <a:spcPts val="0"/>
              </a:spcBef>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Google Shape;75;p31"/>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1"/>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1"/>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1"/>
          <p:cNvSpPr>
            <a:spLocks noGrp="1"/>
          </p:cNvSpPr>
          <p:nvPr>
            <p:ph type="pic" idx="2"/>
          </p:nvPr>
        </p:nvSpPr>
        <p:spPr>
          <a:xfrm>
            <a:off x="15" y="0"/>
            <a:ext cx="12191985" cy="4915076"/>
          </a:xfrm>
          <a:prstGeom prst="rect">
            <a:avLst/>
          </a:prstGeom>
          <a:blipFill rotWithShape="1">
            <a:blip r:embed="rId2">
              <a:alphaModFix/>
            </a:blip>
            <a:stretch>
              <a:fillRect/>
            </a:stretch>
          </a:blipFill>
          <a:ln>
            <a:noFill/>
          </a:ln>
        </p:spPr>
        <p:txBody>
          <a:bodyPr spcFirstLastPara="1" wrap="square" lIns="457200" tIns="457200" rIns="0" bIns="45700" anchor="t" anchorCtr="0">
            <a:norm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79" name="Google Shape;79;p31"/>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0" name="Google Shape;80;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22"/>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2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 name="Google Shape;10;p2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2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 name="Google Shape;13;p22"/>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www.epaumc.org/wp-content/uploads/2021-Resolution-Distribution-of-2553-Funds-1-2021-06.pdf" TargetMode="External"/><Relationship Id="rId3" Type="http://schemas.openxmlformats.org/officeDocument/2006/relationships/hyperlink" Target="https://www.epaumc.org/wp-content/uploads/2021-01-Resolution-CRSP.pdf" TargetMode="External"/><Relationship Id="rId7" Type="http://schemas.openxmlformats.org/officeDocument/2006/relationships/hyperlink" Target="https://www.epaumc.org/wp-content/uploads/2021-05-Resolution-to-Discontinue-First-UMC-of-Perkasie.pdf" TargetMode="External"/><Relationship Id="rId2" Type="http://schemas.openxmlformats.org/officeDocument/2006/relationships/hyperlink" Target="https://www.epaumc.org/resources/2021-annual-conference-resolutions/" TargetMode="External"/><Relationship Id="rId1" Type="http://schemas.openxmlformats.org/officeDocument/2006/relationships/slideLayout" Target="../slideLayouts/slideLayout3.xml"/><Relationship Id="rId6" Type="http://schemas.openxmlformats.org/officeDocument/2006/relationships/hyperlink" Target="https://www.epaumc.org/wp-content/uploads/2021-04-Resolutions-Advance-Specials.pdf" TargetMode="External"/><Relationship Id="rId5" Type="http://schemas.openxmlformats.org/officeDocument/2006/relationships/hyperlink" Target="https://www.epaumc.org/wp-content/uploads/2021-03-Resolution-Housing-Allowance.pdf" TargetMode="External"/><Relationship Id="rId4" Type="http://schemas.openxmlformats.org/officeDocument/2006/relationships/hyperlink" Target="https://www.epaumc.org/wp-content/uploads/2021-02-Resolution-Increasing-PSR.pdf" TargetMode="External"/><Relationship Id="rId9" Type="http://schemas.openxmlformats.org/officeDocument/2006/relationships/hyperlink" Target="https://www.epaumc.org/wp-content/uploads/2021-07-Resolution-to-Discontinue-Asbury-UMC-Norristown-PA-07.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rezi.com/v/kelvsqmg31zj/"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ct val="100000"/>
              <a:buNone/>
            </a:pPr>
            <a:r>
              <a:rPr lang="en-US" sz="4400" b="1"/>
              <a:t>DISTRICT CONFERENCE </a:t>
            </a:r>
            <a:endParaRPr/>
          </a:p>
          <a:p>
            <a:pPr marL="0" lvl="0" indent="0" algn="l" rtl="0">
              <a:lnSpc>
                <a:spcPct val="90000"/>
              </a:lnSpc>
              <a:spcBef>
                <a:spcPts val="1400"/>
              </a:spcBef>
              <a:spcAft>
                <a:spcPts val="0"/>
              </a:spcAft>
              <a:buSzPct val="100000"/>
              <a:buNone/>
            </a:pPr>
            <a:r>
              <a:rPr lang="en-US" sz="3200"/>
              <a:t>APRIL 18, 2021</a:t>
            </a:r>
            <a:endParaRPr sz="3200"/>
          </a:p>
        </p:txBody>
      </p:sp>
      <p:pic>
        <p:nvPicPr>
          <p:cNvPr id="102" name="Google Shape;102;p1"/>
          <p:cNvPicPr preferRelativeResize="0"/>
          <p:nvPr/>
        </p:nvPicPr>
        <p:blipFill rotWithShape="1">
          <a:blip r:embed="rId3">
            <a:alphaModFix/>
          </a:blip>
          <a:srcRect/>
          <a:stretch/>
        </p:blipFill>
        <p:spPr>
          <a:xfrm>
            <a:off x="1926779" y="653491"/>
            <a:ext cx="7765200" cy="2962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New Appointments as of 7/01/2021</a:t>
            </a:r>
            <a:endParaRPr/>
          </a:p>
        </p:txBody>
      </p:sp>
      <p:sp>
        <p:nvSpPr>
          <p:cNvPr id="161" name="Google Shape;161;p1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b="1"/>
              <a:t>Daniel Bobrowicz</a:t>
            </a:r>
            <a:r>
              <a:rPr lang="en-US"/>
              <a:t> (Christ Servant Minister) lay supply - to serve Croydon: Wilkinson Memorial UMC</a:t>
            </a:r>
            <a:endParaRPr/>
          </a:p>
          <a:p>
            <a:pPr marL="91440" lvl="0" indent="-127000" algn="l" rtl="0">
              <a:lnSpc>
                <a:spcPct val="90000"/>
              </a:lnSpc>
              <a:spcBef>
                <a:spcPts val="1400"/>
              </a:spcBef>
              <a:spcAft>
                <a:spcPts val="0"/>
              </a:spcAft>
              <a:buSzPts val="2000"/>
              <a:buChar char=" "/>
            </a:pPr>
            <a:r>
              <a:rPr lang="en-US" b="1"/>
              <a:t>Rev. Towanda N.T. Connelly</a:t>
            </a:r>
            <a:r>
              <a:rPr lang="en-US"/>
              <a:t> (Provisional Elder) to serve Morrisville UMC,</a:t>
            </a:r>
            <a:endParaRPr/>
          </a:p>
          <a:p>
            <a:pPr marL="91440" lvl="0" indent="-127000" algn="l" rtl="0">
              <a:lnSpc>
                <a:spcPct val="90000"/>
              </a:lnSpc>
              <a:spcBef>
                <a:spcPts val="1400"/>
              </a:spcBef>
              <a:spcAft>
                <a:spcPts val="0"/>
              </a:spcAft>
              <a:buSzPts val="2000"/>
              <a:buChar char=" "/>
            </a:pPr>
            <a:r>
              <a:rPr lang="en-US" b="1"/>
              <a:t>Rev. James Duckett</a:t>
            </a:r>
            <a:r>
              <a:rPr lang="en-US"/>
              <a:t> (Retired Local Pastor) from Croydon: Wilkinson Memorial to serve Philadelphia: Emmanuel UMC</a:t>
            </a:r>
            <a:endParaRPr/>
          </a:p>
          <a:p>
            <a:pPr marL="91440" lvl="0" indent="-127000" algn="l" rtl="0">
              <a:lnSpc>
                <a:spcPct val="90000"/>
              </a:lnSpc>
              <a:spcBef>
                <a:spcPts val="1400"/>
              </a:spcBef>
              <a:spcAft>
                <a:spcPts val="0"/>
              </a:spcAft>
              <a:buSzPts val="2000"/>
              <a:buChar char=" "/>
            </a:pPr>
            <a:r>
              <a:rPr lang="en-US" b="1"/>
              <a:t>Rev. Lorraine Foster</a:t>
            </a:r>
            <a:r>
              <a:rPr lang="en-US"/>
              <a:t> (Licensed Local Pastor) to serve North Wales, Sanctuary UMC (effective 1/1/21) </a:t>
            </a:r>
            <a:r>
              <a:rPr lang="en-US" sz="1600" i="1"/>
              <a:t>DS Morton of the North district is the DS of record</a:t>
            </a:r>
            <a:endParaRPr sz="1600" i="1"/>
          </a:p>
          <a:p>
            <a:pPr marL="91440" lvl="0" indent="-127000" algn="l" rtl="0">
              <a:lnSpc>
                <a:spcPct val="90000"/>
              </a:lnSpc>
              <a:spcBef>
                <a:spcPts val="1400"/>
              </a:spcBef>
              <a:spcAft>
                <a:spcPts val="0"/>
              </a:spcAft>
              <a:buSzPts val="2000"/>
              <a:buChar char=" "/>
            </a:pPr>
            <a:r>
              <a:rPr lang="en-US" b="1"/>
              <a:t>Rev. William Gary George</a:t>
            </a:r>
            <a:r>
              <a:rPr lang="en-US"/>
              <a:t> (Retired Elder) from Philadelphia: Emmanuel UMC to serve Philadelphia: Green Lane UMC</a:t>
            </a:r>
            <a:endParaRPr/>
          </a:p>
          <a:p>
            <a:pPr marL="91440" lvl="0" indent="0" algn="l" rtl="0">
              <a:lnSpc>
                <a:spcPct val="90000"/>
              </a:lnSpc>
              <a:spcBef>
                <a:spcPts val="1400"/>
              </a:spcBef>
              <a:spcAft>
                <a:spcPts val="0"/>
              </a:spcAft>
              <a:buSzPts val="2000"/>
              <a:buNone/>
            </a:pPr>
            <a:endParaRPr/>
          </a:p>
        </p:txBody>
      </p:sp>
      <p:pic>
        <p:nvPicPr>
          <p:cNvPr id="162" name="Google Shape;162;p11"/>
          <p:cNvPicPr preferRelativeResize="0"/>
          <p:nvPr/>
        </p:nvPicPr>
        <p:blipFill rotWithShape="1">
          <a:blip r:embed="rId3">
            <a:alphaModFix/>
          </a:blip>
          <a:srcRect/>
          <a:stretch/>
        </p:blipFill>
        <p:spPr>
          <a:xfrm>
            <a:off x="9907378" y="5372193"/>
            <a:ext cx="1899900" cy="72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New Appointments as of 7/01/2021</a:t>
            </a:r>
            <a:endParaRPr/>
          </a:p>
        </p:txBody>
      </p:sp>
      <p:sp>
        <p:nvSpPr>
          <p:cNvPr id="168" name="Google Shape;168;p1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b="1"/>
              <a:t>Rev. Marcia Lincoln-Heinz </a:t>
            </a:r>
            <a:r>
              <a:rPr lang="en-US"/>
              <a:t>(Elder) from: Kensington Old Brick &amp; Fox Chase UMC to Yardley UMC </a:t>
            </a:r>
            <a:endParaRPr/>
          </a:p>
          <a:p>
            <a:pPr marL="91440" lvl="0" indent="-127000" algn="l" rtl="0">
              <a:lnSpc>
                <a:spcPct val="90000"/>
              </a:lnSpc>
              <a:spcBef>
                <a:spcPts val="1400"/>
              </a:spcBef>
              <a:spcAft>
                <a:spcPts val="0"/>
              </a:spcAft>
              <a:buSzPts val="2000"/>
              <a:buChar char=" "/>
            </a:pPr>
            <a:r>
              <a:rPr lang="en-US" b="1"/>
              <a:t>Elouise Nedwood</a:t>
            </a:r>
            <a:r>
              <a:rPr lang="en-US"/>
              <a:t> (Certified Lay Minister, Lay Supply) to: Church of the Redeemer UMC </a:t>
            </a:r>
            <a:endParaRPr/>
          </a:p>
          <a:p>
            <a:pPr marL="91440" lvl="0" indent="-127000" algn="l" rtl="0">
              <a:lnSpc>
                <a:spcPct val="90000"/>
              </a:lnSpc>
              <a:spcBef>
                <a:spcPts val="1400"/>
              </a:spcBef>
              <a:spcAft>
                <a:spcPts val="0"/>
              </a:spcAft>
              <a:buSzPts val="2000"/>
              <a:buChar char=" "/>
            </a:pPr>
            <a:r>
              <a:rPr lang="en-US" b="1"/>
              <a:t>Rev. David Piltz</a:t>
            </a:r>
            <a:r>
              <a:rPr lang="en-US"/>
              <a:t> (Licensed Local Pastor) from Valley Forge UMC, Drexel Campus Minister Open Door Christian Community, Conference Youth and Young Adults Ministry Coordinator to: Warminster: St. Andrews UMC</a:t>
            </a:r>
            <a:endParaRPr/>
          </a:p>
          <a:p>
            <a:pPr marL="91440" lvl="0" indent="-127000" algn="l" rtl="0">
              <a:lnSpc>
                <a:spcPct val="90000"/>
              </a:lnSpc>
              <a:spcBef>
                <a:spcPts val="1400"/>
              </a:spcBef>
              <a:spcAft>
                <a:spcPts val="0"/>
              </a:spcAft>
              <a:buSzPts val="2000"/>
              <a:buChar char=" "/>
            </a:pPr>
            <a:r>
              <a:rPr lang="en-US" b="1"/>
              <a:t>Rev. Navin Satyvarata</a:t>
            </a:r>
            <a:r>
              <a:rPr lang="en-US"/>
              <a:t> (Elder) from Salem UMC: Allentown to serve Philadelphia: Church of the Good Shepherd </a:t>
            </a:r>
            <a:endParaRPr/>
          </a:p>
          <a:p>
            <a:pPr marL="91440" lvl="0" indent="-127000" algn="l" rtl="0">
              <a:lnSpc>
                <a:spcPct val="90000"/>
              </a:lnSpc>
              <a:spcBef>
                <a:spcPts val="1400"/>
              </a:spcBef>
              <a:spcAft>
                <a:spcPts val="0"/>
              </a:spcAft>
              <a:buSzPts val="2000"/>
              <a:buChar char=" "/>
            </a:pPr>
            <a:r>
              <a:rPr lang="en-US" b="1"/>
              <a:t>Rev. Julia Singleton </a:t>
            </a:r>
            <a:r>
              <a:rPr lang="en-US"/>
              <a:t>(Elder) from Christ UMC Middletown to serve Fox Chase UMC</a:t>
            </a:r>
            <a:endParaRPr/>
          </a:p>
        </p:txBody>
      </p:sp>
      <p:pic>
        <p:nvPicPr>
          <p:cNvPr id="169" name="Google Shape;169;p12"/>
          <p:cNvPicPr preferRelativeResize="0"/>
          <p:nvPr/>
        </p:nvPicPr>
        <p:blipFill rotWithShape="1">
          <a:blip r:embed="rId3">
            <a:alphaModFix/>
          </a:blip>
          <a:srcRect/>
          <a:stretch/>
        </p:blipFill>
        <p:spPr>
          <a:xfrm>
            <a:off x="9907378" y="5372193"/>
            <a:ext cx="1899900" cy="724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New Appointments as of 7/01/2021</a:t>
            </a:r>
            <a:endParaRPr/>
          </a:p>
        </p:txBody>
      </p:sp>
      <p:sp>
        <p:nvSpPr>
          <p:cNvPr id="175" name="Google Shape;175;p13"/>
          <p:cNvSpPr txBox="1">
            <a:spLocks noGrp="1"/>
          </p:cNvSpPr>
          <p:nvPr>
            <p:ph type="body" idx="1"/>
          </p:nvPr>
        </p:nvSpPr>
        <p:spPr>
          <a:xfrm>
            <a:off x="1021830" y="1779709"/>
            <a:ext cx="10058400" cy="40233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None/>
            </a:pPr>
            <a:r>
              <a:rPr lang="en-US" b="1"/>
              <a:t> </a:t>
            </a:r>
            <a:endParaRPr b="1"/>
          </a:p>
          <a:p>
            <a:pPr marL="0" lvl="0" indent="0" algn="l" rtl="0">
              <a:lnSpc>
                <a:spcPct val="90000"/>
              </a:lnSpc>
              <a:spcBef>
                <a:spcPts val="0"/>
              </a:spcBef>
              <a:spcAft>
                <a:spcPts val="0"/>
              </a:spcAft>
              <a:buNone/>
            </a:pPr>
            <a:r>
              <a:rPr lang="en-US" b="1"/>
              <a:t> Rev. Steward Warner</a:t>
            </a:r>
            <a:r>
              <a:rPr lang="en-US"/>
              <a:t> (Elder) from Orwigsburg: Salem UMC to serve Lansdale: First UMC </a:t>
            </a:r>
            <a:endParaRPr/>
          </a:p>
          <a:p>
            <a:pPr marL="0" lvl="0" indent="0" algn="l" rtl="0">
              <a:lnSpc>
                <a:spcPct val="90000"/>
              </a:lnSpc>
              <a:spcBef>
                <a:spcPts val="1400"/>
              </a:spcBef>
              <a:spcAft>
                <a:spcPts val="0"/>
              </a:spcAft>
              <a:buSzPts val="2000"/>
              <a:buNone/>
            </a:pPr>
            <a:r>
              <a:rPr lang="en-US"/>
              <a:t> </a:t>
            </a:r>
            <a:r>
              <a:rPr lang="en-US" b="1"/>
              <a:t>Rev.</a:t>
            </a:r>
            <a:r>
              <a:rPr lang="en-US"/>
              <a:t> </a:t>
            </a:r>
            <a:r>
              <a:rPr lang="en-US" b="1"/>
              <a:t>Joy Griffin</a:t>
            </a:r>
            <a:r>
              <a:rPr lang="en-US"/>
              <a:t> (Licensed Local Pastor) to serve Tindley Temple UMC </a:t>
            </a:r>
            <a:endParaRPr/>
          </a:p>
          <a:p>
            <a:pPr marL="0" lvl="0" indent="0" algn="l" rtl="0">
              <a:lnSpc>
                <a:spcPct val="90000"/>
              </a:lnSpc>
              <a:spcBef>
                <a:spcPts val="1400"/>
              </a:spcBef>
              <a:spcAft>
                <a:spcPts val="0"/>
              </a:spcAft>
              <a:buSzPts val="2000"/>
              <a:buNone/>
            </a:pPr>
            <a:r>
              <a:rPr lang="en-US"/>
              <a:t> </a:t>
            </a:r>
            <a:r>
              <a:rPr lang="en-US" b="1"/>
              <a:t>Rev. Betty Murphy</a:t>
            </a:r>
            <a:r>
              <a:rPr lang="en-US"/>
              <a:t> (Licensed Local Pastor) to serve  Warminster: St. Andrews UMC</a:t>
            </a:r>
            <a:endParaRPr/>
          </a:p>
          <a:p>
            <a:pPr marL="0" lvl="0" indent="0" algn="l" rtl="0">
              <a:lnSpc>
                <a:spcPct val="90000"/>
              </a:lnSpc>
              <a:spcBef>
                <a:spcPts val="1400"/>
              </a:spcBef>
              <a:spcAft>
                <a:spcPts val="0"/>
              </a:spcAft>
              <a:buSzPts val="2000"/>
              <a:buNone/>
            </a:pPr>
            <a:r>
              <a:rPr lang="en-US" b="1">
                <a:solidFill>
                  <a:srgbClr val="222222"/>
                </a:solidFill>
                <a:highlight>
                  <a:srgbClr val="FFFFFF"/>
                </a:highlight>
              </a:rPr>
              <a:t> Rev. Jennifer Crosby</a:t>
            </a:r>
            <a:r>
              <a:rPr lang="en-US">
                <a:solidFill>
                  <a:srgbClr val="222222"/>
                </a:solidFill>
                <a:highlight>
                  <a:srgbClr val="FFFFFF"/>
                </a:highlight>
              </a:rPr>
              <a:t> (Licensed Local Pastor), to serve  Haven Peniel UMC </a:t>
            </a:r>
            <a:endParaRPr sz="2900"/>
          </a:p>
        </p:txBody>
      </p:sp>
      <p:pic>
        <p:nvPicPr>
          <p:cNvPr id="176" name="Google Shape;176;p13"/>
          <p:cNvPicPr preferRelativeResize="0"/>
          <p:nvPr/>
        </p:nvPicPr>
        <p:blipFill rotWithShape="1">
          <a:blip r:embed="rId3">
            <a:alphaModFix/>
          </a:blip>
          <a:srcRect/>
          <a:stretch/>
        </p:blipFill>
        <p:spPr>
          <a:xfrm>
            <a:off x="9907378" y="5372193"/>
            <a:ext cx="1899900" cy="724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Celebration of Connectional Giving</a:t>
            </a:r>
            <a:endParaRPr/>
          </a:p>
        </p:txBody>
      </p:sp>
      <p:sp>
        <p:nvSpPr>
          <p:cNvPr id="182" name="Google Shape;182;p1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0" algn="ctr" rtl="0">
              <a:lnSpc>
                <a:spcPct val="90000"/>
              </a:lnSpc>
              <a:spcBef>
                <a:spcPts val="0"/>
              </a:spcBef>
              <a:spcAft>
                <a:spcPts val="0"/>
              </a:spcAft>
              <a:buSzPts val="2000"/>
              <a:buNone/>
            </a:pPr>
            <a:endParaRPr/>
          </a:p>
          <a:p>
            <a:pPr marL="91440" lvl="0" indent="0" algn="ctr" rtl="0">
              <a:lnSpc>
                <a:spcPct val="90000"/>
              </a:lnSpc>
              <a:spcBef>
                <a:spcPts val="1400"/>
              </a:spcBef>
              <a:spcAft>
                <a:spcPts val="0"/>
              </a:spcAft>
              <a:buSzPts val="2000"/>
              <a:buNone/>
            </a:pPr>
            <a:endParaRPr/>
          </a:p>
          <a:p>
            <a:pPr marL="0" lvl="0" indent="0" algn="ctr" rtl="0">
              <a:lnSpc>
                <a:spcPct val="90000"/>
              </a:lnSpc>
              <a:spcBef>
                <a:spcPts val="1400"/>
              </a:spcBef>
              <a:spcAft>
                <a:spcPts val="0"/>
              </a:spcAft>
              <a:buSzPts val="2000"/>
              <a:buNone/>
            </a:pPr>
            <a:r>
              <a:rPr lang="en-US" sz="2600" b="1"/>
              <a:t>Rev. Dr. Andrew L. Foster, III</a:t>
            </a:r>
            <a:endParaRPr sz="2600" b="1"/>
          </a:p>
          <a:p>
            <a:pPr marL="0" lvl="0" indent="0" algn="ctr" rtl="0">
              <a:lnSpc>
                <a:spcPct val="90000"/>
              </a:lnSpc>
              <a:spcBef>
                <a:spcPts val="1400"/>
              </a:spcBef>
              <a:spcAft>
                <a:spcPts val="0"/>
              </a:spcAft>
              <a:buSzPts val="2000"/>
              <a:buNone/>
            </a:pPr>
            <a:r>
              <a:rPr lang="en-US" sz="2600" b="1"/>
              <a:t>District Superintendent</a:t>
            </a:r>
            <a:endParaRPr sz="2600" b="1"/>
          </a:p>
          <a:p>
            <a:pPr marL="0" lvl="0" indent="0" algn="ctr" rtl="0">
              <a:lnSpc>
                <a:spcPct val="90000"/>
              </a:lnSpc>
              <a:spcBef>
                <a:spcPts val="1400"/>
              </a:spcBef>
              <a:spcAft>
                <a:spcPts val="0"/>
              </a:spcAft>
              <a:buSzPts val="2000"/>
              <a:buNone/>
            </a:pPr>
            <a:r>
              <a:rPr lang="en-US" sz="2600" b="1"/>
              <a:t>East District</a:t>
            </a:r>
            <a:endParaRPr sz="2600" b="1"/>
          </a:p>
          <a:p>
            <a:pPr marL="0" lvl="0" indent="0" algn="ctr" rtl="0">
              <a:lnSpc>
                <a:spcPct val="90000"/>
              </a:lnSpc>
              <a:spcBef>
                <a:spcPts val="1400"/>
              </a:spcBef>
              <a:spcAft>
                <a:spcPts val="0"/>
              </a:spcAft>
              <a:buSzPts val="2000"/>
              <a:buNone/>
            </a:pPr>
            <a:endParaRPr/>
          </a:p>
        </p:txBody>
      </p:sp>
      <p:pic>
        <p:nvPicPr>
          <p:cNvPr id="183" name="Google Shape;183;p14"/>
          <p:cNvPicPr preferRelativeResize="0"/>
          <p:nvPr/>
        </p:nvPicPr>
        <p:blipFill rotWithShape="1">
          <a:blip r:embed="rId3">
            <a:alphaModFix/>
          </a:blip>
          <a:srcRect/>
          <a:stretch/>
        </p:blipFill>
        <p:spPr>
          <a:xfrm>
            <a:off x="9907378" y="5372193"/>
            <a:ext cx="1899900" cy="724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100% Paid to General Church and World Service Fund 2020</a:t>
            </a:r>
            <a:endParaRPr/>
          </a:p>
        </p:txBody>
      </p:sp>
      <p:sp>
        <p:nvSpPr>
          <p:cNvPr id="189" name="Google Shape;189;p15"/>
          <p:cNvSpPr txBox="1">
            <a:spLocks noGrp="1"/>
          </p:cNvSpPr>
          <p:nvPr>
            <p:ph type="body" idx="1"/>
          </p:nvPr>
        </p:nvSpPr>
        <p:spPr>
          <a:xfrm>
            <a:off x="1097275" y="1594225"/>
            <a:ext cx="4937700" cy="5028000"/>
          </a:xfrm>
          <a:prstGeom prst="rect">
            <a:avLst/>
          </a:prstGeom>
          <a:noFill/>
          <a:ln>
            <a:noFill/>
          </a:ln>
        </p:spPr>
        <p:txBody>
          <a:bodyPr spcFirstLastPara="1" wrap="square" lIns="0" tIns="45700" rIns="0" bIns="45700" anchor="t" anchorCtr="0">
            <a:normAutofit fontScale="40000" lnSpcReduction="20000"/>
          </a:bodyPr>
          <a:lstStyle/>
          <a:p>
            <a:pPr marL="0" lvl="0" indent="0" algn="l" rtl="0">
              <a:lnSpc>
                <a:spcPct val="100000"/>
              </a:lnSpc>
              <a:spcBef>
                <a:spcPts val="0"/>
              </a:spcBef>
              <a:spcAft>
                <a:spcPts val="0"/>
              </a:spcAft>
              <a:buNone/>
            </a:pPr>
            <a:endParaRPr sz="2734"/>
          </a:p>
          <a:p>
            <a:pPr marL="0" lvl="0" indent="0" algn="l" rtl="0">
              <a:lnSpc>
                <a:spcPct val="100000"/>
              </a:lnSpc>
              <a:spcBef>
                <a:spcPts val="0"/>
              </a:spcBef>
              <a:spcAft>
                <a:spcPts val="0"/>
              </a:spcAft>
              <a:buNone/>
            </a:pPr>
            <a:r>
              <a:rPr lang="en-US" sz="4060"/>
              <a:t>Ivyland: St. John's</a:t>
            </a:r>
            <a:endParaRPr sz="4060"/>
          </a:p>
          <a:p>
            <a:pPr marL="0" lvl="0" indent="0" algn="l" rtl="0">
              <a:lnSpc>
                <a:spcPct val="100000"/>
              </a:lnSpc>
              <a:spcBef>
                <a:spcPts val="0"/>
              </a:spcBef>
              <a:spcAft>
                <a:spcPts val="0"/>
              </a:spcAft>
              <a:buNone/>
            </a:pPr>
            <a:r>
              <a:rPr lang="en-US" sz="4060"/>
              <a:t>Bristol: First</a:t>
            </a:r>
            <a:endParaRPr sz="4060"/>
          </a:p>
          <a:p>
            <a:pPr marL="0" lvl="0" indent="0" algn="l" rtl="0">
              <a:lnSpc>
                <a:spcPct val="100000"/>
              </a:lnSpc>
              <a:spcBef>
                <a:spcPts val="0"/>
              </a:spcBef>
              <a:spcAft>
                <a:spcPts val="0"/>
              </a:spcAft>
              <a:buNone/>
            </a:pPr>
            <a:r>
              <a:rPr lang="en-US" sz="4060"/>
              <a:t>Phila.: El Mesias</a:t>
            </a:r>
            <a:endParaRPr sz="4060"/>
          </a:p>
          <a:p>
            <a:pPr marL="0" lvl="0" indent="0" algn="l" rtl="0">
              <a:lnSpc>
                <a:spcPct val="100000"/>
              </a:lnSpc>
              <a:spcBef>
                <a:spcPts val="0"/>
              </a:spcBef>
              <a:spcAft>
                <a:spcPts val="0"/>
              </a:spcAft>
              <a:buNone/>
            </a:pPr>
            <a:r>
              <a:rPr lang="en-US" sz="4060"/>
              <a:t>Bensalem</a:t>
            </a:r>
            <a:endParaRPr sz="4060"/>
          </a:p>
          <a:p>
            <a:pPr marL="0" lvl="0" indent="0" algn="l" rtl="0">
              <a:lnSpc>
                <a:spcPct val="100000"/>
              </a:lnSpc>
              <a:spcBef>
                <a:spcPts val="0"/>
              </a:spcBef>
              <a:spcAft>
                <a:spcPts val="0"/>
              </a:spcAft>
              <a:buNone/>
            </a:pPr>
            <a:r>
              <a:rPr lang="en-US" sz="4060"/>
              <a:t>Bristol: Harriman</a:t>
            </a:r>
            <a:endParaRPr sz="4060"/>
          </a:p>
          <a:p>
            <a:pPr marL="0" lvl="0" indent="0" algn="l" rtl="0">
              <a:lnSpc>
                <a:spcPct val="100000"/>
              </a:lnSpc>
              <a:spcBef>
                <a:spcPts val="0"/>
              </a:spcBef>
              <a:spcAft>
                <a:spcPts val="0"/>
              </a:spcAft>
              <a:buNone/>
            </a:pPr>
            <a:r>
              <a:rPr lang="en-US" sz="4060"/>
              <a:t>Cornwells Heights: Cornwells</a:t>
            </a:r>
            <a:endParaRPr sz="4060"/>
          </a:p>
          <a:p>
            <a:pPr marL="0" lvl="0" indent="0" algn="l" rtl="0">
              <a:lnSpc>
                <a:spcPct val="100000"/>
              </a:lnSpc>
              <a:spcBef>
                <a:spcPts val="0"/>
              </a:spcBef>
              <a:spcAft>
                <a:spcPts val="0"/>
              </a:spcAft>
              <a:buNone/>
            </a:pPr>
            <a:r>
              <a:rPr lang="en-US" sz="4060"/>
              <a:t>Doylestown</a:t>
            </a:r>
            <a:endParaRPr sz="4060"/>
          </a:p>
          <a:p>
            <a:pPr marL="0" lvl="0" indent="0" algn="l" rtl="0">
              <a:lnSpc>
                <a:spcPct val="100000"/>
              </a:lnSpc>
              <a:spcBef>
                <a:spcPts val="0"/>
              </a:spcBef>
              <a:spcAft>
                <a:spcPts val="0"/>
              </a:spcAft>
              <a:buNone/>
            </a:pPr>
            <a:r>
              <a:rPr lang="en-US" sz="4060"/>
              <a:t>Fairless Hills: First</a:t>
            </a:r>
            <a:endParaRPr sz="4060"/>
          </a:p>
          <a:p>
            <a:pPr marL="0" lvl="0" indent="0" algn="l" rtl="0">
              <a:lnSpc>
                <a:spcPct val="100000"/>
              </a:lnSpc>
              <a:spcBef>
                <a:spcPts val="0"/>
              </a:spcBef>
              <a:spcAft>
                <a:spcPts val="0"/>
              </a:spcAft>
              <a:buNone/>
            </a:pPr>
            <a:r>
              <a:rPr lang="en-US" sz="4060"/>
              <a:t>Fallsington</a:t>
            </a:r>
            <a:endParaRPr sz="4060"/>
          </a:p>
          <a:p>
            <a:pPr marL="0" lvl="0" indent="0" algn="l" rtl="0">
              <a:lnSpc>
                <a:spcPct val="100000"/>
              </a:lnSpc>
              <a:spcBef>
                <a:spcPts val="0"/>
              </a:spcBef>
              <a:spcAft>
                <a:spcPts val="0"/>
              </a:spcAft>
              <a:buNone/>
            </a:pPr>
            <a:r>
              <a:rPr lang="en-US" sz="4060"/>
              <a:t>Huntingdon Valley</a:t>
            </a:r>
            <a:endParaRPr sz="4060"/>
          </a:p>
          <a:p>
            <a:pPr marL="0" lvl="0" indent="0" algn="l" rtl="0">
              <a:lnSpc>
                <a:spcPct val="100000"/>
              </a:lnSpc>
              <a:spcBef>
                <a:spcPts val="0"/>
              </a:spcBef>
              <a:spcAft>
                <a:spcPts val="0"/>
              </a:spcAft>
              <a:buNone/>
            </a:pPr>
            <a:r>
              <a:rPr lang="en-US" sz="4060"/>
              <a:t>Morrisville</a:t>
            </a:r>
            <a:endParaRPr sz="4060"/>
          </a:p>
          <a:p>
            <a:pPr marL="0" lvl="0" indent="0" algn="l" rtl="0">
              <a:lnSpc>
                <a:spcPct val="100000"/>
              </a:lnSpc>
              <a:spcBef>
                <a:spcPts val="0"/>
              </a:spcBef>
              <a:spcAft>
                <a:spcPts val="0"/>
              </a:spcAft>
              <a:buNone/>
            </a:pPr>
            <a:r>
              <a:rPr lang="en-US" sz="4060"/>
              <a:t>Newtown</a:t>
            </a:r>
            <a:endParaRPr sz="5323"/>
          </a:p>
          <a:p>
            <a:pPr marL="0" lvl="0" indent="0" algn="l" rtl="0">
              <a:lnSpc>
                <a:spcPct val="100000"/>
              </a:lnSpc>
              <a:spcBef>
                <a:spcPts val="0"/>
              </a:spcBef>
              <a:spcAft>
                <a:spcPts val="0"/>
              </a:spcAft>
              <a:buNone/>
            </a:pPr>
            <a:r>
              <a:rPr lang="en-US" sz="4060"/>
              <a:t>Phila.: Bickley's New Beginning</a:t>
            </a:r>
            <a:endParaRPr sz="4060"/>
          </a:p>
          <a:p>
            <a:pPr marL="0" lvl="0" indent="0" algn="l" rtl="0">
              <a:lnSpc>
                <a:spcPct val="100000"/>
              </a:lnSpc>
              <a:spcBef>
                <a:spcPts val="0"/>
              </a:spcBef>
              <a:spcAft>
                <a:spcPts val="0"/>
              </a:spcAft>
              <a:buNone/>
            </a:pPr>
            <a:r>
              <a:rPr lang="en-US" sz="4060"/>
              <a:t>Phila.: Bridesburg</a:t>
            </a:r>
            <a:endParaRPr sz="4060"/>
          </a:p>
          <a:p>
            <a:pPr marL="0" lvl="0" indent="0" algn="l" rtl="0">
              <a:lnSpc>
                <a:spcPct val="100000"/>
              </a:lnSpc>
              <a:spcBef>
                <a:spcPts val="0"/>
              </a:spcBef>
              <a:spcAft>
                <a:spcPts val="0"/>
              </a:spcAft>
              <a:buNone/>
            </a:pPr>
            <a:r>
              <a:rPr lang="en-US" sz="4060"/>
              <a:t>Phila.: Fox Chase</a:t>
            </a:r>
            <a:endParaRPr sz="4060"/>
          </a:p>
          <a:p>
            <a:pPr marL="0" lvl="0" indent="0" algn="l" rtl="0">
              <a:lnSpc>
                <a:spcPct val="100000"/>
              </a:lnSpc>
              <a:spcBef>
                <a:spcPts val="0"/>
              </a:spcBef>
              <a:spcAft>
                <a:spcPts val="0"/>
              </a:spcAft>
              <a:buNone/>
            </a:pPr>
            <a:r>
              <a:rPr lang="en-US" sz="4060"/>
              <a:t>Phila.: FGM: Frankford Memorial</a:t>
            </a:r>
            <a:endParaRPr sz="4060"/>
          </a:p>
          <a:p>
            <a:pPr marL="0" lvl="0" indent="0" algn="l" rtl="0">
              <a:lnSpc>
                <a:spcPct val="100000"/>
              </a:lnSpc>
              <a:spcBef>
                <a:spcPts val="0"/>
              </a:spcBef>
              <a:spcAft>
                <a:spcPts val="0"/>
              </a:spcAft>
              <a:buNone/>
            </a:pPr>
            <a:r>
              <a:rPr lang="en-US" sz="4060"/>
              <a:t>Glenside: Lighthouse Korean</a:t>
            </a:r>
            <a:endParaRPr sz="4060"/>
          </a:p>
          <a:p>
            <a:pPr marL="0" lvl="0" indent="0" algn="l" rtl="0">
              <a:lnSpc>
                <a:spcPct val="100000"/>
              </a:lnSpc>
              <a:spcBef>
                <a:spcPts val="0"/>
              </a:spcBef>
              <a:spcAft>
                <a:spcPts val="0"/>
              </a:spcAft>
              <a:buNone/>
            </a:pPr>
            <a:r>
              <a:rPr lang="en-US" sz="4060"/>
              <a:t>Phila.: Wissinoming</a:t>
            </a:r>
            <a:endParaRPr sz="4060"/>
          </a:p>
          <a:p>
            <a:pPr marL="0" lvl="0" indent="0" algn="l" rtl="0">
              <a:lnSpc>
                <a:spcPct val="100000"/>
              </a:lnSpc>
              <a:spcBef>
                <a:spcPts val="0"/>
              </a:spcBef>
              <a:spcAft>
                <a:spcPts val="0"/>
              </a:spcAft>
              <a:buNone/>
            </a:pPr>
            <a:r>
              <a:rPr lang="en-US" sz="4060"/>
              <a:t>Scottsville</a:t>
            </a:r>
            <a:endParaRPr sz="4060"/>
          </a:p>
          <a:p>
            <a:pPr marL="0" lvl="0" indent="0" algn="l" rtl="0">
              <a:lnSpc>
                <a:spcPct val="100000"/>
              </a:lnSpc>
              <a:spcBef>
                <a:spcPts val="0"/>
              </a:spcBef>
              <a:spcAft>
                <a:spcPts val="0"/>
              </a:spcAft>
              <a:buNone/>
            </a:pPr>
            <a:r>
              <a:rPr lang="en-US" sz="4060"/>
              <a:t>Ambler: Calvary</a:t>
            </a:r>
            <a:endParaRPr sz="4060"/>
          </a:p>
          <a:p>
            <a:pPr marL="0" lvl="0" indent="0" algn="l" rtl="0">
              <a:lnSpc>
                <a:spcPct val="100000"/>
              </a:lnSpc>
              <a:spcBef>
                <a:spcPts val="0"/>
              </a:spcBef>
              <a:spcAft>
                <a:spcPts val="0"/>
              </a:spcAft>
              <a:buNone/>
            </a:pPr>
            <a:r>
              <a:rPr lang="en-US" sz="4060"/>
              <a:t>Lafayette Hill: Messiah</a:t>
            </a:r>
            <a:endParaRPr sz="4060"/>
          </a:p>
          <a:p>
            <a:pPr marL="0" lvl="0" indent="0" algn="l" rtl="0">
              <a:lnSpc>
                <a:spcPct val="100000"/>
              </a:lnSpc>
              <a:spcBef>
                <a:spcPts val="0"/>
              </a:spcBef>
              <a:spcAft>
                <a:spcPts val="0"/>
              </a:spcAft>
              <a:buNone/>
            </a:pPr>
            <a:r>
              <a:rPr lang="en-US" sz="4060"/>
              <a:t>Bethel Hill</a:t>
            </a:r>
            <a:endParaRPr sz="4060"/>
          </a:p>
          <a:p>
            <a:pPr marL="91440" lvl="0" indent="0" algn="l" rtl="0">
              <a:lnSpc>
                <a:spcPct val="90000"/>
              </a:lnSpc>
              <a:spcBef>
                <a:spcPts val="0"/>
              </a:spcBef>
              <a:spcAft>
                <a:spcPts val="0"/>
              </a:spcAft>
              <a:buSzPct val="100000"/>
              <a:buNone/>
            </a:pPr>
            <a:endParaRPr/>
          </a:p>
          <a:p>
            <a:pPr marL="91440" lvl="0" indent="0" algn="l" rtl="0">
              <a:lnSpc>
                <a:spcPct val="90000"/>
              </a:lnSpc>
              <a:spcBef>
                <a:spcPts val="0"/>
              </a:spcBef>
              <a:spcAft>
                <a:spcPts val="0"/>
              </a:spcAft>
              <a:buSzPct val="117647"/>
              <a:buNone/>
            </a:pPr>
            <a:endParaRPr sz="1700"/>
          </a:p>
        </p:txBody>
      </p:sp>
      <p:sp>
        <p:nvSpPr>
          <p:cNvPr id="190" name="Google Shape;190;p15"/>
          <p:cNvSpPr txBox="1">
            <a:spLocks noGrp="1"/>
          </p:cNvSpPr>
          <p:nvPr>
            <p:ph type="body" idx="2"/>
          </p:nvPr>
        </p:nvSpPr>
        <p:spPr>
          <a:xfrm>
            <a:off x="6217925" y="1782900"/>
            <a:ext cx="4937700" cy="4725900"/>
          </a:xfrm>
          <a:prstGeom prst="rect">
            <a:avLst/>
          </a:prstGeom>
        </p:spPr>
        <p:txBody>
          <a:bodyPr spcFirstLastPara="1" wrap="square" lIns="0" tIns="45700" rIns="0" bIns="45700" anchor="t" anchorCtr="0">
            <a:normAutofit fontScale="85000" lnSpcReduction="20000"/>
          </a:bodyPr>
          <a:lstStyle/>
          <a:p>
            <a:pPr marL="0" lvl="0" indent="0" algn="l" rtl="0">
              <a:lnSpc>
                <a:spcPct val="100000"/>
              </a:lnSpc>
              <a:spcBef>
                <a:spcPts val="0"/>
              </a:spcBef>
              <a:spcAft>
                <a:spcPts val="0"/>
              </a:spcAft>
              <a:buNone/>
            </a:pPr>
            <a:r>
              <a:rPr lang="en-US"/>
              <a:t>New Berlinville: St. Andrew</a:t>
            </a:r>
            <a:endParaRPr/>
          </a:p>
          <a:p>
            <a:pPr marL="0" lvl="0" indent="0" algn="l" rtl="0">
              <a:lnSpc>
                <a:spcPct val="100000"/>
              </a:lnSpc>
              <a:spcBef>
                <a:spcPts val="0"/>
              </a:spcBef>
              <a:spcAft>
                <a:spcPts val="0"/>
              </a:spcAft>
              <a:buNone/>
            </a:pPr>
            <a:r>
              <a:rPr lang="en-US"/>
              <a:t>Conshohocken</a:t>
            </a:r>
            <a:endParaRPr/>
          </a:p>
          <a:p>
            <a:pPr marL="0" lvl="0" indent="0" algn="l" rtl="0">
              <a:lnSpc>
                <a:spcPct val="100000"/>
              </a:lnSpc>
              <a:spcBef>
                <a:spcPts val="0"/>
              </a:spcBef>
              <a:spcAft>
                <a:spcPts val="0"/>
              </a:spcAft>
              <a:buNone/>
            </a:pPr>
            <a:r>
              <a:rPr lang="en-US"/>
              <a:t>Glenside: Lighthouse Fellowship</a:t>
            </a:r>
            <a:endParaRPr/>
          </a:p>
          <a:p>
            <a:pPr marL="0" lvl="0" indent="0" algn="l" rtl="0">
              <a:lnSpc>
                <a:spcPct val="100000"/>
              </a:lnSpc>
              <a:spcBef>
                <a:spcPts val="0"/>
              </a:spcBef>
              <a:spcAft>
                <a:spcPts val="0"/>
              </a:spcAft>
              <a:buNone/>
            </a:pPr>
            <a:r>
              <a:rPr lang="en-US"/>
              <a:t>Hatboro: Lehman Memorial</a:t>
            </a:r>
            <a:endParaRPr/>
          </a:p>
          <a:p>
            <a:pPr marL="0" lvl="0" indent="0" algn="l" rtl="0">
              <a:lnSpc>
                <a:spcPct val="100000"/>
              </a:lnSpc>
              <a:spcBef>
                <a:spcPts val="0"/>
              </a:spcBef>
              <a:spcAft>
                <a:spcPts val="0"/>
              </a:spcAft>
              <a:buNone/>
            </a:pPr>
            <a:r>
              <a:rPr lang="en-US"/>
              <a:t>Jarrettown</a:t>
            </a:r>
            <a:endParaRPr/>
          </a:p>
          <a:p>
            <a:pPr marL="0" lvl="0" indent="0" algn="l" rtl="0">
              <a:lnSpc>
                <a:spcPct val="100000"/>
              </a:lnSpc>
              <a:spcBef>
                <a:spcPts val="0"/>
              </a:spcBef>
              <a:spcAft>
                <a:spcPts val="0"/>
              </a:spcAft>
              <a:buNone/>
            </a:pPr>
            <a:r>
              <a:rPr lang="en-US"/>
              <a:t>Montgomery Square</a:t>
            </a:r>
            <a:endParaRPr/>
          </a:p>
          <a:p>
            <a:pPr marL="0" lvl="0" indent="0" algn="l" rtl="0">
              <a:lnSpc>
                <a:spcPct val="100000"/>
              </a:lnSpc>
              <a:spcBef>
                <a:spcPts val="0"/>
              </a:spcBef>
              <a:spcAft>
                <a:spcPts val="0"/>
              </a:spcAft>
              <a:buNone/>
            </a:pPr>
            <a:r>
              <a:rPr lang="en-US"/>
              <a:t>North Wales: Sanctuary</a:t>
            </a:r>
            <a:endParaRPr/>
          </a:p>
          <a:p>
            <a:pPr marL="0" lvl="0" indent="0" algn="l" rtl="0">
              <a:lnSpc>
                <a:spcPct val="100000"/>
              </a:lnSpc>
              <a:spcBef>
                <a:spcPts val="0"/>
              </a:spcBef>
              <a:spcAft>
                <a:spcPts val="0"/>
              </a:spcAft>
              <a:buNone/>
            </a:pPr>
            <a:r>
              <a:rPr lang="en-US"/>
              <a:t>Phila.: Kensington (Old Brick)</a:t>
            </a:r>
            <a:endParaRPr/>
          </a:p>
          <a:p>
            <a:pPr marL="0" lvl="0" indent="0" algn="l" rtl="0">
              <a:lnSpc>
                <a:spcPct val="100000"/>
              </a:lnSpc>
              <a:spcBef>
                <a:spcPts val="0"/>
              </a:spcBef>
              <a:spcAft>
                <a:spcPts val="0"/>
              </a:spcAft>
              <a:buNone/>
            </a:pPr>
            <a:r>
              <a:rPr lang="en-US"/>
              <a:t>Phila.: Mid-Town Parish</a:t>
            </a:r>
            <a:endParaRPr/>
          </a:p>
          <a:p>
            <a:pPr marL="0" lvl="0" indent="0" algn="l" rtl="0">
              <a:lnSpc>
                <a:spcPct val="100000"/>
              </a:lnSpc>
              <a:spcBef>
                <a:spcPts val="0"/>
              </a:spcBef>
              <a:spcAft>
                <a:spcPts val="0"/>
              </a:spcAft>
              <a:buNone/>
            </a:pPr>
            <a:r>
              <a:rPr lang="en-US"/>
              <a:t>Phila.: Summerfield/Siloam</a:t>
            </a:r>
            <a:endParaRPr/>
          </a:p>
          <a:p>
            <a:pPr marL="0" lvl="0" indent="0" algn="l" rtl="0">
              <a:lnSpc>
                <a:spcPct val="100000"/>
              </a:lnSpc>
              <a:spcBef>
                <a:spcPts val="0"/>
              </a:spcBef>
              <a:spcAft>
                <a:spcPts val="0"/>
              </a:spcAft>
              <a:buNone/>
            </a:pPr>
            <a:r>
              <a:rPr lang="en-US"/>
              <a:t>Phila.: Green Lane</a:t>
            </a:r>
            <a:endParaRPr/>
          </a:p>
          <a:p>
            <a:pPr marL="0" lvl="0" indent="0" algn="l" rtl="0">
              <a:lnSpc>
                <a:spcPct val="100000"/>
              </a:lnSpc>
              <a:spcBef>
                <a:spcPts val="0"/>
              </a:spcBef>
              <a:spcAft>
                <a:spcPts val="0"/>
              </a:spcAft>
              <a:buNone/>
            </a:pPr>
            <a:r>
              <a:rPr lang="en-US"/>
              <a:t>Phila.: Roxborough, Ridge Avenue</a:t>
            </a:r>
            <a:endParaRPr/>
          </a:p>
          <a:p>
            <a:pPr marL="0" lvl="0" indent="0" algn="l" rtl="0">
              <a:lnSpc>
                <a:spcPct val="100000"/>
              </a:lnSpc>
              <a:spcBef>
                <a:spcPts val="0"/>
              </a:spcBef>
              <a:spcAft>
                <a:spcPts val="0"/>
              </a:spcAft>
              <a:buNone/>
            </a:pPr>
            <a:r>
              <a:rPr lang="en-US"/>
              <a:t>Springtown: Salem</a:t>
            </a:r>
            <a:endParaRPr/>
          </a:p>
          <a:p>
            <a:pPr marL="0" lvl="0" indent="0" algn="l" rtl="0">
              <a:lnSpc>
                <a:spcPct val="100000"/>
              </a:lnSpc>
              <a:spcBef>
                <a:spcPts val="0"/>
              </a:spcBef>
              <a:spcAft>
                <a:spcPts val="0"/>
              </a:spcAft>
              <a:buNone/>
            </a:pPr>
            <a:r>
              <a:rPr lang="en-US"/>
              <a:t>Perkasie: First</a:t>
            </a:r>
            <a:endParaRPr/>
          </a:p>
          <a:p>
            <a:pPr marL="0" lvl="0" indent="0" algn="l" rtl="0">
              <a:lnSpc>
                <a:spcPct val="100000"/>
              </a:lnSpc>
              <a:spcBef>
                <a:spcPts val="0"/>
              </a:spcBef>
              <a:spcAft>
                <a:spcPts val="0"/>
              </a:spcAft>
              <a:buNone/>
            </a:pPr>
            <a:r>
              <a:rPr lang="en-US"/>
              <a:t>Telford: Grace</a:t>
            </a:r>
            <a:endParaRPr/>
          </a:p>
          <a:p>
            <a:pPr marL="0" lvl="0" indent="0" algn="l" rtl="0">
              <a:lnSpc>
                <a:spcPct val="100000"/>
              </a:lnSpc>
              <a:spcBef>
                <a:spcPts val="0"/>
              </a:spcBef>
              <a:spcAft>
                <a:spcPts val="0"/>
              </a:spcAft>
              <a:buNone/>
            </a:pPr>
            <a:r>
              <a:rPr lang="en-US"/>
              <a:t>Warminster: St. Andrews</a:t>
            </a:r>
            <a:endParaRPr/>
          </a:p>
          <a:p>
            <a:pPr marL="0" lvl="0" indent="0" algn="l" rtl="0">
              <a:lnSpc>
                <a:spcPct val="100000"/>
              </a:lnSpc>
              <a:spcBef>
                <a:spcPts val="0"/>
              </a:spcBef>
              <a:spcAft>
                <a:spcPts val="0"/>
              </a:spcAft>
              <a:buNone/>
            </a:pPr>
            <a:r>
              <a:rPr lang="en-US"/>
              <a:t>Phila.: Trinity</a:t>
            </a:r>
            <a:endParaRPr/>
          </a:p>
          <a:p>
            <a:pPr marL="0" lvl="0" indent="0" algn="l" rtl="0">
              <a:lnSpc>
                <a:spcPct val="100000"/>
              </a:lnSpc>
              <a:spcBef>
                <a:spcPts val="0"/>
              </a:spcBef>
              <a:spcAft>
                <a:spcPts val="0"/>
              </a:spcAft>
              <a:buNone/>
            </a:pPr>
            <a:r>
              <a:rPr lang="en-US"/>
              <a:t>Phila.: Arch Street</a:t>
            </a:r>
            <a:endParaRPr/>
          </a:p>
          <a:p>
            <a:pPr marL="0" lvl="0" indent="0" algn="l" rtl="0">
              <a:lnSpc>
                <a:spcPct val="100000"/>
              </a:lnSpc>
              <a:spcBef>
                <a:spcPts val="0"/>
              </a:spcBef>
              <a:spcAft>
                <a:spcPts val="0"/>
              </a:spcAft>
              <a:buNone/>
            </a:pPr>
            <a:r>
              <a:rPr lang="en-US"/>
              <a:t>Fairless Hills: Christ</a:t>
            </a:r>
            <a:endParaRPr/>
          </a:p>
          <a:p>
            <a:pPr marL="0" lvl="0" indent="0" algn="l" rtl="0">
              <a:lnSpc>
                <a:spcPct val="100000"/>
              </a:lnSpc>
              <a:spcBef>
                <a:spcPts val="0"/>
              </a:spcBef>
              <a:spcAft>
                <a:spcPts val="0"/>
              </a:spcAft>
              <a:buNone/>
            </a:pPr>
            <a:r>
              <a:rPr lang="en-US"/>
              <a:t>Zionsville: Salem</a:t>
            </a:r>
            <a:endParaRPr/>
          </a:p>
          <a:p>
            <a:pPr marL="0" lvl="0" indent="0" algn="l" rtl="0">
              <a:lnSpc>
                <a:spcPct val="100000"/>
              </a:lnSpc>
              <a:spcBef>
                <a:spcPts val="0"/>
              </a:spcBef>
              <a:spcAft>
                <a:spcPts val="0"/>
              </a:spcAft>
              <a:buClr>
                <a:schemeClr val="dk1"/>
              </a:buClr>
              <a:buSzPct val="55000"/>
              <a:buFont typeface="Arial"/>
              <a:buNone/>
            </a:pPr>
            <a:endParaRPr/>
          </a:p>
        </p:txBody>
      </p:sp>
      <p:pic>
        <p:nvPicPr>
          <p:cNvPr id="191" name="Google Shape;191;p15"/>
          <p:cNvPicPr preferRelativeResize="0"/>
          <p:nvPr/>
        </p:nvPicPr>
        <p:blipFill rotWithShape="1">
          <a:blip r:embed="rId3">
            <a:alphaModFix/>
          </a:blip>
          <a:srcRect/>
          <a:stretch/>
        </p:blipFill>
        <p:spPr>
          <a:xfrm>
            <a:off x="9907378" y="5372193"/>
            <a:ext cx="1899900" cy="724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d29d1b62e5_0_3"/>
          <p:cNvSpPr txBox="1">
            <a:spLocks noGrp="1"/>
          </p:cNvSpPr>
          <p:nvPr>
            <p:ph type="title"/>
          </p:nvPr>
        </p:nvSpPr>
        <p:spPr>
          <a:xfrm>
            <a:off x="1097275" y="579425"/>
            <a:ext cx="10058400" cy="924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2021 Equalizing Lay Delegates</a:t>
            </a:r>
            <a:endParaRPr/>
          </a:p>
        </p:txBody>
      </p:sp>
      <p:sp>
        <p:nvSpPr>
          <p:cNvPr id="197" name="Google Shape;197;gd29d1b62e5_0_3"/>
          <p:cNvSpPr txBox="1">
            <a:spLocks noGrp="1"/>
          </p:cNvSpPr>
          <p:nvPr>
            <p:ph type="body" idx="1"/>
          </p:nvPr>
        </p:nvSpPr>
        <p:spPr>
          <a:xfrm>
            <a:off x="429475" y="1805875"/>
            <a:ext cx="5572800" cy="5063100"/>
          </a:xfrm>
          <a:prstGeom prst="rect">
            <a:avLst/>
          </a:prstGeom>
        </p:spPr>
        <p:txBody>
          <a:bodyPr spcFirstLastPara="1" wrap="square" lIns="0" tIns="45700" rIns="0" bIns="45700" anchor="t" anchorCtr="0">
            <a:normAutofit fontScale="55000" lnSpcReduction="20000"/>
          </a:bodyPr>
          <a:lstStyle/>
          <a:p>
            <a:pPr marL="0" lvl="0" indent="0" algn="l" rtl="0">
              <a:lnSpc>
                <a:spcPct val="115000"/>
              </a:lnSpc>
              <a:spcBef>
                <a:spcPts val="0"/>
              </a:spcBef>
              <a:spcAft>
                <a:spcPts val="0"/>
              </a:spcAft>
              <a:buNone/>
            </a:pPr>
            <a:r>
              <a:rPr lang="en-US" sz="3460" dirty="0">
                <a:solidFill>
                  <a:srgbClr val="000000"/>
                </a:solidFill>
              </a:rPr>
              <a:t>1. Manny </a:t>
            </a:r>
            <a:r>
              <a:rPr lang="en-US" sz="3460" dirty="0" err="1">
                <a:solidFill>
                  <a:srgbClr val="000000"/>
                </a:solidFill>
              </a:rPr>
              <a:t>Abalo</a:t>
            </a:r>
            <a:r>
              <a:rPr lang="en-US" sz="3460" dirty="0">
                <a:solidFill>
                  <a:srgbClr val="000000"/>
                </a:solidFill>
              </a:rPr>
              <a:t>, Morrisville </a:t>
            </a:r>
            <a:endParaRPr sz="3460" dirty="0">
              <a:solidFill>
                <a:srgbClr val="000000"/>
              </a:solidFill>
            </a:endParaRPr>
          </a:p>
          <a:p>
            <a:pPr marL="0" lvl="0" indent="0" algn="l" rtl="0">
              <a:lnSpc>
                <a:spcPct val="115000"/>
              </a:lnSpc>
              <a:spcBef>
                <a:spcPts val="0"/>
              </a:spcBef>
              <a:spcAft>
                <a:spcPts val="0"/>
              </a:spcAft>
              <a:buNone/>
            </a:pPr>
            <a:r>
              <a:rPr lang="en-US" sz="3460" dirty="0">
                <a:solidFill>
                  <a:srgbClr val="000000"/>
                </a:solidFill>
              </a:rPr>
              <a:t>2. Regina Bedell, Phila: Arch St. </a:t>
            </a:r>
            <a:endParaRPr sz="3460" dirty="0">
              <a:solidFill>
                <a:srgbClr val="000000"/>
              </a:solidFill>
            </a:endParaRPr>
          </a:p>
          <a:p>
            <a:pPr marL="0" lvl="0" indent="0" algn="l" rtl="0">
              <a:lnSpc>
                <a:spcPct val="115000"/>
              </a:lnSpc>
              <a:spcBef>
                <a:spcPts val="0"/>
              </a:spcBef>
              <a:spcAft>
                <a:spcPts val="0"/>
              </a:spcAft>
              <a:buNone/>
            </a:pPr>
            <a:r>
              <a:rPr lang="en-US" sz="3460" dirty="0">
                <a:solidFill>
                  <a:srgbClr val="000000"/>
                </a:solidFill>
              </a:rPr>
              <a:t>3. Denise Beecher, Glenside Lighthouse </a:t>
            </a:r>
            <a:endParaRPr sz="3460" dirty="0">
              <a:solidFill>
                <a:srgbClr val="000000"/>
              </a:solidFill>
            </a:endParaRPr>
          </a:p>
          <a:p>
            <a:pPr marL="0" lvl="0" indent="0" algn="l" rtl="0">
              <a:lnSpc>
                <a:spcPct val="115000"/>
              </a:lnSpc>
              <a:spcBef>
                <a:spcPts val="0"/>
              </a:spcBef>
              <a:spcAft>
                <a:spcPts val="0"/>
              </a:spcAft>
              <a:buNone/>
            </a:pPr>
            <a:r>
              <a:rPr lang="en-US" sz="3460" dirty="0">
                <a:solidFill>
                  <a:srgbClr val="000000"/>
                </a:solidFill>
              </a:rPr>
              <a:t>4. Carl Boyd, Phila: Janes Memorial</a:t>
            </a:r>
            <a:endParaRPr sz="3460" dirty="0">
              <a:solidFill>
                <a:srgbClr val="000000"/>
              </a:solidFill>
            </a:endParaRPr>
          </a:p>
          <a:p>
            <a:pPr marL="0" lvl="0" indent="0" algn="l" rtl="0">
              <a:lnSpc>
                <a:spcPct val="115000"/>
              </a:lnSpc>
              <a:spcBef>
                <a:spcPts val="0"/>
              </a:spcBef>
              <a:spcAft>
                <a:spcPts val="0"/>
              </a:spcAft>
              <a:buNone/>
            </a:pPr>
            <a:r>
              <a:rPr lang="en-US" sz="3460" dirty="0">
                <a:solidFill>
                  <a:srgbClr val="000000"/>
                </a:solidFill>
              </a:rPr>
              <a:t>5. Karen Boyd, Phila: Bickley's New Beginning </a:t>
            </a:r>
            <a:endParaRPr sz="3460" dirty="0">
              <a:solidFill>
                <a:srgbClr val="000000"/>
              </a:solidFill>
            </a:endParaRPr>
          </a:p>
          <a:p>
            <a:pPr marL="0" lvl="0" indent="0" algn="l" rtl="0">
              <a:lnSpc>
                <a:spcPct val="115000"/>
              </a:lnSpc>
              <a:spcBef>
                <a:spcPts val="0"/>
              </a:spcBef>
              <a:spcAft>
                <a:spcPts val="0"/>
              </a:spcAft>
              <a:buNone/>
            </a:pPr>
            <a:r>
              <a:rPr lang="en-US" sz="3460" dirty="0">
                <a:solidFill>
                  <a:srgbClr val="000000"/>
                </a:solidFill>
              </a:rPr>
              <a:t>6. Leslie T. Brown, North Wales: Bethel Hill </a:t>
            </a:r>
            <a:endParaRPr sz="3460" dirty="0">
              <a:solidFill>
                <a:srgbClr val="000000"/>
              </a:solidFill>
            </a:endParaRPr>
          </a:p>
          <a:p>
            <a:pPr marL="0" lvl="0" indent="0" algn="l" rtl="0">
              <a:lnSpc>
                <a:spcPct val="115000"/>
              </a:lnSpc>
              <a:spcBef>
                <a:spcPts val="0"/>
              </a:spcBef>
              <a:spcAft>
                <a:spcPts val="0"/>
              </a:spcAft>
              <a:buNone/>
            </a:pPr>
            <a:r>
              <a:rPr lang="en-US" sz="3460" dirty="0">
                <a:solidFill>
                  <a:srgbClr val="000000"/>
                </a:solidFill>
              </a:rPr>
              <a:t>7. Bill Bryan, Langhorne </a:t>
            </a:r>
            <a:endParaRPr sz="3460" dirty="0">
              <a:solidFill>
                <a:srgbClr val="000000"/>
              </a:solidFill>
            </a:endParaRPr>
          </a:p>
          <a:p>
            <a:pPr marL="0" lvl="0" indent="0" algn="l" rtl="0">
              <a:lnSpc>
                <a:spcPct val="115000"/>
              </a:lnSpc>
              <a:spcBef>
                <a:spcPts val="0"/>
              </a:spcBef>
              <a:spcAft>
                <a:spcPts val="0"/>
              </a:spcAft>
              <a:buNone/>
            </a:pPr>
            <a:r>
              <a:rPr lang="en-US" sz="3460" dirty="0">
                <a:solidFill>
                  <a:srgbClr val="000000"/>
                </a:solidFill>
              </a:rPr>
              <a:t>8. Albert Burgess, Levittown: Emilie</a:t>
            </a:r>
            <a:endParaRPr sz="3460" dirty="0">
              <a:solidFill>
                <a:srgbClr val="000000"/>
              </a:solidFill>
            </a:endParaRPr>
          </a:p>
          <a:p>
            <a:pPr marL="0" lvl="0" indent="0" algn="l" rtl="0">
              <a:lnSpc>
                <a:spcPct val="115000"/>
              </a:lnSpc>
              <a:spcBef>
                <a:spcPts val="0"/>
              </a:spcBef>
              <a:spcAft>
                <a:spcPts val="0"/>
              </a:spcAft>
              <a:buNone/>
            </a:pPr>
            <a:r>
              <a:rPr lang="en-US" sz="3460" dirty="0">
                <a:solidFill>
                  <a:srgbClr val="000000"/>
                </a:solidFill>
              </a:rPr>
              <a:t>9. Matthew Calderone, Levittown: Emilie</a:t>
            </a:r>
            <a:endParaRPr sz="3460" dirty="0">
              <a:solidFill>
                <a:srgbClr val="000000"/>
              </a:solidFill>
            </a:endParaRPr>
          </a:p>
          <a:p>
            <a:pPr marL="0" lvl="0" indent="0" algn="l" rtl="0">
              <a:lnSpc>
                <a:spcPct val="115000"/>
              </a:lnSpc>
              <a:spcBef>
                <a:spcPts val="0"/>
              </a:spcBef>
              <a:spcAft>
                <a:spcPts val="0"/>
              </a:spcAft>
              <a:buNone/>
            </a:pPr>
            <a:r>
              <a:rPr lang="en-US" sz="3460" dirty="0">
                <a:solidFill>
                  <a:srgbClr val="000000"/>
                </a:solidFill>
              </a:rPr>
              <a:t>10. Valerie </a:t>
            </a:r>
            <a:r>
              <a:rPr lang="en-US" sz="3460" dirty="0" err="1">
                <a:solidFill>
                  <a:srgbClr val="000000"/>
                </a:solidFill>
              </a:rPr>
              <a:t>Carrero</a:t>
            </a:r>
            <a:r>
              <a:rPr lang="en-US" sz="3460" dirty="0">
                <a:solidFill>
                  <a:srgbClr val="000000"/>
                </a:solidFill>
              </a:rPr>
              <a:t>, FGM: St. Thomas </a:t>
            </a:r>
            <a:endParaRPr sz="3460" dirty="0">
              <a:solidFill>
                <a:srgbClr val="000000"/>
              </a:solidFill>
            </a:endParaRPr>
          </a:p>
          <a:p>
            <a:pPr marL="0" lvl="0" indent="0" algn="l" rtl="0">
              <a:lnSpc>
                <a:spcPct val="115000"/>
              </a:lnSpc>
              <a:spcBef>
                <a:spcPts val="0"/>
              </a:spcBef>
              <a:spcAft>
                <a:spcPts val="0"/>
              </a:spcAft>
              <a:buNone/>
            </a:pPr>
            <a:r>
              <a:rPr lang="en-US" sz="3460" dirty="0">
                <a:solidFill>
                  <a:srgbClr val="000000"/>
                </a:solidFill>
              </a:rPr>
              <a:t>11. Pat Miller, New </a:t>
            </a:r>
            <a:r>
              <a:rPr lang="en-US" sz="3460" dirty="0" err="1">
                <a:solidFill>
                  <a:srgbClr val="000000"/>
                </a:solidFill>
              </a:rPr>
              <a:t>Berlinville</a:t>
            </a:r>
            <a:r>
              <a:rPr lang="en-US" sz="3460" dirty="0">
                <a:solidFill>
                  <a:srgbClr val="000000"/>
                </a:solidFill>
              </a:rPr>
              <a:t>: St. Andrews</a:t>
            </a:r>
            <a:endParaRPr sz="3460" dirty="0">
              <a:solidFill>
                <a:srgbClr val="000000"/>
              </a:solidFill>
            </a:endParaRPr>
          </a:p>
          <a:p>
            <a:pPr marL="0" lvl="0" indent="0" algn="l" rtl="0">
              <a:lnSpc>
                <a:spcPct val="115000"/>
              </a:lnSpc>
              <a:spcBef>
                <a:spcPts val="0"/>
              </a:spcBef>
              <a:spcAft>
                <a:spcPts val="0"/>
              </a:spcAft>
              <a:buNone/>
            </a:pPr>
            <a:r>
              <a:rPr lang="en-US" sz="3460" dirty="0">
                <a:solidFill>
                  <a:srgbClr val="000000"/>
                </a:solidFill>
              </a:rPr>
              <a:t>12. Dr. William Cole, Lansdale: First </a:t>
            </a:r>
            <a:endParaRPr sz="3460" dirty="0">
              <a:solidFill>
                <a:srgbClr val="000000"/>
              </a:solidFill>
            </a:endParaRPr>
          </a:p>
          <a:p>
            <a:pPr marL="0" lvl="0" indent="0" algn="l" rtl="0">
              <a:lnSpc>
                <a:spcPct val="115000"/>
              </a:lnSpc>
              <a:spcBef>
                <a:spcPts val="0"/>
              </a:spcBef>
              <a:spcAft>
                <a:spcPts val="0"/>
              </a:spcAft>
              <a:buNone/>
            </a:pPr>
            <a:r>
              <a:rPr lang="en-US" sz="3460" b="1" dirty="0">
                <a:solidFill>
                  <a:srgbClr val="000000"/>
                </a:solidFill>
              </a:rPr>
              <a:t>13. </a:t>
            </a:r>
            <a:r>
              <a:rPr lang="en-US" sz="3460" dirty="0">
                <a:solidFill>
                  <a:srgbClr val="000000"/>
                </a:solidFill>
              </a:rPr>
              <a:t>Carol Coleman, Phila: Bickley's New Beginning</a:t>
            </a:r>
            <a:endParaRPr sz="3460" dirty="0">
              <a:solidFill>
                <a:srgbClr val="000000"/>
              </a:solidFill>
            </a:endParaRPr>
          </a:p>
          <a:p>
            <a:pPr marL="0" lvl="0" indent="0" algn="l" rtl="0">
              <a:lnSpc>
                <a:spcPct val="115000"/>
              </a:lnSpc>
              <a:spcBef>
                <a:spcPts val="0"/>
              </a:spcBef>
              <a:spcAft>
                <a:spcPts val="0"/>
              </a:spcAft>
              <a:buNone/>
            </a:pPr>
            <a:r>
              <a:rPr lang="en-US" sz="3460" dirty="0">
                <a:solidFill>
                  <a:srgbClr val="000000"/>
                </a:solidFill>
              </a:rPr>
              <a:t>14. John Wesley Coleman, Servants of Christ</a:t>
            </a:r>
            <a:endParaRPr sz="3460" dirty="0">
              <a:solidFill>
                <a:srgbClr val="000000"/>
              </a:solidFill>
            </a:endParaRPr>
          </a:p>
          <a:p>
            <a:pPr marL="0" lvl="0" indent="0" algn="l" rtl="0">
              <a:lnSpc>
                <a:spcPct val="115000"/>
              </a:lnSpc>
              <a:spcBef>
                <a:spcPts val="0"/>
              </a:spcBef>
              <a:spcAft>
                <a:spcPts val="0"/>
              </a:spcAft>
              <a:buNone/>
            </a:pPr>
            <a:r>
              <a:rPr lang="en-US" sz="3460" dirty="0">
                <a:solidFill>
                  <a:srgbClr val="000000"/>
                </a:solidFill>
              </a:rPr>
              <a:t>15. Andres Guillermo </a:t>
            </a:r>
            <a:r>
              <a:rPr lang="en-US" sz="3460" dirty="0" err="1">
                <a:solidFill>
                  <a:srgbClr val="000000"/>
                </a:solidFill>
              </a:rPr>
              <a:t>Cotto</a:t>
            </a:r>
            <a:r>
              <a:rPr lang="en-US" sz="3460" dirty="0">
                <a:solidFill>
                  <a:srgbClr val="000000"/>
                </a:solidFill>
              </a:rPr>
              <a:t>, Hatboro: Casa </a:t>
            </a:r>
            <a:r>
              <a:rPr lang="en-US" sz="3460" dirty="0" err="1">
                <a:solidFill>
                  <a:srgbClr val="000000"/>
                </a:solidFill>
              </a:rPr>
              <a:t>dePubelo</a:t>
            </a:r>
            <a:endParaRPr sz="3460" dirty="0">
              <a:solidFill>
                <a:srgbClr val="000000"/>
              </a:solidFill>
            </a:endParaRPr>
          </a:p>
          <a:p>
            <a:pPr marL="0" lvl="0" indent="0" algn="l" rtl="0">
              <a:lnSpc>
                <a:spcPct val="115000"/>
              </a:lnSpc>
              <a:spcBef>
                <a:spcPts val="0"/>
              </a:spcBef>
              <a:spcAft>
                <a:spcPts val="0"/>
              </a:spcAft>
              <a:buNone/>
            </a:pPr>
            <a:r>
              <a:rPr lang="en-US" sz="3460" dirty="0">
                <a:solidFill>
                  <a:srgbClr val="000000"/>
                </a:solidFill>
              </a:rPr>
              <a:t>16. John Crapper, Jr., Phila: </a:t>
            </a:r>
            <a:r>
              <a:rPr lang="en-US" sz="3460" dirty="0" err="1">
                <a:solidFill>
                  <a:srgbClr val="000000"/>
                </a:solidFill>
              </a:rPr>
              <a:t>Tindley</a:t>
            </a:r>
            <a:r>
              <a:rPr lang="en-US" sz="3460" dirty="0">
                <a:solidFill>
                  <a:srgbClr val="000000"/>
                </a:solidFill>
              </a:rPr>
              <a:t> Temple</a:t>
            </a:r>
            <a:endParaRPr sz="3460" dirty="0">
              <a:solidFill>
                <a:srgbClr val="000000"/>
              </a:solidFill>
            </a:endParaRPr>
          </a:p>
          <a:p>
            <a:pPr marL="0" lvl="0" indent="0" algn="l" rtl="0">
              <a:lnSpc>
                <a:spcPct val="115000"/>
              </a:lnSpc>
              <a:spcBef>
                <a:spcPts val="0"/>
              </a:spcBef>
              <a:spcAft>
                <a:spcPts val="0"/>
              </a:spcAft>
              <a:buNone/>
            </a:pPr>
            <a:endParaRPr sz="3460" dirty="0">
              <a:solidFill>
                <a:srgbClr val="000000"/>
              </a:solidFill>
            </a:endParaRPr>
          </a:p>
          <a:p>
            <a:pPr marL="0" lvl="0" indent="0" algn="l" rtl="0">
              <a:lnSpc>
                <a:spcPct val="115000"/>
              </a:lnSpc>
              <a:spcBef>
                <a:spcPts val="0"/>
              </a:spcBef>
              <a:spcAft>
                <a:spcPts val="0"/>
              </a:spcAft>
              <a:buNone/>
            </a:pPr>
            <a:endParaRPr sz="2262" dirty="0">
              <a:solidFill>
                <a:srgbClr val="000000"/>
              </a:solidFill>
            </a:endParaRPr>
          </a:p>
          <a:p>
            <a:pPr marL="0" lvl="0" indent="0" algn="l" rtl="0">
              <a:spcBef>
                <a:spcPts val="1200"/>
              </a:spcBef>
              <a:spcAft>
                <a:spcPts val="200"/>
              </a:spcAft>
              <a:buNone/>
            </a:pPr>
            <a:endParaRPr dirty="0"/>
          </a:p>
        </p:txBody>
      </p:sp>
      <p:sp>
        <p:nvSpPr>
          <p:cNvPr id="198" name="Google Shape;198;gd29d1b62e5_0_3"/>
          <p:cNvSpPr txBox="1">
            <a:spLocks noGrp="1"/>
          </p:cNvSpPr>
          <p:nvPr>
            <p:ph type="body" idx="2"/>
          </p:nvPr>
        </p:nvSpPr>
        <p:spPr>
          <a:xfrm>
            <a:off x="6217975" y="1685750"/>
            <a:ext cx="4937700" cy="4910100"/>
          </a:xfrm>
          <a:prstGeom prst="rect">
            <a:avLst/>
          </a:prstGeom>
        </p:spPr>
        <p:txBody>
          <a:bodyPr spcFirstLastPara="1" wrap="square" lIns="0" tIns="45700" rIns="0" bIns="45700" anchor="t" anchorCtr="0">
            <a:normAutofit fontScale="62500" lnSpcReduction="20000"/>
          </a:bodyPr>
          <a:lstStyle/>
          <a:p>
            <a:pPr marL="0" lvl="0" indent="0" algn="l" rtl="0">
              <a:lnSpc>
                <a:spcPct val="115000"/>
              </a:lnSpc>
              <a:spcBef>
                <a:spcPts val="0"/>
              </a:spcBef>
              <a:spcAft>
                <a:spcPts val="0"/>
              </a:spcAft>
              <a:buNone/>
            </a:pPr>
            <a:endParaRPr sz="2550" b="1" dirty="0">
              <a:solidFill>
                <a:srgbClr val="000000"/>
              </a:solidFill>
            </a:endParaRPr>
          </a:p>
          <a:p>
            <a:pPr marL="0" lvl="0" indent="0" algn="l" rtl="0">
              <a:lnSpc>
                <a:spcPct val="115000"/>
              </a:lnSpc>
              <a:spcBef>
                <a:spcPts val="0"/>
              </a:spcBef>
              <a:spcAft>
                <a:spcPts val="0"/>
              </a:spcAft>
              <a:buClr>
                <a:schemeClr val="dk1"/>
              </a:buClr>
              <a:buSzPct val="41345"/>
              <a:buFont typeface="Arial"/>
              <a:buNone/>
            </a:pPr>
            <a:r>
              <a:rPr lang="en-US" sz="2660" dirty="0">
                <a:solidFill>
                  <a:schemeClr val="dk1"/>
                </a:solidFill>
              </a:rPr>
              <a:t>17. Brian </a:t>
            </a:r>
            <a:r>
              <a:rPr lang="en-US" sz="2660" dirty="0" err="1">
                <a:solidFill>
                  <a:schemeClr val="dk1"/>
                </a:solidFill>
              </a:rPr>
              <a:t>Dalbow</a:t>
            </a:r>
            <a:r>
              <a:rPr lang="en-US" sz="2660" dirty="0">
                <a:solidFill>
                  <a:schemeClr val="dk1"/>
                </a:solidFill>
              </a:rPr>
              <a:t>, Lansdale: Christ</a:t>
            </a:r>
            <a:endParaRPr sz="1750" dirty="0">
              <a:solidFill>
                <a:srgbClr val="000000"/>
              </a:solidFill>
            </a:endParaRPr>
          </a:p>
          <a:p>
            <a:pPr marL="0" lvl="0" indent="0" algn="l" rtl="0">
              <a:lnSpc>
                <a:spcPct val="115000"/>
              </a:lnSpc>
              <a:spcBef>
                <a:spcPts val="0"/>
              </a:spcBef>
              <a:spcAft>
                <a:spcPts val="0"/>
              </a:spcAft>
              <a:buNone/>
            </a:pPr>
            <a:r>
              <a:rPr lang="en-US" sz="2550" dirty="0">
                <a:solidFill>
                  <a:srgbClr val="000000"/>
                </a:solidFill>
              </a:rPr>
              <a:t>18. Irene Dickinson, Lansdale: Christ</a:t>
            </a:r>
            <a:endParaRPr sz="2550" dirty="0">
              <a:solidFill>
                <a:srgbClr val="000000"/>
              </a:solidFill>
            </a:endParaRPr>
          </a:p>
          <a:p>
            <a:pPr marL="0" lvl="0" indent="0" algn="l" rtl="0">
              <a:lnSpc>
                <a:spcPct val="115000"/>
              </a:lnSpc>
              <a:spcBef>
                <a:spcPts val="0"/>
              </a:spcBef>
              <a:spcAft>
                <a:spcPts val="0"/>
              </a:spcAft>
              <a:buNone/>
            </a:pPr>
            <a:r>
              <a:rPr lang="en-US" sz="2550" dirty="0">
                <a:solidFill>
                  <a:srgbClr val="000000"/>
                </a:solidFill>
              </a:rPr>
              <a:t>19. Ken Dickinson, Lansdale: Christ</a:t>
            </a:r>
            <a:endParaRPr sz="2550" dirty="0">
              <a:solidFill>
                <a:srgbClr val="000000"/>
              </a:solidFill>
            </a:endParaRPr>
          </a:p>
          <a:p>
            <a:pPr marL="0" lvl="0" indent="0" algn="l" rtl="0">
              <a:lnSpc>
                <a:spcPct val="115000"/>
              </a:lnSpc>
              <a:spcBef>
                <a:spcPts val="0"/>
              </a:spcBef>
              <a:spcAft>
                <a:spcPts val="0"/>
              </a:spcAft>
              <a:buNone/>
            </a:pPr>
            <a:r>
              <a:rPr lang="en-US" sz="2550" dirty="0">
                <a:solidFill>
                  <a:srgbClr val="000000"/>
                </a:solidFill>
              </a:rPr>
              <a:t>20. Katie Donnelly, Phila: Arch St</a:t>
            </a:r>
            <a:endParaRPr sz="2550" dirty="0">
              <a:solidFill>
                <a:srgbClr val="000000"/>
              </a:solidFill>
            </a:endParaRPr>
          </a:p>
          <a:p>
            <a:pPr marL="0" lvl="0" indent="0" algn="l" rtl="0">
              <a:lnSpc>
                <a:spcPct val="115000"/>
              </a:lnSpc>
              <a:spcBef>
                <a:spcPts val="0"/>
              </a:spcBef>
              <a:spcAft>
                <a:spcPts val="0"/>
              </a:spcAft>
              <a:buNone/>
            </a:pPr>
            <a:r>
              <a:rPr lang="en-US" sz="2550" dirty="0">
                <a:solidFill>
                  <a:srgbClr val="000000"/>
                </a:solidFill>
              </a:rPr>
              <a:t>21. Walter D. </a:t>
            </a:r>
            <a:r>
              <a:rPr lang="en-US" sz="2550" dirty="0" err="1">
                <a:solidFill>
                  <a:srgbClr val="000000"/>
                </a:solidFill>
              </a:rPr>
              <a:t>Dziuk</a:t>
            </a:r>
            <a:r>
              <a:rPr lang="en-US" sz="2550" dirty="0">
                <a:solidFill>
                  <a:srgbClr val="000000"/>
                </a:solidFill>
              </a:rPr>
              <a:t>, Phila: Church of the Good Shepherd</a:t>
            </a:r>
            <a:endParaRPr sz="2550" dirty="0">
              <a:solidFill>
                <a:srgbClr val="000000"/>
              </a:solidFill>
            </a:endParaRPr>
          </a:p>
          <a:p>
            <a:pPr marL="0" lvl="0" indent="0" algn="l" rtl="0">
              <a:lnSpc>
                <a:spcPct val="115000"/>
              </a:lnSpc>
              <a:spcBef>
                <a:spcPts val="0"/>
              </a:spcBef>
              <a:spcAft>
                <a:spcPts val="0"/>
              </a:spcAft>
              <a:buNone/>
            </a:pPr>
            <a:r>
              <a:rPr lang="en-US" sz="2550" dirty="0">
                <a:solidFill>
                  <a:srgbClr val="000000"/>
                </a:solidFill>
              </a:rPr>
              <a:t>22. Amy Eckert, Lafayette Hill: Messiah</a:t>
            </a:r>
            <a:endParaRPr sz="2550" dirty="0">
              <a:solidFill>
                <a:srgbClr val="000000"/>
              </a:solidFill>
            </a:endParaRPr>
          </a:p>
          <a:p>
            <a:pPr marL="0" lvl="0" indent="0" algn="l" rtl="0">
              <a:lnSpc>
                <a:spcPct val="115000"/>
              </a:lnSpc>
              <a:spcBef>
                <a:spcPts val="0"/>
              </a:spcBef>
              <a:spcAft>
                <a:spcPts val="0"/>
              </a:spcAft>
              <a:buNone/>
            </a:pPr>
            <a:r>
              <a:rPr lang="en-US" sz="2550" dirty="0">
                <a:solidFill>
                  <a:srgbClr val="000000"/>
                </a:solidFill>
              </a:rPr>
              <a:t>23. Jess Eden, </a:t>
            </a:r>
            <a:r>
              <a:rPr lang="en-US" sz="2550" dirty="0" err="1">
                <a:solidFill>
                  <a:srgbClr val="000000"/>
                </a:solidFill>
              </a:rPr>
              <a:t>Fallsington</a:t>
            </a:r>
            <a:endParaRPr sz="2550" dirty="0">
              <a:solidFill>
                <a:srgbClr val="000000"/>
              </a:solidFill>
            </a:endParaRPr>
          </a:p>
          <a:p>
            <a:pPr marL="0" lvl="0" indent="0" algn="l" rtl="0">
              <a:lnSpc>
                <a:spcPct val="115000"/>
              </a:lnSpc>
              <a:spcBef>
                <a:spcPts val="0"/>
              </a:spcBef>
              <a:spcAft>
                <a:spcPts val="0"/>
              </a:spcAft>
              <a:buNone/>
            </a:pPr>
            <a:r>
              <a:rPr lang="en-US" sz="2550" dirty="0">
                <a:solidFill>
                  <a:srgbClr val="000000"/>
                </a:solidFill>
              </a:rPr>
              <a:t>24. William Ewing, Phila: FUMCOG</a:t>
            </a:r>
            <a:endParaRPr sz="2550" dirty="0">
              <a:solidFill>
                <a:srgbClr val="000000"/>
              </a:solidFill>
            </a:endParaRPr>
          </a:p>
          <a:p>
            <a:pPr marL="0" lvl="0" indent="0" algn="l" rtl="0">
              <a:lnSpc>
                <a:spcPct val="115000"/>
              </a:lnSpc>
              <a:spcBef>
                <a:spcPts val="0"/>
              </a:spcBef>
              <a:spcAft>
                <a:spcPts val="0"/>
              </a:spcAft>
              <a:buNone/>
            </a:pPr>
            <a:r>
              <a:rPr lang="en-US" sz="2550" dirty="0">
                <a:solidFill>
                  <a:srgbClr val="000000"/>
                </a:solidFill>
              </a:rPr>
              <a:t>25. Dennis Fisher, Somerton</a:t>
            </a:r>
            <a:endParaRPr sz="2550" dirty="0">
              <a:solidFill>
                <a:srgbClr val="000000"/>
              </a:solidFill>
            </a:endParaRPr>
          </a:p>
          <a:p>
            <a:pPr marL="0" lvl="0" indent="0" algn="l" rtl="0">
              <a:lnSpc>
                <a:spcPct val="115000"/>
              </a:lnSpc>
              <a:spcBef>
                <a:spcPts val="0"/>
              </a:spcBef>
              <a:spcAft>
                <a:spcPts val="0"/>
              </a:spcAft>
              <a:buNone/>
            </a:pPr>
            <a:r>
              <a:rPr lang="en-US" sz="2550" dirty="0">
                <a:solidFill>
                  <a:srgbClr val="000000"/>
                </a:solidFill>
              </a:rPr>
              <a:t>26. Ebenezer George-Stone, Fairless Hill: Christ</a:t>
            </a:r>
            <a:endParaRPr sz="2550" dirty="0">
              <a:solidFill>
                <a:srgbClr val="000000"/>
              </a:solidFill>
            </a:endParaRPr>
          </a:p>
          <a:p>
            <a:pPr marL="0" lvl="0" indent="0" algn="l" rtl="0">
              <a:lnSpc>
                <a:spcPct val="115000"/>
              </a:lnSpc>
              <a:spcBef>
                <a:spcPts val="0"/>
              </a:spcBef>
              <a:spcAft>
                <a:spcPts val="0"/>
              </a:spcAft>
              <a:buNone/>
            </a:pPr>
            <a:r>
              <a:rPr lang="en-US" sz="2550" dirty="0">
                <a:solidFill>
                  <a:srgbClr val="000000"/>
                </a:solidFill>
              </a:rPr>
              <a:t>27. Pat Adams, Phila: Emmanuel</a:t>
            </a:r>
            <a:endParaRPr sz="2550" dirty="0">
              <a:solidFill>
                <a:srgbClr val="000000"/>
              </a:solidFill>
            </a:endParaRPr>
          </a:p>
          <a:p>
            <a:pPr marL="0" lvl="0" indent="0" algn="l" rtl="0">
              <a:lnSpc>
                <a:spcPct val="115000"/>
              </a:lnSpc>
              <a:spcBef>
                <a:spcPts val="0"/>
              </a:spcBef>
              <a:spcAft>
                <a:spcPts val="0"/>
              </a:spcAft>
              <a:buNone/>
            </a:pPr>
            <a:r>
              <a:rPr lang="en-US" sz="2550" dirty="0">
                <a:solidFill>
                  <a:srgbClr val="000000"/>
                </a:solidFill>
              </a:rPr>
              <a:t>28. Jeannette </a:t>
            </a:r>
            <a:r>
              <a:rPr lang="en-US" sz="2550" dirty="0" err="1">
                <a:solidFill>
                  <a:srgbClr val="000000"/>
                </a:solidFill>
              </a:rPr>
              <a:t>Gussom</a:t>
            </a:r>
            <a:r>
              <a:rPr lang="en-US" sz="2550" dirty="0">
                <a:solidFill>
                  <a:srgbClr val="000000"/>
                </a:solidFill>
              </a:rPr>
              <a:t>, Phila: Bickley's New Beginning</a:t>
            </a:r>
            <a:endParaRPr sz="2550" dirty="0">
              <a:solidFill>
                <a:srgbClr val="000000"/>
              </a:solidFill>
            </a:endParaRPr>
          </a:p>
          <a:p>
            <a:pPr marL="0" lvl="0" indent="0" algn="l" rtl="0">
              <a:lnSpc>
                <a:spcPct val="115000"/>
              </a:lnSpc>
              <a:spcBef>
                <a:spcPts val="0"/>
              </a:spcBef>
              <a:spcAft>
                <a:spcPts val="0"/>
              </a:spcAft>
              <a:buNone/>
            </a:pPr>
            <a:r>
              <a:rPr lang="en-US" sz="2550" dirty="0">
                <a:solidFill>
                  <a:srgbClr val="000000"/>
                </a:solidFill>
              </a:rPr>
              <a:t>29. Denise J. Harris, Yardley</a:t>
            </a:r>
            <a:endParaRPr sz="2550" dirty="0">
              <a:solidFill>
                <a:srgbClr val="000000"/>
              </a:solidFill>
            </a:endParaRPr>
          </a:p>
          <a:p>
            <a:pPr marL="0" lvl="0" indent="0" algn="l" rtl="0">
              <a:lnSpc>
                <a:spcPct val="115000"/>
              </a:lnSpc>
              <a:spcBef>
                <a:spcPts val="0"/>
              </a:spcBef>
              <a:spcAft>
                <a:spcPts val="0"/>
              </a:spcAft>
              <a:buNone/>
            </a:pPr>
            <a:r>
              <a:rPr lang="en-US" sz="2550" dirty="0">
                <a:solidFill>
                  <a:srgbClr val="000000"/>
                </a:solidFill>
              </a:rPr>
              <a:t>30. Ethel K. Hibbs, Newtown</a:t>
            </a:r>
            <a:endParaRPr sz="2550" dirty="0">
              <a:solidFill>
                <a:srgbClr val="000000"/>
              </a:solidFill>
            </a:endParaRPr>
          </a:p>
          <a:p>
            <a:pPr marL="0" lvl="0" indent="0" algn="l" rtl="0">
              <a:lnSpc>
                <a:spcPct val="115000"/>
              </a:lnSpc>
              <a:spcBef>
                <a:spcPts val="0"/>
              </a:spcBef>
              <a:spcAft>
                <a:spcPts val="0"/>
              </a:spcAft>
              <a:buNone/>
            </a:pPr>
            <a:r>
              <a:rPr lang="en-US" sz="2550" dirty="0">
                <a:solidFill>
                  <a:srgbClr val="000000"/>
                </a:solidFill>
              </a:rPr>
              <a:t>31. Michael Hutchinson, Washington Crossing</a:t>
            </a:r>
            <a:endParaRPr sz="2550" dirty="0">
              <a:solidFill>
                <a:srgbClr val="000000"/>
              </a:solidFill>
            </a:endParaRPr>
          </a:p>
          <a:p>
            <a:pPr marL="0" lvl="0" indent="0" algn="l" rtl="0">
              <a:lnSpc>
                <a:spcPct val="115000"/>
              </a:lnSpc>
              <a:spcBef>
                <a:spcPts val="0"/>
              </a:spcBef>
              <a:spcAft>
                <a:spcPts val="0"/>
              </a:spcAft>
              <a:buNone/>
            </a:pPr>
            <a:r>
              <a:rPr lang="en-US" sz="2550" dirty="0">
                <a:solidFill>
                  <a:srgbClr val="000000"/>
                </a:solidFill>
              </a:rPr>
              <a:t>32. </a:t>
            </a:r>
            <a:r>
              <a:rPr lang="en-US" sz="2550" dirty="0" err="1">
                <a:solidFill>
                  <a:srgbClr val="000000"/>
                </a:solidFill>
              </a:rPr>
              <a:t>Jeanyne</a:t>
            </a:r>
            <a:r>
              <a:rPr lang="en-US" sz="2550" dirty="0">
                <a:solidFill>
                  <a:srgbClr val="000000"/>
                </a:solidFill>
              </a:rPr>
              <a:t> James, Phila: Mt. Zion</a:t>
            </a:r>
            <a:endParaRPr sz="2550" dirty="0">
              <a:solidFill>
                <a:srgbClr val="000000"/>
              </a:solidFill>
            </a:endParaRPr>
          </a:p>
          <a:p>
            <a:pPr marL="0" lvl="0" indent="0" algn="l" rtl="0">
              <a:lnSpc>
                <a:spcPct val="115000"/>
              </a:lnSpc>
              <a:spcBef>
                <a:spcPts val="0"/>
              </a:spcBef>
              <a:spcAft>
                <a:spcPts val="0"/>
              </a:spcAft>
              <a:buNone/>
            </a:pPr>
            <a:r>
              <a:rPr lang="en-US" sz="2550" dirty="0">
                <a:solidFill>
                  <a:srgbClr val="000000"/>
                </a:solidFill>
              </a:rPr>
              <a:t>33. Suzette James, Phila: Mt. Zion</a:t>
            </a:r>
            <a:endParaRPr sz="2550" dirty="0">
              <a:solidFill>
                <a:srgbClr val="000000"/>
              </a:solidFill>
            </a:endParaRPr>
          </a:p>
          <a:p>
            <a:pPr marL="0" lvl="0" indent="0" algn="l" rtl="0">
              <a:spcBef>
                <a:spcPts val="1200"/>
              </a:spcBef>
              <a:spcAft>
                <a:spcPts val="2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d29d1b62e5_0_9"/>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1100"/>
              <a:buFont typeface="Arial"/>
              <a:buNone/>
            </a:pPr>
            <a:r>
              <a:rPr lang="en-US"/>
              <a:t>2021 Equalizing Lay Delegates</a:t>
            </a:r>
            <a:endParaRPr/>
          </a:p>
        </p:txBody>
      </p:sp>
      <p:sp>
        <p:nvSpPr>
          <p:cNvPr id="204" name="Google Shape;204;gd29d1b62e5_0_9"/>
          <p:cNvSpPr txBox="1">
            <a:spLocks noGrp="1"/>
          </p:cNvSpPr>
          <p:nvPr>
            <p:ph type="body" idx="1"/>
          </p:nvPr>
        </p:nvSpPr>
        <p:spPr>
          <a:xfrm>
            <a:off x="709825" y="1845725"/>
            <a:ext cx="5325300" cy="4560900"/>
          </a:xfrm>
          <a:prstGeom prst="rect">
            <a:avLst/>
          </a:prstGeom>
        </p:spPr>
        <p:txBody>
          <a:bodyPr spcFirstLastPara="1" wrap="square" lIns="0" tIns="45700" rIns="0" bIns="45700" anchor="t" anchorCtr="0">
            <a:normAutofit fontScale="92500" lnSpcReduction="10000"/>
          </a:bodyPr>
          <a:lstStyle/>
          <a:p>
            <a:pPr marL="0" lvl="0" indent="0" algn="l" rtl="0">
              <a:lnSpc>
                <a:spcPct val="115000"/>
              </a:lnSpc>
              <a:spcBef>
                <a:spcPts val="0"/>
              </a:spcBef>
              <a:spcAft>
                <a:spcPts val="0"/>
              </a:spcAft>
              <a:buNone/>
            </a:pPr>
            <a:r>
              <a:rPr lang="en-US" sz="1800" dirty="0">
                <a:solidFill>
                  <a:srgbClr val="000000"/>
                </a:solidFill>
              </a:rPr>
              <a:t>34. Debra Kirby, Phila: FUMCOG</a:t>
            </a:r>
            <a:endParaRPr sz="1800" dirty="0">
              <a:solidFill>
                <a:srgbClr val="000000"/>
              </a:solidFill>
            </a:endParaRPr>
          </a:p>
          <a:p>
            <a:pPr marL="0" lvl="0" indent="0" algn="l" rtl="0">
              <a:lnSpc>
                <a:spcPct val="115000"/>
              </a:lnSpc>
              <a:spcBef>
                <a:spcPts val="0"/>
              </a:spcBef>
              <a:spcAft>
                <a:spcPts val="0"/>
              </a:spcAft>
              <a:buNone/>
            </a:pPr>
            <a:r>
              <a:rPr lang="en-US" sz="1800" dirty="0">
                <a:solidFill>
                  <a:srgbClr val="000000"/>
                </a:solidFill>
              </a:rPr>
              <a:t>35. Clarita Anderman Krall, Phila: FUMCOG</a:t>
            </a:r>
            <a:endParaRPr sz="1800" dirty="0">
              <a:solidFill>
                <a:srgbClr val="000000"/>
              </a:solidFill>
            </a:endParaRPr>
          </a:p>
          <a:p>
            <a:pPr marL="0" lvl="0" indent="0" algn="l" rtl="0">
              <a:lnSpc>
                <a:spcPct val="115000"/>
              </a:lnSpc>
              <a:spcBef>
                <a:spcPts val="0"/>
              </a:spcBef>
              <a:spcAft>
                <a:spcPts val="0"/>
              </a:spcAft>
              <a:buNone/>
            </a:pPr>
            <a:r>
              <a:rPr lang="en-US" sz="1800" dirty="0">
                <a:solidFill>
                  <a:srgbClr val="000000"/>
                </a:solidFill>
              </a:rPr>
              <a:t>36. Denise </a:t>
            </a:r>
            <a:r>
              <a:rPr lang="en-US" sz="1800" dirty="0" err="1">
                <a:solidFill>
                  <a:srgbClr val="000000"/>
                </a:solidFill>
              </a:rPr>
              <a:t>Leedom</a:t>
            </a:r>
            <a:r>
              <a:rPr lang="en-US" sz="1800" dirty="0">
                <a:solidFill>
                  <a:srgbClr val="000000"/>
                </a:solidFill>
              </a:rPr>
              <a:t>, Harrington: First</a:t>
            </a:r>
            <a:endParaRPr sz="1800" dirty="0">
              <a:solidFill>
                <a:srgbClr val="000000"/>
              </a:solidFill>
            </a:endParaRPr>
          </a:p>
          <a:p>
            <a:pPr marL="0" lvl="0" indent="0" algn="l" rtl="0">
              <a:lnSpc>
                <a:spcPct val="115000"/>
              </a:lnSpc>
              <a:spcBef>
                <a:spcPts val="0"/>
              </a:spcBef>
              <a:spcAft>
                <a:spcPts val="0"/>
              </a:spcAft>
              <a:buNone/>
            </a:pPr>
            <a:r>
              <a:rPr lang="en-US" sz="1800" dirty="0">
                <a:solidFill>
                  <a:srgbClr val="000000"/>
                </a:solidFill>
              </a:rPr>
              <a:t>37. Richard Thompson, Phila: Bickley’s New Beginning</a:t>
            </a:r>
            <a:endParaRPr sz="1800" dirty="0">
              <a:solidFill>
                <a:srgbClr val="000000"/>
              </a:solidFill>
            </a:endParaRPr>
          </a:p>
          <a:p>
            <a:pPr marL="0" lvl="0" indent="0" algn="l" rtl="0">
              <a:lnSpc>
                <a:spcPct val="115000"/>
              </a:lnSpc>
              <a:spcBef>
                <a:spcPts val="0"/>
              </a:spcBef>
              <a:spcAft>
                <a:spcPts val="0"/>
              </a:spcAft>
              <a:buNone/>
            </a:pPr>
            <a:r>
              <a:rPr lang="en-US" sz="1800" dirty="0">
                <a:solidFill>
                  <a:srgbClr val="000000"/>
                </a:solidFill>
              </a:rPr>
              <a:t>38. Mildred E. Lilly, Phila: Haven Peniel</a:t>
            </a:r>
            <a:endParaRPr sz="1800" dirty="0">
              <a:solidFill>
                <a:srgbClr val="000000"/>
              </a:solidFill>
            </a:endParaRPr>
          </a:p>
          <a:p>
            <a:pPr marL="0" lvl="0" indent="0" algn="l" rtl="0">
              <a:lnSpc>
                <a:spcPct val="115000"/>
              </a:lnSpc>
              <a:spcBef>
                <a:spcPts val="0"/>
              </a:spcBef>
              <a:spcAft>
                <a:spcPts val="0"/>
              </a:spcAft>
              <a:buNone/>
            </a:pPr>
            <a:r>
              <a:rPr lang="en-US" sz="1800" dirty="0">
                <a:solidFill>
                  <a:srgbClr val="000000"/>
                </a:solidFill>
              </a:rPr>
              <a:t>39. Chantay Love Mason, Phila: Janes Memorial</a:t>
            </a:r>
            <a:endParaRPr sz="1800" dirty="0">
              <a:solidFill>
                <a:srgbClr val="000000"/>
              </a:solidFill>
            </a:endParaRPr>
          </a:p>
          <a:p>
            <a:pPr marL="0" lvl="0" indent="0" algn="l" rtl="0">
              <a:lnSpc>
                <a:spcPct val="115000"/>
              </a:lnSpc>
              <a:spcBef>
                <a:spcPts val="0"/>
              </a:spcBef>
              <a:spcAft>
                <a:spcPts val="0"/>
              </a:spcAft>
              <a:buNone/>
            </a:pPr>
            <a:r>
              <a:rPr lang="en-US" sz="1800" dirty="0">
                <a:solidFill>
                  <a:srgbClr val="000000"/>
                </a:solidFill>
              </a:rPr>
              <a:t>40. VK </a:t>
            </a:r>
            <a:r>
              <a:rPr lang="en-US" sz="1800" dirty="0" err="1">
                <a:solidFill>
                  <a:srgbClr val="000000"/>
                </a:solidFill>
              </a:rPr>
              <a:t>Macwana</a:t>
            </a:r>
            <a:r>
              <a:rPr lang="en-US" sz="1800" dirty="0">
                <a:solidFill>
                  <a:srgbClr val="000000"/>
                </a:solidFill>
              </a:rPr>
              <a:t>, Morrisville</a:t>
            </a:r>
            <a:endParaRPr sz="1800" dirty="0">
              <a:solidFill>
                <a:srgbClr val="000000"/>
              </a:solidFill>
            </a:endParaRPr>
          </a:p>
          <a:p>
            <a:pPr marL="0" lvl="0" indent="0" algn="l" rtl="0">
              <a:lnSpc>
                <a:spcPct val="115000"/>
              </a:lnSpc>
              <a:spcBef>
                <a:spcPts val="0"/>
              </a:spcBef>
              <a:spcAft>
                <a:spcPts val="0"/>
              </a:spcAft>
              <a:buNone/>
            </a:pPr>
            <a:r>
              <a:rPr lang="en-US" sz="1800" dirty="0">
                <a:solidFill>
                  <a:srgbClr val="000000"/>
                </a:solidFill>
              </a:rPr>
              <a:t>41. Marilyn F. Mason, Phila: Servants of Christ</a:t>
            </a:r>
            <a:endParaRPr sz="1800" dirty="0">
              <a:solidFill>
                <a:srgbClr val="000000"/>
              </a:solidFill>
            </a:endParaRPr>
          </a:p>
          <a:p>
            <a:pPr marL="0" lvl="0" indent="0" algn="l" rtl="0">
              <a:lnSpc>
                <a:spcPct val="115000"/>
              </a:lnSpc>
              <a:spcBef>
                <a:spcPts val="0"/>
              </a:spcBef>
              <a:spcAft>
                <a:spcPts val="0"/>
              </a:spcAft>
              <a:buNone/>
            </a:pPr>
            <a:r>
              <a:rPr lang="en-US" sz="1800" dirty="0">
                <a:solidFill>
                  <a:srgbClr val="000000"/>
                </a:solidFill>
              </a:rPr>
              <a:t>42. Maurice Simmons, Phila: </a:t>
            </a:r>
            <a:r>
              <a:rPr lang="en-US" sz="1800" dirty="0" err="1">
                <a:solidFill>
                  <a:srgbClr val="000000"/>
                </a:solidFill>
              </a:rPr>
              <a:t>Tindley</a:t>
            </a:r>
            <a:r>
              <a:rPr lang="en-US" sz="1800" dirty="0">
                <a:solidFill>
                  <a:srgbClr val="000000"/>
                </a:solidFill>
              </a:rPr>
              <a:t> Temple</a:t>
            </a:r>
            <a:endParaRPr sz="1800" dirty="0">
              <a:solidFill>
                <a:srgbClr val="000000"/>
              </a:solidFill>
            </a:endParaRPr>
          </a:p>
          <a:p>
            <a:pPr marL="0" lvl="0" indent="0" algn="l" rtl="0">
              <a:lnSpc>
                <a:spcPct val="115000"/>
              </a:lnSpc>
              <a:spcBef>
                <a:spcPts val="0"/>
              </a:spcBef>
              <a:spcAft>
                <a:spcPts val="0"/>
              </a:spcAft>
              <a:buNone/>
            </a:pPr>
            <a:r>
              <a:rPr lang="en-US" sz="1800" dirty="0">
                <a:solidFill>
                  <a:srgbClr val="000000"/>
                </a:solidFill>
              </a:rPr>
              <a:t>43. Elouise </a:t>
            </a:r>
            <a:r>
              <a:rPr lang="en-US" sz="1800" dirty="0" err="1">
                <a:solidFill>
                  <a:srgbClr val="000000"/>
                </a:solidFill>
              </a:rPr>
              <a:t>Nedwood</a:t>
            </a:r>
            <a:r>
              <a:rPr lang="en-US" sz="1800" dirty="0">
                <a:solidFill>
                  <a:srgbClr val="000000"/>
                </a:solidFill>
              </a:rPr>
              <a:t>, Phila: Mother African </a:t>
            </a:r>
            <a:r>
              <a:rPr lang="en-US" sz="1800" dirty="0" err="1">
                <a:solidFill>
                  <a:srgbClr val="000000"/>
                </a:solidFill>
              </a:rPr>
              <a:t>Zoar</a:t>
            </a:r>
            <a:endParaRPr sz="1800" dirty="0">
              <a:solidFill>
                <a:srgbClr val="000000"/>
              </a:solidFill>
            </a:endParaRPr>
          </a:p>
          <a:p>
            <a:pPr marL="0" lvl="0" indent="0" algn="l" rtl="0">
              <a:lnSpc>
                <a:spcPct val="115000"/>
              </a:lnSpc>
              <a:spcBef>
                <a:spcPts val="0"/>
              </a:spcBef>
              <a:spcAft>
                <a:spcPts val="0"/>
              </a:spcAft>
              <a:buNone/>
            </a:pPr>
            <a:r>
              <a:rPr lang="en-US" sz="1800" dirty="0">
                <a:solidFill>
                  <a:srgbClr val="000000"/>
                </a:solidFill>
              </a:rPr>
              <a:t>44. Annette </a:t>
            </a:r>
            <a:r>
              <a:rPr lang="en-US" sz="1800" dirty="0" err="1">
                <a:solidFill>
                  <a:srgbClr val="000000"/>
                </a:solidFill>
              </a:rPr>
              <a:t>Onema</a:t>
            </a:r>
            <a:r>
              <a:rPr lang="en-US" sz="1800" dirty="0">
                <a:solidFill>
                  <a:srgbClr val="000000"/>
                </a:solidFill>
              </a:rPr>
              <a:t>-Orbach, Phila: FUMCOG</a:t>
            </a:r>
            <a:endParaRPr sz="1800" dirty="0">
              <a:solidFill>
                <a:srgbClr val="000000"/>
              </a:solidFill>
            </a:endParaRPr>
          </a:p>
          <a:p>
            <a:pPr marL="0" lvl="0" indent="0" algn="l" rtl="0">
              <a:lnSpc>
                <a:spcPct val="115000"/>
              </a:lnSpc>
              <a:spcBef>
                <a:spcPts val="0"/>
              </a:spcBef>
              <a:spcAft>
                <a:spcPts val="0"/>
              </a:spcAft>
              <a:buNone/>
            </a:pPr>
            <a:r>
              <a:rPr lang="en-US" sz="1800" dirty="0">
                <a:solidFill>
                  <a:srgbClr val="000000"/>
                </a:solidFill>
              </a:rPr>
              <a:t>45. Ruth </a:t>
            </a:r>
            <a:r>
              <a:rPr lang="en-US" sz="1800" dirty="0" err="1">
                <a:solidFill>
                  <a:srgbClr val="000000"/>
                </a:solidFill>
              </a:rPr>
              <a:t>Portzline</a:t>
            </a:r>
            <a:r>
              <a:rPr lang="en-US" sz="1800" dirty="0">
                <a:solidFill>
                  <a:srgbClr val="000000"/>
                </a:solidFill>
              </a:rPr>
              <a:t>, </a:t>
            </a:r>
            <a:r>
              <a:rPr lang="en-US" sz="1800" dirty="0" err="1">
                <a:solidFill>
                  <a:srgbClr val="000000"/>
                </a:solidFill>
              </a:rPr>
              <a:t>Ivyland</a:t>
            </a:r>
            <a:r>
              <a:rPr lang="en-US" sz="1800" dirty="0">
                <a:solidFill>
                  <a:srgbClr val="000000"/>
                </a:solidFill>
              </a:rPr>
              <a:t>: St. Johns</a:t>
            </a:r>
            <a:endParaRPr sz="1800" dirty="0">
              <a:solidFill>
                <a:srgbClr val="000000"/>
              </a:solidFill>
            </a:endParaRPr>
          </a:p>
          <a:p>
            <a:pPr marL="0" lvl="0" indent="0" algn="l" rtl="0">
              <a:lnSpc>
                <a:spcPct val="115000"/>
              </a:lnSpc>
              <a:spcBef>
                <a:spcPts val="0"/>
              </a:spcBef>
              <a:spcAft>
                <a:spcPts val="0"/>
              </a:spcAft>
              <a:buNone/>
            </a:pPr>
            <a:r>
              <a:rPr lang="en-US" sz="1800" dirty="0">
                <a:solidFill>
                  <a:srgbClr val="000000"/>
                </a:solidFill>
              </a:rPr>
              <a:t>46. Ken Price, Phila: St. George's</a:t>
            </a:r>
            <a:endParaRPr sz="1800" dirty="0">
              <a:solidFill>
                <a:srgbClr val="000000"/>
              </a:solidFill>
            </a:endParaRPr>
          </a:p>
          <a:p>
            <a:pPr marL="0" lvl="0" indent="0" algn="l" rtl="0">
              <a:lnSpc>
                <a:spcPct val="115000"/>
              </a:lnSpc>
              <a:spcBef>
                <a:spcPts val="0"/>
              </a:spcBef>
              <a:spcAft>
                <a:spcPts val="0"/>
              </a:spcAft>
              <a:buNone/>
            </a:pPr>
            <a:r>
              <a:rPr lang="en-US" sz="1800" dirty="0">
                <a:solidFill>
                  <a:srgbClr val="000000"/>
                </a:solidFill>
              </a:rPr>
              <a:t>47. </a:t>
            </a:r>
            <a:r>
              <a:rPr lang="en-US" sz="1800" dirty="0" err="1">
                <a:solidFill>
                  <a:srgbClr val="000000"/>
                </a:solidFill>
              </a:rPr>
              <a:t>Arasu</a:t>
            </a:r>
            <a:r>
              <a:rPr lang="en-US" sz="1800" dirty="0">
                <a:solidFill>
                  <a:srgbClr val="000000"/>
                </a:solidFill>
              </a:rPr>
              <a:t> Rajaratnam, Huntingdon Valley</a:t>
            </a:r>
            <a:endParaRPr sz="1800" dirty="0">
              <a:solidFill>
                <a:srgbClr val="000000"/>
              </a:solidFill>
            </a:endParaRPr>
          </a:p>
          <a:p>
            <a:pPr marL="0" lvl="0" indent="0" algn="l" rtl="0">
              <a:lnSpc>
                <a:spcPct val="115000"/>
              </a:lnSpc>
              <a:spcBef>
                <a:spcPts val="0"/>
              </a:spcBef>
              <a:spcAft>
                <a:spcPts val="0"/>
              </a:spcAft>
              <a:buNone/>
            </a:pPr>
            <a:r>
              <a:rPr lang="en-US" sz="1800" dirty="0">
                <a:solidFill>
                  <a:srgbClr val="000000"/>
                </a:solidFill>
              </a:rPr>
              <a:t>48. Barbara Revere, Phila: FUMCOG</a:t>
            </a:r>
            <a:endParaRPr sz="1800" dirty="0">
              <a:solidFill>
                <a:srgbClr val="000000"/>
              </a:solidFill>
            </a:endParaRPr>
          </a:p>
          <a:p>
            <a:pPr marL="0" lvl="0" indent="0">
              <a:lnSpc>
                <a:spcPct val="115000"/>
              </a:lnSpc>
              <a:spcBef>
                <a:spcPts val="0"/>
              </a:spcBef>
              <a:buNone/>
            </a:pPr>
            <a:r>
              <a:rPr lang="en-US" sz="1800" dirty="0">
                <a:solidFill>
                  <a:srgbClr val="000000"/>
                </a:solidFill>
              </a:rPr>
              <a:t>49. Andrea Rodriguez, Hatboro: Casa </a:t>
            </a:r>
            <a:r>
              <a:rPr lang="en-US" sz="1800" dirty="0" err="1">
                <a:solidFill>
                  <a:srgbClr val="000000"/>
                </a:solidFill>
              </a:rPr>
              <a:t>dePubelo</a:t>
            </a:r>
            <a:endParaRPr lang="en-US" sz="1800" dirty="0">
              <a:solidFill>
                <a:srgbClr val="000000"/>
              </a:solidFill>
            </a:endParaRPr>
          </a:p>
          <a:p>
            <a:pPr marL="0" lvl="0" indent="0" algn="l" rtl="0">
              <a:spcBef>
                <a:spcPts val="1200"/>
              </a:spcBef>
              <a:spcAft>
                <a:spcPts val="200"/>
              </a:spcAft>
              <a:buNone/>
            </a:pPr>
            <a:endParaRPr dirty="0"/>
          </a:p>
        </p:txBody>
      </p:sp>
      <p:sp>
        <p:nvSpPr>
          <p:cNvPr id="205" name="Google Shape;205;gd29d1b62e5_0_9"/>
          <p:cNvSpPr txBox="1">
            <a:spLocks noGrp="1"/>
          </p:cNvSpPr>
          <p:nvPr>
            <p:ph type="body" idx="2"/>
          </p:nvPr>
        </p:nvSpPr>
        <p:spPr>
          <a:xfrm>
            <a:off x="6217925" y="1845724"/>
            <a:ext cx="4937700" cy="4464000"/>
          </a:xfrm>
          <a:prstGeom prst="rect">
            <a:avLst/>
          </a:prstGeom>
        </p:spPr>
        <p:txBody>
          <a:bodyPr spcFirstLastPara="1" wrap="square" lIns="0" tIns="45700" rIns="0" bIns="45700" anchor="t" anchorCtr="0">
            <a:normAutofit fontScale="62500" lnSpcReduction="20000"/>
          </a:bodyPr>
          <a:lstStyle/>
          <a:p>
            <a:pPr marL="0" lvl="0" indent="0" algn="l" rtl="0">
              <a:lnSpc>
                <a:spcPct val="115000"/>
              </a:lnSpc>
              <a:spcBef>
                <a:spcPts val="0"/>
              </a:spcBef>
              <a:spcAft>
                <a:spcPts val="0"/>
              </a:spcAft>
              <a:buNone/>
            </a:pPr>
            <a:r>
              <a:rPr lang="en-US" sz="2744" dirty="0">
                <a:solidFill>
                  <a:srgbClr val="000000"/>
                </a:solidFill>
              </a:rPr>
              <a:t>50. Judy A. Roth, Summerfield/Siloam</a:t>
            </a:r>
            <a:endParaRPr sz="2744" dirty="0">
              <a:solidFill>
                <a:srgbClr val="000000"/>
              </a:solidFill>
            </a:endParaRPr>
          </a:p>
          <a:p>
            <a:pPr marL="0" lvl="0" indent="0" algn="l" rtl="0">
              <a:lnSpc>
                <a:spcPct val="115000"/>
              </a:lnSpc>
              <a:spcBef>
                <a:spcPts val="0"/>
              </a:spcBef>
              <a:spcAft>
                <a:spcPts val="0"/>
              </a:spcAft>
              <a:buNone/>
            </a:pPr>
            <a:r>
              <a:rPr lang="en-US" sz="2744" dirty="0">
                <a:solidFill>
                  <a:srgbClr val="000000"/>
                </a:solidFill>
              </a:rPr>
              <a:t>51. Andrew J. </a:t>
            </a:r>
            <a:r>
              <a:rPr lang="en-US" sz="2744" dirty="0" err="1">
                <a:solidFill>
                  <a:srgbClr val="000000"/>
                </a:solidFill>
              </a:rPr>
              <a:t>Rozek</a:t>
            </a:r>
            <a:r>
              <a:rPr lang="en-US" sz="2744" dirty="0">
                <a:solidFill>
                  <a:srgbClr val="000000"/>
                </a:solidFill>
              </a:rPr>
              <a:t>, Fairless Hills: Christ</a:t>
            </a:r>
            <a:endParaRPr sz="2744" dirty="0">
              <a:solidFill>
                <a:srgbClr val="000000"/>
              </a:solidFill>
            </a:endParaRPr>
          </a:p>
          <a:p>
            <a:pPr marL="0" lvl="0" indent="0" algn="l" rtl="0">
              <a:lnSpc>
                <a:spcPct val="115000"/>
              </a:lnSpc>
              <a:spcBef>
                <a:spcPts val="0"/>
              </a:spcBef>
              <a:spcAft>
                <a:spcPts val="0"/>
              </a:spcAft>
              <a:buNone/>
            </a:pPr>
            <a:r>
              <a:rPr lang="en-US" sz="2744" dirty="0">
                <a:solidFill>
                  <a:srgbClr val="000000"/>
                </a:solidFill>
              </a:rPr>
              <a:t>52. Camile Sherlock, Lafayette Hill : Messiah</a:t>
            </a:r>
            <a:endParaRPr sz="2744" dirty="0">
              <a:solidFill>
                <a:srgbClr val="000000"/>
              </a:solidFill>
            </a:endParaRPr>
          </a:p>
          <a:p>
            <a:pPr marL="0" lvl="0" indent="0" algn="l" rtl="0">
              <a:lnSpc>
                <a:spcPct val="115000"/>
              </a:lnSpc>
              <a:spcBef>
                <a:spcPts val="0"/>
              </a:spcBef>
              <a:spcAft>
                <a:spcPts val="0"/>
              </a:spcAft>
              <a:buNone/>
            </a:pPr>
            <a:r>
              <a:rPr lang="en-US" sz="2744" dirty="0">
                <a:solidFill>
                  <a:srgbClr val="000000"/>
                </a:solidFill>
              </a:rPr>
              <a:t>53. Dale </a:t>
            </a:r>
            <a:r>
              <a:rPr lang="en-US" sz="2744" dirty="0" err="1">
                <a:solidFill>
                  <a:srgbClr val="000000"/>
                </a:solidFill>
              </a:rPr>
              <a:t>Shillito</a:t>
            </a:r>
            <a:r>
              <a:rPr lang="en-US" sz="2744" dirty="0">
                <a:solidFill>
                  <a:srgbClr val="000000"/>
                </a:solidFill>
              </a:rPr>
              <a:t>, Phila: Arch St.</a:t>
            </a:r>
            <a:endParaRPr sz="2744" dirty="0">
              <a:solidFill>
                <a:srgbClr val="000000"/>
              </a:solidFill>
            </a:endParaRPr>
          </a:p>
          <a:p>
            <a:pPr marL="0" lvl="0" indent="0" algn="l" rtl="0">
              <a:lnSpc>
                <a:spcPct val="115000"/>
              </a:lnSpc>
              <a:spcBef>
                <a:spcPts val="0"/>
              </a:spcBef>
              <a:spcAft>
                <a:spcPts val="0"/>
              </a:spcAft>
              <a:buNone/>
            </a:pPr>
            <a:r>
              <a:rPr lang="en-US" sz="2744" dirty="0">
                <a:solidFill>
                  <a:srgbClr val="000000"/>
                </a:solidFill>
              </a:rPr>
              <a:t>54. Paul Lucas, Jenkintown</a:t>
            </a:r>
            <a:endParaRPr sz="2744" dirty="0">
              <a:solidFill>
                <a:srgbClr val="000000"/>
              </a:solidFill>
            </a:endParaRPr>
          </a:p>
          <a:p>
            <a:pPr marL="0" lvl="0" indent="0" algn="l" rtl="0">
              <a:lnSpc>
                <a:spcPct val="115000"/>
              </a:lnSpc>
              <a:spcBef>
                <a:spcPts val="0"/>
              </a:spcBef>
              <a:spcAft>
                <a:spcPts val="0"/>
              </a:spcAft>
              <a:buNone/>
            </a:pPr>
            <a:r>
              <a:rPr lang="en-US" sz="2744" dirty="0">
                <a:solidFill>
                  <a:srgbClr val="000000"/>
                </a:solidFill>
              </a:rPr>
              <a:t>55. Herman T.J. Stewart, Phila: Bickley's New Beginning</a:t>
            </a:r>
            <a:endParaRPr sz="2744" dirty="0">
              <a:solidFill>
                <a:srgbClr val="000000"/>
              </a:solidFill>
            </a:endParaRPr>
          </a:p>
          <a:p>
            <a:pPr marL="0" lvl="0" indent="0" algn="l" rtl="0">
              <a:lnSpc>
                <a:spcPct val="115000"/>
              </a:lnSpc>
              <a:spcBef>
                <a:spcPts val="0"/>
              </a:spcBef>
              <a:spcAft>
                <a:spcPts val="0"/>
              </a:spcAft>
              <a:buNone/>
            </a:pPr>
            <a:r>
              <a:rPr lang="en-US" sz="2744" dirty="0">
                <a:solidFill>
                  <a:srgbClr val="000000"/>
                </a:solidFill>
              </a:rPr>
              <a:t>56. Donna J.K. Thomas, Bensalem</a:t>
            </a:r>
            <a:endParaRPr sz="2744" dirty="0">
              <a:solidFill>
                <a:srgbClr val="000000"/>
              </a:solidFill>
            </a:endParaRPr>
          </a:p>
          <a:p>
            <a:pPr marL="0" lvl="0" indent="0" algn="l" rtl="0">
              <a:lnSpc>
                <a:spcPct val="115000"/>
              </a:lnSpc>
              <a:spcBef>
                <a:spcPts val="0"/>
              </a:spcBef>
              <a:spcAft>
                <a:spcPts val="0"/>
              </a:spcAft>
              <a:buNone/>
            </a:pPr>
            <a:r>
              <a:rPr lang="en-US" sz="2744" dirty="0">
                <a:solidFill>
                  <a:srgbClr val="000000"/>
                </a:solidFill>
              </a:rPr>
              <a:t>57. Leslie Thomas, Norristown: Haws Ave</a:t>
            </a:r>
            <a:endParaRPr sz="2744" dirty="0">
              <a:solidFill>
                <a:srgbClr val="000000"/>
              </a:solidFill>
            </a:endParaRPr>
          </a:p>
          <a:p>
            <a:pPr marL="0" lvl="0" indent="0" algn="l" rtl="0">
              <a:lnSpc>
                <a:spcPct val="115000"/>
              </a:lnSpc>
              <a:spcBef>
                <a:spcPts val="0"/>
              </a:spcBef>
              <a:spcAft>
                <a:spcPts val="0"/>
              </a:spcAft>
              <a:buNone/>
            </a:pPr>
            <a:r>
              <a:rPr lang="en-US" sz="2744" dirty="0">
                <a:solidFill>
                  <a:srgbClr val="000000"/>
                </a:solidFill>
              </a:rPr>
              <a:t>58. Nathan Thomas, Phila: Janes Memorial</a:t>
            </a:r>
            <a:endParaRPr sz="2744" dirty="0">
              <a:solidFill>
                <a:srgbClr val="000000"/>
              </a:solidFill>
            </a:endParaRPr>
          </a:p>
          <a:p>
            <a:pPr marL="0" lvl="0" indent="0" algn="l" rtl="0">
              <a:lnSpc>
                <a:spcPct val="115000"/>
              </a:lnSpc>
              <a:spcBef>
                <a:spcPts val="0"/>
              </a:spcBef>
              <a:spcAft>
                <a:spcPts val="0"/>
              </a:spcAft>
              <a:buNone/>
            </a:pPr>
            <a:r>
              <a:rPr lang="en-US" sz="2744" dirty="0">
                <a:solidFill>
                  <a:srgbClr val="000000"/>
                </a:solidFill>
              </a:rPr>
              <a:t>59. </a:t>
            </a:r>
            <a:r>
              <a:rPr lang="en-US" sz="2744" dirty="0" err="1">
                <a:solidFill>
                  <a:srgbClr val="000000"/>
                </a:solidFill>
              </a:rPr>
              <a:t>Georgeanne</a:t>
            </a:r>
            <a:r>
              <a:rPr lang="en-US" sz="2744" dirty="0">
                <a:solidFill>
                  <a:srgbClr val="000000"/>
                </a:solidFill>
              </a:rPr>
              <a:t> Toner, Scottsville</a:t>
            </a:r>
            <a:endParaRPr sz="2744" dirty="0">
              <a:solidFill>
                <a:srgbClr val="000000"/>
              </a:solidFill>
            </a:endParaRPr>
          </a:p>
          <a:p>
            <a:pPr marL="0" lvl="0" indent="0" algn="l" rtl="0">
              <a:lnSpc>
                <a:spcPct val="115000"/>
              </a:lnSpc>
              <a:spcBef>
                <a:spcPts val="0"/>
              </a:spcBef>
              <a:spcAft>
                <a:spcPts val="0"/>
              </a:spcAft>
              <a:buNone/>
            </a:pPr>
            <a:r>
              <a:rPr lang="en-US" sz="2744" dirty="0">
                <a:solidFill>
                  <a:srgbClr val="000000"/>
                </a:solidFill>
              </a:rPr>
              <a:t>60. Jim Tucker, North Wales: Sanctuary</a:t>
            </a:r>
            <a:endParaRPr sz="2744" dirty="0">
              <a:solidFill>
                <a:srgbClr val="000000"/>
              </a:solidFill>
            </a:endParaRPr>
          </a:p>
          <a:p>
            <a:pPr marL="0" lvl="0" indent="0" algn="l" rtl="0">
              <a:lnSpc>
                <a:spcPct val="115000"/>
              </a:lnSpc>
              <a:spcBef>
                <a:spcPts val="0"/>
              </a:spcBef>
              <a:spcAft>
                <a:spcPts val="0"/>
              </a:spcAft>
              <a:buNone/>
            </a:pPr>
            <a:r>
              <a:rPr lang="en-US" sz="2744" dirty="0">
                <a:solidFill>
                  <a:srgbClr val="000000"/>
                </a:solidFill>
              </a:rPr>
              <a:t>61. Herman Turnage, Phila: Mt. Zion</a:t>
            </a:r>
            <a:endParaRPr sz="2744" dirty="0">
              <a:solidFill>
                <a:srgbClr val="000000"/>
              </a:solidFill>
            </a:endParaRPr>
          </a:p>
          <a:p>
            <a:pPr marL="0" lvl="0" indent="0" algn="l" rtl="0">
              <a:lnSpc>
                <a:spcPct val="115000"/>
              </a:lnSpc>
              <a:spcBef>
                <a:spcPts val="0"/>
              </a:spcBef>
              <a:spcAft>
                <a:spcPts val="0"/>
              </a:spcAft>
              <a:buNone/>
            </a:pPr>
            <a:r>
              <a:rPr lang="en-US" sz="2744" dirty="0">
                <a:solidFill>
                  <a:srgbClr val="000000"/>
                </a:solidFill>
              </a:rPr>
              <a:t>62. Susan Velez, </a:t>
            </a:r>
            <a:r>
              <a:rPr lang="en-US" sz="2744" dirty="0" err="1">
                <a:solidFill>
                  <a:srgbClr val="000000"/>
                </a:solidFill>
              </a:rPr>
              <a:t>Fallsington</a:t>
            </a:r>
            <a:endParaRPr sz="2744" dirty="0">
              <a:solidFill>
                <a:srgbClr val="000000"/>
              </a:solidFill>
            </a:endParaRPr>
          </a:p>
          <a:p>
            <a:pPr marL="0" lvl="0" indent="0" algn="l" rtl="0">
              <a:lnSpc>
                <a:spcPct val="115000"/>
              </a:lnSpc>
              <a:spcBef>
                <a:spcPts val="0"/>
              </a:spcBef>
              <a:spcAft>
                <a:spcPts val="0"/>
              </a:spcAft>
              <a:buNone/>
            </a:pPr>
            <a:r>
              <a:rPr lang="en-US" sz="2744" dirty="0">
                <a:solidFill>
                  <a:srgbClr val="000000"/>
                </a:solidFill>
              </a:rPr>
              <a:t>63. Candace Carter, Phila: Church of the Good Shepherd</a:t>
            </a:r>
            <a:endParaRPr sz="2744" dirty="0">
              <a:solidFill>
                <a:srgbClr val="000000"/>
              </a:solidFill>
            </a:endParaRPr>
          </a:p>
          <a:p>
            <a:pPr marL="0" lvl="0" indent="0" algn="l" rtl="0">
              <a:lnSpc>
                <a:spcPct val="115000"/>
              </a:lnSpc>
              <a:spcBef>
                <a:spcPts val="0"/>
              </a:spcBef>
              <a:spcAft>
                <a:spcPts val="0"/>
              </a:spcAft>
              <a:buNone/>
            </a:pPr>
            <a:r>
              <a:rPr lang="en-US" sz="2744" dirty="0">
                <a:solidFill>
                  <a:srgbClr val="000000"/>
                </a:solidFill>
              </a:rPr>
              <a:t>64. Sandra M. Wilson, Phila: Janes Memorial</a:t>
            </a:r>
            <a:endParaRPr sz="2744" dirty="0">
              <a:solidFill>
                <a:srgbClr val="000000"/>
              </a:solidFill>
            </a:endParaRPr>
          </a:p>
          <a:p>
            <a:pPr marL="0" lvl="0" indent="0" algn="l" rtl="0">
              <a:lnSpc>
                <a:spcPct val="115000"/>
              </a:lnSpc>
              <a:spcBef>
                <a:spcPts val="0"/>
              </a:spcBef>
              <a:spcAft>
                <a:spcPts val="0"/>
              </a:spcAft>
              <a:buNone/>
            </a:pPr>
            <a:r>
              <a:rPr lang="en-US" sz="2744" dirty="0">
                <a:solidFill>
                  <a:srgbClr val="000000"/>
                </a:solidFill>
              </a:rPr>
              <a:t>65. Wilhelmina J. Young, Phila: Arch St.</a:t>
            </a:r>
            <a:endParaRPr sz="2744" dirty="0">
              <a:solidFill>
                <a:srgbClr val="000000"/>
              </a:solidFill>
            </a:endParaRPr>
          </a:p>
          <a:p>
            <a:pPr marL="0" lvl="0" indent="0" algn="l" rtl="0">
              <a:spcBef>
                <a:spcPts val="1200"/>
              </a:spcBef>
              <a:spcAft>
                <a:spcPts val="20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Elections for Lay Equalizing </a:t>
            </a:r>
            <a:br>
              <a:rPr lang="en-US"/>
            </a:br>
            <a:r>
              <a:rPr lang="en-US"/>
              <a:t>Members for Annual Conference</a:t>
            </a:r>
            <a:endParaRPr/>
          </a:p>
        </p:txBody>
      </p:sp>
      <p:sp>
        <p:nvSpPr>
          <p:cNvPr id="211" name="Google Shape;211;p1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0" lvl="0" indent="0" algn="ctr" rtl="0">
              <a:lnSpc>
                <a:spcPct val="120000"/>
              </a:lnSpc>
              <a:spcBef>
                <a:spcPts val="0"/>
              </a:spcBef>
              <a:spcAft>
                <a:spcPts val="0"/>
              </a:spcAft>
              <a:buSzPts val="3200"/>
              <a:buNone/>
            </a:pPr>
            <a:endParaRPr>
              <a:solidFill>
                <a:schemeClr val="dk1"/>
              </a:solidFill>
              <a:latin typeface="Public Sans Thin"/>
              <a:ea typeface="Public Sans Thin"/>
              <a:cs typeface="Public Sans Thin"/>
              <a:sym typeface="Public Sans Thin"/>
            </a:endParaRPr>
          </a:p>
          <a:p>
            <a:pPr marL="0" lvl="0" indent="0" algn="ctr" rtl="0">
              <a:spcBef>
                <a:spcPts val="0"/>
              </a:spcBef>
              <a:spcAft>
                <a:spcPts val="0"/>
              </a:spcAft>
              <a:buClr>
                <a:schemeClr val="dk1"/>
              </a:buClr>
              <a:buSzPts val="2800"/>
              <a:buFont typeface="Arial"/>
              <a:buNone/>
            </a:pPr>
            <a:r>
              <a:rPr lang="en-US" sz="2800">
                <a:solidFill>
                  <a:schemeClr val="dk1"/>
                </a:solidFill>
                <a:latin typeface="Public Sans Thin"/>
                <a:ea typeface="Public Sans Thin"/>
                <a:cs typeface="Public Sans Thin"/>
                <a:sym typeface="Public Sans Thin"/>
              </a:rPr>
              <a:t>This year the vote will on the nomination list as a whole.</a:t>
            </a:r>
            <a:endParaRPr sz="2800">
              <a:solidFill>
                <a:schemeClr val="dk1"/>
              </a:solidFill>
              <a:latin typeface="Public Sans Thin"/>
              <a:ea typeface="Public Sans Thin"/>
              <a:cs typeface="Public Sans Thin"/>
              <a:sym typeface="Public Sans Thin"/>
            </a:endParaRPr>
          </a:p>
          <a:p>
            <a:pPr marL="0" lvl="0" indent="0" algn="ctr" rtl="0">
              <a:spcBef>
                <a:spcPts val="0"/>
              </a:spcBef>
              <a:spcAft>
                <a:spcPts val="0"/>
              </a:spcAft>
              <a:buClr>
                <a:schemeClr val="dk1"/>
              </a:buClr>
              <a:buSzPts val="2800"/>
              <a:buFont typeface="Arial"/>
              <a:buNone/>
            </a:pPr>
            <a:endParaRPr sz="2800">
              <a:solidFill>
                <a:schemeClr val="dk1"/>
              </a:solidFill>
              <a:latin typeface="Public Sans Thin"/>
              <a:ea typeface="Public Sans Thin"/>
              <a:cs typeface="Public Sans Thin"/>
              <a:sym typeface="Public Sans Thin"/>
            </a:endParaRPr>
          </a:p>
          <a:p>
            <a:pPr marL="0" lvl="0" indent="0" algn="ctr" rtl="0">
              <a:spcBef>
                <a:spcPts val="1000"/>
              </a:spcBef>
              <a:spcAft>
                <a:spcPts val="0"/>
              </a:spcAft>
              <a:buClr>
                <a:schemeClr val="dk1"/>
              </a:buClr>
              <a:buSzPts val="2800"/>
              <a:buFont typeface="Arial"/>
              <a:buNone/>
            </a:pPr>
            <a:r>
              <a:rPr lang="en-US" sz="2800">
                <a:solidFill>
                  <a:schemeClr val="dk1"/>
                </a:solidFill>
                <a:latin typeface="Public Sans Thin"/>
                <a:ea typeface="Public Sans Thin"/>
                <a:cs typeface="Public Sans Thin"/>
                <a:sym typeface="Public Sans Thin"/>
              </a:rPr>
              <a:t>There will be no nominations from the floor.</a:t>
            </a:r>
            <a:endParaRPr sz="2800">
              <a:solidFill>
                <a:schemeClr val="dk1"/>
              </a:solidFill>
              <a:latin typeface="Public Sans Thin"/>
              <a:ea typeface="Public Sans Thin"/>
              <a:cs typeface="Public Sans Thin"/>
              <a:sym typeface="Public Sans Thin"/>
            </a:endParaRPr>
          </a:p>
          <a:p>
            <a:pPr marL="0" lvl="0" indent="0" algn="ctr" rtl="0">
              <a:spcBef>
                <a:spcPts val="1000"/>
              </a:spcBef>
              <a:spcAft>
                <a:spcPts val="0"/>
              </a:spcAft>
              <a:buClr>
                <a:schemeClr val="dk1"/>
              </a:buClr>
              <a:buSzPts val="2800"/>
              <a:buFont typeface="Arial"/>
              <a:buNone/>
            </a:pPr>
            <a:endParaRPr sz="2800">
              <a:solidFill>
                <a:schemeClr val="dk1"/>
              </a:solidFill>
              <a:latin typeface="Public Sans Thin"/>
              <a:ea typeface="Public Sans Thin"/>
              <a:cs typeface="Public Sans Thin"/>
              <a:sym typeface="Public Sans Thin"/>
            </a:endParaRPr>
          </a:p>
          <a:p>
            <a:pPr marL="0" lvl="0" indent="0" algn="ctr" rtl="0">
              <a:spcBef>
                <a:spcPts val="1000"/>
              </a:spcBef>
              <a:spcAft>
                <a:spcPts val="0"/>
              </a:spcAft>
              <a:buClr>
                <a:schemeClr val="dk1"/>
              </a:buClr>
              <a:buSzPts val="2800"/>
              <a:buFont typeface="Arial"/>
              <a:buNone/>
            </a:pPr>
            <a:r>
              <a:rPr lang="en-US" sz="2800">
                <a:solidFill>
                  <a:schemeClr val="dk1"/>
                </a:solidFill>
                <a:latin typeface="Public Sans Thin"/>
                <a:ea typeface="Public Sans Thin"/>
                <a:cs typeface="Public Sans Thin"/>
                <a:sym typeface="Public Sans Thin"/>
              </a:rPr>
              <a:t>Polling will be open for 2 minutes, once you have cast</a:t>
            </a:r>
            <a:endParaRPr sz="2800">
              <a:solidFill>
                <a:schemeClr val="dk1"/>
              </a:solidFill>
              <a:latin typeface="Public Sans Thin"/>
              <a:ea typeface="Public Sans Thin"/>
              <a:cs typeface="Public Sans Thin"/>
              <a:sym typeface="Public Sans Thin"/>
            </a:endParaRPr>
          </a:p>
          <a:p>
            <a:pPr marL="0" lvl="0" indent="0" algn="ctr" rtl="0">
              <a:spcBef>
                <a:spcPts val="1000"/>
              </a:spcBef>
              <a:spcAft>
                <a:spcPts val="0"/>
              </a:spcAft>
              <a:buClr>
                <a:schemeClr val="dk1"/>
              </a:buClr>
              <a:buSzPts val="2800"/>
              <a:buFont typeface="Arial"/>
              <a:buNone/>
            </a:pPr>
            <a:r>
              <a:rPr lang="en-US" sz="2800">
                <a:solidFill>
                  <a:schemeClr val="dk1"/>
                </a:solidFill>
                <a:latin typeface="Public Sans Thin"/>
                <a:ea typeface="Public Sans Thin"/>
                <a:cs typeface="Public Sans Thin"/>
                <a:sym typeface="Public Sans Thin"/>
              </a:rPr>
              <a:t> your vote  please click the blue </a:t>
            </a:r>
            <a:r>
              <a:rPr lang="en-US" sz="2800" b="1">
                <a:solidFill>
                  <a:schemeClr val="dk1"/>
                </a:solidFill>
                <a:latin typeface="Public Sans"/>
                <a:ea typeface="Public Sans"/>
                <a:cs typeface="Public Sans"/>
                <a:sym typeface="Public Sans"/>
              </a:rPr>
              <a:t>SUBMIT</a:t>
            </a:r>
            <a:r>
              <a:rPr lang="en-US" sz="2800">
                <a:solidFill>
                  <a:schemeClr val="dk1"/>
                </a:solidFill>
                <a:latin typeface="Public Sans Thin"/>
                <a:ea typeface="Public Sans Thin"/>
                <a:cs typeface="Public Sans Thin"/>
                <a:sym typeface="Public Sans Thin"/>
              </a:rPr>
              <a:t> button. </a:t>
            </a:r>
            <a:endParaRPr>
              <a:solidFill>
                <a:schemeClr val="dk1"/>
              </a:solidFill>
              <a:latin typeface="Public Sans Thin"/>
              <a:ea typeface="Public Sans Thin"/>
              <a:cs typeface="Public Sans Thin"/>
              <a:sym typeface="Public Sans Thin"/>
            </a:endParaRPr>
          </a:p>
        </p:txBody>
      </p:sp>
      <p:pic>
        <p:nvPicPr>
          <p:cNvPr id="212" name="Google Shape;212;p16"/>
          <p:cNvPicPr preferRelativeResize="0"/>
          <p:nvPr/>
        </p:nvPicPr>
        <p:blipFill rotWithShape="1">
          <a:blip r:embed="rId3">
            <a:alphaModFix/>
          </a:blip>
          <a:srcRect/>
          <a:stretch/>
        </p:blipFill>
        <p:spPr>
          <a:xfrm>
            <a:off x="9907378" y="5372193"/>
            <a:ext cx="1899900" cy="724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Board of Church and Location</a:t>
            </a:r>
            <a:endParaRPr/>
          </a:p>
        </p:txBody>
      </p:sp>
      <p:sp>
        <p:nvSpPr>
          <p:cNvPr id="218" name="Google Shape;218;p17"/>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b="1" dirty="0"/>
              <a:t>Chairperson: </a:t>
            </a:r>
            <a:r>
              <a:rPr lang="en-US" dirty="0"/>
              <a:t>Rev. Robert Strauss</a:t>
            </a:r>
            <a:endParaRPr dirty="0"/>
          </a:p>
          <a:p>
            <a:pPr marL="0" lvl="0" indent="0" algn="l" rtl="0">
              <a:lnSpc>
                <a:spcPct val="90000"/>
              </a:lnSpc>
              <a:spcBef>
                <a:spcPts val="1400"/>
              </a:spcBef>
              <a:spcAft>
                <a:spcPts val="0"/>
              </a:spcAft>
              <a:buSzPts val="2000"/>
              <a:buNone/>
            </a:pPr>
            <a:endParaRPr dirty="0"/>
          </a:p>
          <a:p>
            <a:pPr marL="0" lvl="0" indent="0" algn="l" rtl="0">
              <a:lnSpc>
                <a:spcPct val="90000"/>
              </a:lnSpc>
              <a:spcBef>
                <a:spcPts val="1400"/>
              </a:spcBef>
              <a:spcAft>
                <a:spcPts val="0"/>
              </a:spcAft>
              <a:buSzPts val="2000"/>
              <a:buNone/>
            </a:pPr>
            <a:r>
              <a:rPr lang="en-US" b="1" dirty="0"/>
              <a:t>Ex Officio: </a:t>
            </a:r>
            <a:r>
              <a:rPr lang="en-US" dirty="0"/>
              <a:t> Rev. Dr. Andrew Foster, III</a:t>
            </a:r>
            <a:endParaRPr sz="2400" dirty="0"/>
          </a:p>
          <a:p>
            <a:pPr marL="0" lvl="0" indent="0" algn="l" rtl="0">
              <a:lnSpc>
                <a:spcPct val="90000"/>
              </a:lnSpc>
              <a:spcBef>
                <a:spcPts val="1400"/>
              </a:spcBef>
              <a:spcAft>
                <a:spcPts val="0"/>
              </a:spcAft>
              <a:buSzPts val="2000"/>
              <a:buNone/>
            </a:pPr>
            <a:endParaRPr dirty="0"/>
          </a:p>
          <a:p>
            <a:pPr marL="0" lvl="0" indent="0" algn="l" rtl="0">
              <a:lnSpc>
                <a:spcPct val="90000"/>
              </a:lnSpc>
              <a:spcBef>
                <a:spcPts val="1400"/>
              </a:spcBef>
              <a:spcAft>
                <a:spcPts val="0"/>
              </a:spcAft>
              <a:buSzPts val="2000"/>
              <a:buNone/>
            </a:pPr>
            <a:r>
              <a:rPr lang="en-US" b="1" dirty="0"/>
              <a:t>Secretary:</a:t>
            </a:r>
            <a:r>
              <a:rPr lang="en-US" dirty="0"/>
              <a:t> </a:t>
            </a:r>
            <a:r>
              <a:rPr lang="en-US" sz="2400" dirty="0"/>
              <a:t> </a:t>
            </a:r>
            <a:r>
              <a:rPr lang="en-US" sz="1500" dirty="0">
                <a:solidFill>
                  <a:schemeClr val="dk1"/>
                </a:solidFill>
                <a:highlight>
                  <a:srgbClr val="FFFFFF"/>
                </a:highlight>
                <a:latin typeface="Arial"/>
                <a:ea typeface="Arial"/>
                <a:cs typeface="Arial"/>
                <a:sym typeface="Arial"/>
              </a:rPr>
              <a:t>Andy </a:t>
            </a:r>
            <a:r>
              <a:rPr lang="en-US" sz="1500" dirty="0" err="1">
                <a:solidFill>
                  <a:schemeClr val="dk1"/>
                </a:solidFill>
                <a:highlight>
                  <a:srgbClr val="FFFFFF"/>
                </a:highlight>
                <a:latin typeface="Arial"/>
                <a:ea typeface="Arial"/>
                <a:cs typeface="Arial"/>
                <a:sym typeface="Arial"/>
              </a:rPr>
              <a:t>Rozek</a:t>
            </a:r>
            <a:r>
              <a:rPr lang="en-US" sz="1500" dirty="0">
                <a:solidFill>
                  <a:schemeClr val="dk1"/>
                </a:solidFill>
                <a:highlight>
                  <a:srgbClr val="FFFFFF"/>
                </a:highlight>
                <a:latin typeface="Arial"/>
                <a:ea typeface="Arial"/>
                <a:cs typeface="Arial"/>
                <a:sym typeface="Arial"/>
              </a:rPr>
              <a:t> (L)</a:t>
            </a:r>
            <a:endParaRPr sz="2400" dirty="0"/>
          </a:p>
          <a:p>
            <a:pPr marL="0" lvl="0" indent="0" algn="l" rtl="0">
              <a:lnSpc>
                <a:spcPct val="90000"/>
              </a:lnSpc>
              <a:spcBef>
                <a:spcPts val="1400"/>
              </a:spcBef>
              <a:spcAft>
                <a:spcPts val="0"/>
              </a:spcAft>
              <a:buSzPts val="2000"/>
              <a:buNone/>
            </a:pPr>
            <a:endParaRPr dirty="0"/>
          </a:p>
          <a:p>
            <a:pPr marL="91440" lvl="0" indent="0" algn="l" rtl="0">
              <a:lnSpc>
                <a:spcPct val="90000"/>
              </a:lnSpc>
              <a:spcBef>
                <a:spcPts val="1400"/>
              </a:spcBef>
              <a:spcAft>
                <a:spcPts val="0"/>
              </a:spcAft>
              <a:buSzPts val="2000"/>
              <a:buNone/>
            </a:pPr>
            <a:endParaRPr dirty="0"/>
          </a:p>
        </p:txBody>
      </p:sp>
      <p:sp>
        <p:nvSpPr>
          <p:cNvPr id="219" name="Google Shape;219;p17"/>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b="1" dirty="0"/>
              <a:t>Members:</a:t>
            </a:r>
            <a:endParaRPr b="1" dirty="0"/>
          </a:p>
          <a:p>
            <a:pPr marL="0" lvl="0" indent="0" algn="l" rtl="0">
              <a:lnSpc>
                <a:spcPct val="132000"/>
              </a:lnSpc>
              <a:spcBef>
                <a:spcPts val="1000"/>
              </a:spcBef>
              <a:spcAft>
                <a:spcPts val="0"/>
              </a:spcAft>
              <a:buClr>
                <a:schemeClr val="dk1"/>
              </a:buClr>
              <a:buSzPts val="1100"/>
              <a:buFont typeface="Arial"/>
              <a:buNone/>
            </a:pPr>
            <a:r>
              <a:rPr lang="en-US" sz="1900" dirty="0">
                <a:solidFill>
                  <a:schemeClr val="dk1"/>
                </a:solidFill>
                <a:highlight>
                  <a:srgbClr val="FFFFFF"/>
                </a:highlight>
                <a:latin typeface="Arial"/>
                <a:ea typeface="Arial"/>
                <a:cs typeface="Arial"/>
                <a:sym typeface="Arial"/>
              </a:rPr>
              <a:t>Leslie T. Brown (L)</a:t>
            </a:r>
            <a:endParaRPr sz="1900" dirty="0">
              <a:solidFill>
                <a:schemeClr val="dk1"/>
              </a:solidFill>
              <a:highlight>
                <a:srgbClr val="FFFFFF"/>
              </a:highlight>
              <a:latin typeface="Arial"/>
              <a:ea typeface="Arial"/>
              <a:cs typeface="Arial"/>
              <a:sym typeface="Arial"/>
            </a:endParaRPr>
          </a:p>
          <a:p>
            <a:pPr marL="0" lvl="0" indent="0" algn="l" rtl="0">
              <a:lnSpc>
                <a:spcPct val="132000"/>
              </a:lnSpc>
              <a:spcBef>
                <a:spcPts val="1000"/>
              </a:spcBef>
              <a:spcAft>
                <a:spcPts val="0"/>
              </a:spcAft>
              <a:buClr>
                <a:schemeClr val="dk1"/>
              </a:buClr>
              <a:buSzPts val="1100"/>
              <a:buFont typeface="Arial"/>
              <a:buNone/>
            </a:pPr>
            <a:r>
              <a:rPr lang="en-US" sz="1900" dirty="0">
                <a:solidFill>
                  <a:schemeClr val="dk1"/>
                </a:solidFill>
                <a:highlight>
                  <a:srgbClr val="FFFFFF"/>
                </a:highlight>
                <a:latin typeface="Arial"/>
                <a:ea typeface="Arial"/>
                <a:cs typeface="Arial"/>
                <a:sym typeface="Arial"/>
              </a:rPr>
              <a:t>Karen Fisher (L)</a:t>
            </a:r>
            <a:endParaRPr sz="1900" dirty="0">
              <a:solidFill>
                <a:schemeClr val="dk1"/>
              </a:solidFill>
              <a:highlight>
                <a:srgbClr val="FFFFFF"/>
              </a:highlight>
              <a:latin typeface="Arial"/>
              <a:ea typeface="Arial"/>
              <a:cs typeface="Arial"/>
              <a:sym typeface="Arial"/>
            </a:endParaRPr>
          </a:p>
          <a:p>
            <a:pPr marL="0" lvl="0" indent="0" algn="l" rtl="0">
              <a:lnSpc>
                <a:spcPct val="132000"/>
              </a:lnSpc>
              <a:spcBef>
                <a:spcPts val="1000"/>
              </a:spcBef>
              <a:spcAft>
                <a:spcPts val="0"/>
              </a:spcAft>
              <a:buClr>
                <a:schemeClr val="dk1"/>
              </a:buClr>
              <a:buSzPts val="1100"/>
              <a:buFont typeface="Arial"/>
              <a:buNone/>
            </a:pPr>
            <a:r>
              <a:rPr lang="en-US" sz="1900" dirty="0">
                <a:solidFill>
                  <a:schemeClr val="dk1"/>
                </a:solidFill>
                <a:highlight>
                  <a:srgbClr val="FFFFFF"/>
                </a:highlight>
                <a:latin typeface="Arial"/>
                <a:ea typeface="Arial"/>
                <a:cs typeface="Arial"/>
                <a:sym typeface="Arial"/>
              </a:rPr>
              <a:t>Gerald L. </a:t>
            </a:r>
            <a:r>
              <a:rPr lang="en-US" sz="1900" dirty="0" err="1">
                <a:solidFill>
                  <a:schemeClr val="dk1"/>
                </a:solidFill>
                <a:highlight>
                  <a:srgbClr val="FFFFFF"/>
                </a:highlight>
                <a:latin typeface="Arial"/>
                <a:ea typeface="Arial"/>
                <a:cs typeface="Arial"/>
                <a:sym typeface="Arial"/>
              </a:rPr>
              <a:t>Ketterer</a:t>
            </a:r>
            <a:r>
              <a:rPr lang="en-US" sz="1900" dirty="0">
                <a:solidFill>
                  <a:schemeClr val="dk1"/>
                </a:solidFill>
                <a:highlight>
                  <a:srgbClr val="FFFFFF"/>
                </a:highlight>
                <a:latin typeface="Arial"/>
                <a:ea typeface="Arial"/>
                <a:cs typeface="Arial"/>
                <a:sym typeface="Arial"/>
              </a:rPr>
              <a:t> (L)</a:t>
            </a:r>
            <a:endParaRPr sz="1900" dirty="0">
              <a:solidFill>
                <a:schemeClr val="dk1"/>
              </a:solidFill>
              <a:highlight>
                <a:srgbClr val="FFFFFF"/>
              </a:highlight>
              <a:latin typeface="Arial"/>
              <a:ea typeface="Arial"/>
              <a:cs typeface="Arial"/>
              <a:sym typeface="Arial"/>
            </a:endParaRPr>
          </a:p>
          <a:p>
            <a:pPr marL="0" lvl="0" indent="0" algn="l" rtl="0">
              <a:lnSpc>
                <a:spcPct val="132000"/>
              </a:lnSpc>
              <a:spcBef>
                <a:spcPts val="1000"/>
              </a:spcBef>
              <a:spcAft>
                <a:spcPts val="0"/>
              </a:spcAft>
              <a:buClr>
                <a:schemeClr val="dk1"/>
              </a:buClr>
              <a:buSzPts val="1100"/>
              <a:buFont typeface="Arial"/>
              <a:buNone/>
            </a:pPr>
            <a:r>
              <a:rPr lang="en-US" sz="1900" dirty="0">
                <a:solidFill>
                  <a:schemeClr val="dk1"/>
                </a:solidFill>
                <a:highlight>
                  <a:srgbClr val="FFFFFF"/>
                </a:highlight>
                <a:latin typeface="Arial"/>
                <a:ea typeface="Arial"/>
                <a:cs typeface="Arial"/>
                <a:sym typeface="Arial"/>
              </a:rPr>
              <a:t>Kenneth D. Kugel (L)</a:t>
            </a:r>
            <a:endParaRPr sz="1900" dirty="0">
              <a:solidFill>
                <a:schemeClr val="dk1"/>
              </a:solidFill>
              <a:highlight>
                <a:srgbClr val="FFFFFF"/>
              </a:highlight>
              <a:latin typeface="Arial"/>
              <a:ea typeface="Arial"/>
              <a:cs typeface="Arial"/>
              <a:sym typeface="Arial"/>
            </a:endParaRPr>
          </a:p>
          <a:p>
            <a:pPr marL="0" lvl="0" indent="0" algn="l" rtl="0">
              <a:lnSpc>
                <a:spcPct val="132000"/>
              </a:lnSpc>
              <a:spcBef>
                <a:spcPts val="1000"/>
              </a:spcBef>
              <a:spcAft>
                <a:spcPts val="0"/>
              </a:spcAft>
              <a:buClr>
                <a:schemeClr val="dk1"/>
              </a:buClr>
              <a:buSzPts val="1100"/>
              <a:buFont typeface="Arial"/>
              <a:buNone/>
            </a:pPr>
            <a:r>
              <a:rPr lang="en-US" sz="1900" dirty="0">
                <a:solidFill>
                  <a:schemeClr val="dk1"/>
                </a:solidFill>
                <a:highlight>
                  <a:srgbClr val="FFFFFF"/>
                </a:highlight>
                <a:latin typeface="Arial"/>
                <a:ea typeface="Arial"/>
                <a:cs typeface="Arial"/>
                <a:sym typeface="Arial"/>
              </a:rPr>
              <a:t>Maurice </a:t>
            </a:r>
            <a:r>
              <a:rPr lang="en-US" sz="1900" dirty="0" err="1">
                <a:solidFill>
                  <a:schemeClr val="dk1"/>
                </a:solidFill>
                <a:highlight>
                  <a:srgbClr val="FFFFFF"/>
                </a:highlight>
                <a:latin typeface="Arial"/>
                <a:ea typeface="Arial"/>
                <a:cs typeface="Arial"/>
                <a:sym typeface="Arial"/>
              </a:rPr>
              <a:t>Simmon</a:t>
            </a:r>
            <a:r>
              <a:rPr lang="en-US" sz="1900" dirty="0">
                <a:solidFill>
                  <a:schemeClr val="dk1"/>
                </a:solidFill>
                <a:highlight>
                  <a:srgbClr val="FFFFFF"/>
                </a:highlight>
                <a:latin typeface="Arial"/>
                <a:ea typeface="Arial"/>
                <a:cs typeface="Arial"/>
                <a:sym typeface="Arial"/>
              </a:rPr>
              <a:t> (L)</a:t>
            </a:r>
            <a:endParaRPr sz="1900" dirty="0">
              <a:solidFill>
                <a:schemeClr val="dk1"/>
              </a:solidFill>
              <a:highlight>
                <a:srgbClr val="FFFFFF"/>
              </a:highlight>
              <a:latin typeface="Arial"/>
              <a:ea typeface="Arial"/>
              <a:cs typeface="Arial"/>
              <a:sym typeface="Arial"/>
            </a:endParaRPr>
          </a:p>
          <a:p>
            <a:pPr marL="0" lvl="0" indent="0" algn="l" rtl="0">
              <a:lnSpc>
                <a:spcPct val="90000"/>
              </a:lnSpc>
              <a:spcBef>
                <a:spcPts val="0"/>
              </a:spcBef>
              <a:spcAft>
                <a:spcPts val="0"/>
              </a:spcAft>
              <a:buSzPts val="2000"/>
              <a:buNone/>
            </a:pPr>
            <a:endParaRPr dirty="0"/>
          </a:p>
        </p:txBody>
      </p:sp>
      <p:pic>
        <p:nvPicPr>
          <p:cNvPr id="220" name="Google Shape;220;p17"/>
          <p:cNvPicPr preferRelativeResize="0"/>
          <p:nvPr/>
        </p:nvPicPr>
        <p:blipFill rotWithShape="1">
          <a:blip r:embed="rId3">
            <a:alphaModFix/>
          </a:blip>
          <a:srcRect/>
          <a:stretch/>
        </p:blipFill>
        <p:spPr>
          <a:xfrm>
            <a:off x="9907378" y="5372193"/>
            <a:ext cx="1899900" cy="724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District Committee on Ordained Ministry</a:t>
            </a:r>
            <a:endParaRPr/>
          </a:p>
        </p:txBody>
      </p:sp>
      <p:sp>
        <p:nvSpPr>
          <p:cNvPr id="226" name="Google Shape;226;p18"/>
          <p:cNvSpPr txBox="1">
            <a:spLocks noGrp="1"/>
          </p:cNvSpPr>
          <p:nvPr>
            <p:ph type="body" idx="1"/>
          </p:nvPr>
        </p:nvSpPr>
        <p:spPr>
          <a:xfrm>
            <a:off x="1097279" y="1911784"/>
            <a:ext cx="4937700" cy="402330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sz="1600" dirty="0"/>
          </a:p>
          <a:p>
            <a:pPr marL="91440" lvl="0" indent="0" algn="l" rtl="0">
              <a:lnSpc>
                <a:spcPct val="90000"/>
              </a:lnSpc>
              <a:spcBef>
                <a:spcPts val="1400"/>
              </a:spcBef>
              <a:spcAft>
                <a:spcPts val="0"/>
              </a:spcAft>
              <a:buSzPts val="2000"/>
              <a:buNone/>
            </a:pPr>
            <a:r>
              <a:rPr lang="en-US" sz="1600" b="1" dirty="0"/>
              <a:t>Chairperson:</a:t>
            </a:r>
            <a:endParaRPr sz="1600" b="1" dirty="0"/>
          </a:p>
          <a:p>
            <a:pPr marL="91440" lvl="0" indent="0" algn="l" rtl="0">
              <a:lnSpc>
                <a:spcPct val="90000"/>
              </a:lnSpc>
              <a:spcBef>
                <a:spcPts val="1400"/>
              </a:spcBef>
              <a:spcAft>
                <a:spcPts val="0"/>
              </a:spcAft>
              <a:buSzPts val="2000"/>
              <a:buNone/>
            </a:pPr>
            <a:r>
              <a:rPr lang="en-US" sz="1600" dirty="0"/>
              <a:t>Rev. Dr. Michael Roberts Sr.</a:t>
            </a:r>
            <a:endParaRPr sz="1600" dirty="0"/>
          </a:p>
          <a:p>
            <a:pPr marL="91440" lvl="0" indent="0" algn="l" rtl="0">
              <a:lnSpc>
                <a:spcPct val="90000"/>
              </a:lnSpc>
              <a:spcBef>
                <a:spcPts val="1400"/>
              </a:spcBef>
              <a:spcAft>
                <a:spcPts val="0"/>
              </a:spcAft>
              <a:buSzPts val="2000"/>
              <a:buNone/>
            </a:pPr>
            <a:r>
              <a:rPr lang="en-US" sz="1600" b="1" dirty="0"/>
              <a:t>Ex Officio:</a:t>
            </a:r>
            <a:endParaRPr sz="1600" b="1" dirty="0"/>
          </a:p>
          <a:p>
            <a:pPr marL="91440" lvl="0" indent="0" algn="l" rtl="0">
              <a:lnSpc>
                <a:spcPct val="90000"/>
              </a:lnSpc>
              <a:spcBef>
                <a:spcPts val="1400"/>
              </a:spcBef>
              <a:spcAft>
                <a:spcPts val="0"/>
              </a:spcAft>
              <a:buSzPts val="2000"/>
              <a:buNone/>
            </a:pPr>
            <a:r>
              <a:rPr lang="en-US" sz="1600" dirty="0"/>
              <a:t>Rev. Dr. Andrew Foster, III</a:t>
            </a:r>
            <a:endParaRPr sz="1600" dirty="0"/>
          </a:p>
          <a:p>
            <a:pPr marL="91440" lvl="0" indent="0" algn="l" rtl="0">
              <a:lnSpc>
                <a:spcPct val="90000"/>
              </a:lnSpc>
              <a:spcBef>
                <a:spcPts val="1400"/>
              </a:spcBef>
              <a:spcAft>
                <a:spcPts val="0"/>
              </a:spcAft>
              <a:buSzPts val="2000"/>
              <a:buNone/>
            </a:pPr>
            <a:r>
              <a:rPr lang="en-US" sz="1600" b="1" dirty="0"/>
              <a:t>Registrar:</a:t>
            </a:r>
            <a:endParaRPr sz="1600" b="1" dirty="0"/>
          </a:p>
          <a:p>
            <a:pPr marL="91440" lvl="0" indent="0" algn="l" rtl="0">
              <a:lnSpc>
                <a:spcPct val="90000"/>
              </a:lnSpc>
              <a:spcBef>
                <a:spcPts val="1400"/>
              </a:spcBef>
              <a:spcAft>
                <a:spcPts val="0"/>
              </a:spcAft>
              <a:buSzPts val="2000"/>
              <a:buNone/>
            </a:pPr>
            <a:r>
              <a:rPr lang="en-US" sz="1600" dirty="0"/>
              <a:t>Rev. Nancy Ludwig</a:t>
            </a:r>
            <a:endParaRPr sz="1600" dirty="0"/>
          </a:p>
        </p:txBody>
      </p:sp>
      <p:sp>
        <p:nvSpPr>
          <p:cNvPr id="227" name="Google Shape;227;p18"/>
          <p:cNvSpPr txBox="1">
            <a:spLocks noGrp="1"/>
          </p:cNvSpPr>
          <p:nvPr>
            <p:ph type="body" idx="2"/>
          </p:nvPr>
        </p:nvSpPr>
        <p:spPr>
          <a:xfrm>
            <a:off x="6170820" y="1836560"/>
            <a:ext cx="4937700" cy="40233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endParaRPr dirty="0"/>
          </a:p>
          <a:p>
            <a:pPr marL="0" lvl="0" indent="0" algn="l" rtl="0">
              <a:lnSpc>
                <a:spcPct val="90000"/>
              </a:lnSpc>
              <a:spcBef>
                <a:spcPts val="0"/>
              </a:spcBef>
              <a:spcAft>
                <a:spcPts val="0"/>
              </a:spcAft>
              <a:buSzPts val="2000"/>
              <a:buNone/>
            </a:pPr>
            <a:r>
              <a:rPr lang="en-US" b="1" dirty="0"/>
              <a:t>Members:</a:t>
            </a:r>
            <a:endParaRPr b="1" dirty="0"/>
          </a:p>
          <a:p>
            <a:pPr marL="0" lvl="0" indent="0" algn="l" rtl="0">
              <a:lnSpc>
                <a:spcPct val="90000"/>
              </a:lnSpc>
              <a:spcBef>
                <a:spcPts val="0"/>
              </a:spcBef>
              <a:spcAft>
                <a:spcPts val="0"/>
              </a:spcAft>
              <a:buSzPts val="2000"/>
              <a:buNone/>
            </a:pPr>
            <a:r>
              <a:rPr lang="en-US" dirty="0"/>
              <a:t>Rev. Alice Ann Bonham</a:t>
            </a:r>
            <a:endParaRPr dirty="0"/>
          </a:p>
          <a:p>
            <a:pPr marL="0" lvl="0" indent="0" algn="l" rtl="0">
              <a:lnSpc>
                <a:spcPct val="90000"/>
              </a:lnSpc>
              <a:spcBef>
                <a:spcPts val="0"/>
              </a:spcBef>
              <a:spcAft>
                <a:spcPts val="0"/>
              </a:spcAft>
              <a:buSzPts val="2000"/>
              <a:buNone/>
            </a:pPr>
            <a:r>
              <a:rPr lang="en-US" dirty="0"/>
              <a:t>Rev. Maryanne B. </a:t>
            </a:r>
            <a:r>
              <a:rPr lang="en-US" dirty="0" err="1"/>
              <a:t>Ditter</a:t>
            </a:r>
            <a:endParaRPr dirty="0"/>
          </a:p>
          <a:p>
            <a:pPr marL="0" lvl="0" indent="0" algn="l" rtl="0">
              <a:lnSpc>
                <a:spcPct val="90000"/>
              </a:lnSpc>
              <a:spcBef>
                <a:spcPts val="0"/>
              </a:spcBef>
              <a:spcAft>
                <a:spcPts val="0"/>
              </a:spcAft>
              <a:buSzPts val="2000"/>
              <a:buNone/>
            </a:pPr>
            <a:r>
              <a:rPr lang="en-US" dirty="0"/>
              <a:t>Carol Gibson (L)</a:t>
            </a:r>
            <a:endParaRPr dirty="0"/>
          </a:p>
          <a:p>
            <a:pPr marL="0" lvl="0" indent="0" algn="l" rtl="0">
              <a:lnSpc>
                <a:spcPct val="90000"/>
              </a:lnSpc>
              <a:spcBef>
                <a:spcPts val="0"/>
              </a:spcBef>
              <a:spcAft>
                <a:spcPts val="0"/>
              </a:spcAft>
              <a:buSzPts val="2000"/>
              <a:buNone/>
            </a:pPr>
            <a:r>
              <a:rPr lang="en-US" dirty="0"/>
              <a:t>Rev. Don Keller</a:t>
            </a:r>
            <a:endParaRPr dirty="0"/>
          </a:p>
          <a:p>
            <a:pPr marL="0" lvl="0" indent="0" algn="l" rtl="0">
              <a:lnSpc>
                <a:spcPct val="90000"/>
              </a:lnSpc>
              <a:spcBef>
                <a:spcPts val="0"/>
              </a:spcBef>
              <a:spcAft>
                <a:spcPts val="0"/>
              </a:spcAft>
              <a:buSzPts val="2000"/>
              <a:buNone/>
            </a:pPr>
            <a:r>
              <a:rPr lang="en-US" dirty="0"/>
              <a:t>Jean E Kershaw (L)</a:t>
            </a:r>
            <a:endParaRPr dirty="0"/>
          </a:p>
          <a:p>
            <a:pPr marL="0" lvl="0" indent="0" algn="l" rtl="0">
              <a:lnSpc>
                <a:spcPct val="90000"/>
              </a:lnSpc>
              <a:spcBef>
                <a:spcPts val="0"/>
              </a:spcBef>
              <a:spcAft>
                <a:spcPts val="0"/>
              </a:spcAft>
              <a:buSzPts val="2000"/>
              <a:buNone/>
            </a:pPr>
            <a:r>
              <a:rPr lang="en-US" dirty="0"/>
              <a:t>Rev. Nancy M. Ludwig</a:t>
            </a:r>
            <a:endParaRPr dirty="0"/>
          </a:p>
          <a:p>
            <a:pPr marL="0" lvl="0" indent="0" algn="l" rtl="0">
              <a:lnSpc>
                <a:spcPct val="90000"/>
              </a:lnSpc>
              <a:spcBef>
                <a:spcPts val="0"/>
              </a:spcBef>
              <a:spcAft>
                <a:spcPts val="0"/>
              </a:spcAft>
              <a:buSzPts val="2000"/>
              <a:buNone/>
            </a:pPr>
            <a:r>
              <a:rPr lang="en-US" dirty="0"/>
              <a:t>Adair Ruff (L)</a:t>
            </a:r>
            <a:endParaRPr dirty="0"/>
          </a:p>
          <a:p>
            <a:pPr marL="0" lvl="0" indent="0" algn="l" rtl="0">
              <a:lnSpc>
                <a:spcPct val="90000"/>
              </a:lnSpc>
              <a:spcBef>
                <a:spcPts val="0"/>
              </a:spcBef>
              <a:spcAft>
                <a:spcPts val="0"/>
              </a:spcAft>
              <a:buSzPts val="2000"/>
              <a:buNone/>
            </a:pPr>
            <a:r>
              <a:rPr lang="en-US" dirty="0"/>
              <a:t>Karen Fisher (L)</a:t>
            </a:r>
            <a:endParaRPr dirty="0"/>
          </a:p>
          <a:p>
            <a:pPr marL="0" lvl="0" indent="0" algn="l" rtl="0">
              <a:lnSpc>
                <a:spcPct val="90000"/>
              </a:lnSpc>
              <a:spcBef>
                <a:spcPts val="0"/>
              </a:spcBef>
              <a:spcAft>
                <a:spcPts val="0"/>
              </a:spcAft>
              <a:buSzPts val="2000"/>
              <a:buNone/>
            </a:pPr>
            <a:endParaRPr dirty="0"/>
          </a:p>
        </p:txBody>
      </p:sp>
      <p:pic>
        <p:nvPicPr>
          <p:cNvPr id="228" name="Google Shape;228;p18"/>
          <p:cNvPicPr preferRelativeResize="0"/>
          <p:nvPr/>
        </p:nvPicPr>
        <p:blipFill rotWithShape="1">
          <a:blip r:embed="rId3">
            <a:alphaModFix/>
          </a:blip>
          <a:srcRect/>
          <a:stretch/>
        </p:blipFill>
        <p:spPr>
          <a:xfrm>
            <a:off x="9907378" y="5372193"/>
            <a:ext cx="1899900" cy="724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b="1"/>
              <a:t>Welcome</a:t>
            </a:r>
            <a:endParaRPr b="1"/>
          </a:p>
        </p:txBody>
      </p:sp>
      <p:sp>
        <p:nvSpPr>
          <p:cNvPr id="108" name="Google Shape;108;p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0" lvl="0" indent="0" algn="ctr" rtl="0">
              <a:lnSpc>
                <a:spcPct val="90000"/>
              </a:lnSpc>
              <a:spcBef>
                <a:spcPts val="0"/>
              </a:spcBef>
              <a:spcAft>
                <a:spcPts val="0"/>
              </a:spcAft>
              <a:buSzPts val="2000"/>
              <a:buNone/>
            </a:pPr>
            <a:endParaRPr/>
          </a:p>
          <a:p>
            <a:pPr marL="0" lvl="0" indent="0" algn="ctr" rtl="0">
              <a:lnSpc>
                <a:spcPct val="90000"/>
              </a:lnSpc>
              <a:spcBef>
                <a:spcPts val="1400"/>
              </a:spcBef>
              <a:spcAft>
                <a:spcPts val="0"/>
              </a:spcAft>
              <a:buSzPts val="2000"/>
              <a:buNone/>
            </a:pPr>
            <a:endParaRPr/>
          </a:p>
          <a:p>
            <a:pPr marL="0" lvl="0" indent="0" algn="ctr" rtl="0">
              <a:lnSpc>
                <a:spcPct val="90000"/>
              </a:lnSpc>
              <a:spcBef>
                <a:spcPts val="1400"/>
              </a:spcBef>
              <a:spcAft>
                <a:spcPts val="0"/>
              </a:spcAft>
              <a:buSzPts val="2000"/>
              <a:buNone/>
            </a:pPr>
            <a:r>
              <a:rPr lang="en-US" b="1"/>
              <a:t>District Lay Leader</a:t>
            </a:r>
            <a:endParaRPr/>
          </a:p>
          <a:p>
            <a:pPr marL="0" lvl="0" indent="0" algn="ctr" rtl="0">
              <a:lnSpc>
                <a:spcPct val="90000"/>
              </a:lnSpc>
              <a:spcBef>
                <a:spcPts val="1400"/>
              </a:spcBef>
              <a:spcAft>
                <a:spcPts val="0"/>
              </a:spcAft>
              <a:buSzPts val="2000"/>
              <a:buNone/>
            </a:pPr>
            <a:r>
              <a:rPr lang="en-US" b="1"/>
              <a:t>Mrs. Karen Fisher</a:t>
            </a:r>
            <a:endParaRPr/>
          </a:p>
          <a:p>
            <a:pPr marL="0" lvl="0" indent="0" algn="ctr" rtl="0">
              <a:lnSpc>
                <a:spcPct val="90000"/>
              </a:lnSpc>
              <a:spcBef>
                <a:spcPts val="1400"/>
              </a:spcBef>
              <a:spcAft>
                <a:spcPts val="0"/>
              </a:spcAft>
              <a:buSzPts val="2000"/>
              <a:buNone/>
            </a:pPr>
            <a:r>
              <a:rPr lang="en-US" b="1"/>
              <a:t>Incoming  District Lay Leader</a:t>
            </a:r>
            <a:endParaRPr/>
          </a:p>
          <a:p>
            <a:pPr marL="0" lvl="0" indent="0" algn="ctr" rtl="0">
              <a:lnSpc>
                <a:spcPct val="90000"/>
              </a:lnSpc>
              <a:spcBef>
                <a:spcPts val="1400"/>
              </a:spcBef>
              <a:spcAft>
                <a:spcPts val="0"/>
              </a:spcAft>
              <a:buSzPts val="2000"/>
              <a:buNone/>
            </a:pPr>
            <a:r>
              <a:rPr lang="en-US" b="1"/>
              <a:t>CLM Carol Gibson</a:t>
            </a:r>
            <a:endParaRPr/>
          </a:p>
          <a:p>
            <a:pPr marL="0" lvl="0" indent="0" algn="ctr" rtl="0">
              <a:lnSpc>
                <a:spcPct val="90000"/>
              </a:lnSpc>
              <a:spcBef>
                <a:spcPts val="1400"/>
              </a:spcBef>
              <a:spcAft>
                <a:spcPts val="0"/>
              </a:spcAft>
              <a:buSzPts val="2000"/>
              <a:buNone/>
            </a:pPr>
            <a:r>
              <a:rPr lang="en-US" b="1" i="1"/>
              <a:t>Effective </a:t>
            </a:r>
            <a:r>
              <a:rPr lang="en-US" sz="2000" b="1" i="1"/>
              <a:t>July 1, 2021</a:t>
            </a:r>
            <a:endParaRPr sz="2000" b="1" i="1"/>
          </a:p>
        </p:txBody>
      </p:sp>
      <p:pic>
        <p:nvPicPr>
          <p:cNvPr id="109" name="Google Shape;109;p2"/>
          <p:cNvPicPr preferRelativeResize="0"/>
          <p:nvPr/>
        </p:nvPicPr>
        <p:blipFill rotWithShape="1">
          <a:blip r:embed="rId3">
            <a:alphaModFix/>
          </a:blip>
          <a:srcRect/>
          <a:stretch/>
        </p:blipFill>
        <p:spPr>
          <a:xfrm>
            <a:off x="9907378" y="5372193"/>
            <a:ext cx="1899900" cy="724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District Committee on Superintendency</a:t>
            </a:r>
            <a:endParaRPr/>
          </a:p>
        </p:txBody>
      </p:sp>
      <p:sp>
        <p:nvSpPr>
          <p:cNvPr id="234" name="Google Shape;234;p19"/>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b="1" dirty="0"/>
              <a:t>Chairperson:</a:t>
            </a:r>
            <a:endParaRPr b="1" dirty="0"/>
          </a:p>
          <a:p>
            <a:pPr marL="0" lvl="0" indent="0" algn="l" rtl="0">
              <a:lnSpc>
                <a:spcPct val="120000"/>
              </a:lnSpc>
              <a:spcBef>
                <a:spcPts val="0"/>
              </a:spcBef>
              <a:spcAft>
                <a:spcPts val="0"/>
              </a:spcAft>
              <a:buClr>
                <a:schemeClr val="dk1"/>
              </a:buClr>
              <a:buSzPts val="4480"/>
              <a:buFont typeface="Arial"/>
              <a:buNone/>
            </a:pPr>
            <a:r>
              <a:rPr lang="en-US" sz="1500" dirty="0">
                <a:solidFill>
                  <a:schemeClr val="dk1"/>
                </a:solidFill>
                <a:latin typeface="Arial"/>
                <a:ea typeface="Arial"/>
                <a:cs typeface="Arial"/>
                <a:sym typeface="Arial"/>
              </a:rPr>
              <a:t>Rev. Jackie A, Stewart</a:t>
            </a:r>
            <a:endParaRPr dirty="0"/>
          </a:p>
          <a:p>
            <a:pPr marL="0" lvl="0" indent="0" algn="l" rtl="0">
              <a:lnSpc>
                <a:spcPct val="100000"/>
              </a:lnSpc>
              <a:spcBef>
                <a:spcPts val="1400"/>
              </a:spcBef>
              <a:spcAft>
                <a:spcPts val="0"/>
              </a:spcAft>
              <a:buSzPts val="2000"/>
              <a:buNone/>
            </a:pPr>
            <a:r>
              <a:rPr lang="en-US" b="1" dirty="0"/>
              <a:t>Ex Officio: </a:t>
            </a:r>
            <a:r>
              <a:rPr lang="en-US" dirty="0"/>
              <a:t>Rev. Dr. Foster</a:t>
            </a:r>
            <a:endParaRPr dirty="0"/>
          </a:p>
          <a:p>
            <a:pPr marL="0" lvl="0" indent="0" algn="l" rtl="0">
              <a:lnSpc>
                <a:spcPct val="90000"/>
              </a:lnSpc>
              <a:spcBef>
                <a:spcPts val="1400"/>
              </a:spcBef>
              <a:spcAft>
                <a:spcPts val="0"/>
              </a:spcAft>
              <a:buSzPts val="2000"/>
              <a:buNone/>
            </a:pPr>
            <a:endParaRPr dirty="0"/>
          </a:p>
          <a:p>
            <a:pPr marL="0" lvl="0" indent="0" algn="l" rtl="0">
              <a:spcBef>
                <a:spcPts val="0"/>
              </a:spcBef>
              <a:spcAft>
                <a:spcPts val="0"/>
              </a:spcAft>
              <a:buClr>
                <a:schemeClr val="dk1"/>
              </a:buClr>
              <a:buSzPts val="2000"/>
              <a:buFont typeface="Arial"/>
              <a:buNone/>
            </a:pPr>
            <a:r>
              <a:rPr lang="en-US" b="1" dirty="0"/>
              <a:t>Members:</a:t>
            </a:r>
            <a:endParaRPr b="1" dirty="0"/>
          </a:p>
          <a:p>
            <a:pPr marL="0" lvl="0" indent="0" algn="l" rtl="0">
              <a:spcBef>
                <a:spcPts val="0"/>
              </a:spcBef>
              <a:spcAft>
                <a:spcPts val="0"/>
              </a:spcAft>
              <a:buClr>
                <a:schemeClr val="dk1"/>
              </a:buClr>
              <a:buSzPts val="2000"/>
              <a:buFont typeface="Arial"/>
              <a:buNone/>
            </a:pPr>
            <a:r>
              <a:rPr lang="en-US" dirty="0"/>
              <a:t>Denise Beecher</a:t>
            </a:r>
            <a:endParaRPr dirty="0"/>
          </a:p>
          <a:p>
            <a:pPr marL="0" lvl="0" indent="0" algn="l" rtl="0">
              <a:spcBef>
                <a:spcPts val="0"/>
              </a:spcBef>
              <a:spcAft>
                <a:spcPts val="0"/>
              </a:spcAft>
              <a:buClr>
                <a:schemeClr val="dk1"/>
              </a:buClr>
              <a:buSzPts val="2000"/>
              <a:buFont typeface="Arial"/>
              <a:buNone/>
            </a:pPr>
            <a:r>
              <a:rPr lang="en-US" dirty="0"/>
              <a:t>Rev. John Brice</a:t>
            </a:r>
            <a:endParaRPr dirty="0"/>
          </a:p>
          <a:p>
            <a:pPr marL="0" lvl="0" indent="0" algn="l" rtl="0">
              <a:spcBef>
                <a:spcPts val="0"/>
              </a:spcBef>
              <a:spcAft>
                <a:spcPts val="0"/>
              </a:spcAft>
              <a:buClr>
                <a:schemeClr val="dk1"/>
              </a:buClr>
              <a:buSzPts val="2000"/>
              <a:buFont typeface="Arial"/>
              <a:buNone/>
            </a:pPr>
            <a:r>
              <a:rPr lang="en-US" dirty="0"/>
              <a:t>Rev. John Coleman</a:t>
            </a:r>
            <a:endParaRPr dirty="0"/>
          </a:p>
          <a:p>
            <a:pPr marL="0" lvl="0" indent="0" algn="l" rtl="0">
              <a:spcBef>
                <a:spcPts val="0"/>
              </a:spcBef>
              <a:spcAft>
                <a:spcPts val="0"/>
              </a:spcAft>
              <a:buClr>
                <a:schemeClr val="dk1"/>
              </a:buClr>
              <a:buSzPts val="2000"/>
              <a:buFont typeface="Arial"/>
              <a:buNone/>
            </a:pPr>
            <a:r>
              <a:rPr lang="en-US" dirty="0"/>
              <a:t>Carol Gibson (L)</a:t>
            </a:r>
            <a:endParaRPr dirty="0"/>
          </a:p>
          <a:p>
            <a:pPr marL="0" lvl="0" indent="0" algn="l" rtl="0">
              <a:spcBef>
                <a:spcPts val="0"/>
              </a:spcBef>
              <a:spcAft>
                <a:spcPts val="0"/>
              </a:spcAft>
              <a:buClr>
                <a:schemeClr val="dk1"/>
              </a:buClr>
              <a:buSzPts val="2000"/>
              <a:buFont typeface="Arial"/>
              <a:buNone/>
            </a:pPr>
            <a:r>
              <a:rPr lang="en-US" dirty="0"/>
              <a:t>Rev. Narie L. Grayson</a:t>
            </a:r>
            <a:endParaRPr dirty="0"/>
          </a:p>
          <a:p>
            <a:pPr marL="0" lvl="0" indent="0" algn="l" rtl="0">
              <a:spcBef>
                <a:spcPts val="0"/>
              </a:spcBef>
              <a:spcAft>
                <a:spcPts val="0"/>
              </a:spcAft>
              <a:buClr>
                <a:schemeClr val="dk1"/>
              </a:buClr>
              <a:buSzPts val="2000"/>
              <a:buFont typeface="Arial"/>
              <a:buNone/>
            </a:pPr>
            <a:r>
              <a:rPr lang="en-US" dirty="0"/>
              <a:t>Karen Fisher (L)</a:t>
            </a:r>
            <a:endParaRPr dirty="0"/>
          </a:p>
          <a:p>
            <a:pPr marL="0" lvl="0" indent="0" algn="l" rtl="0">
              <a:spcBef>
                <a:spcPts val="0"/>
              </a:spcBef>
              <a:spcAft>
                <a:spcPts val="0"/>
              </a:spcAft>
              <a:buClr>
                <a:schemeClr val="dk1"/>
              </a:buClr>
              <a:buSzPts val="2000"/>
              <a:buFont typeface="Arial"/>
              <a:buNone/>
            </a:pPr>
            <a:r>
              <a:rPr lang="en-US" dirty="0"/>
              <a:t>Rev. Carlotta Madison</a:t>
            </a:r>
            <a:endParaRPr dirty="0"/>
          </a:p>
        </p:txBody>
      </p:sp>
      <p:sp>
        <p:nvSpPr>
          <p:cNvPr id="235" name="Google Shape;235;p19"/>
          <p:cNvSpPr txBox="1">
            <a:spLocks noGrp="1"/>
          </p:cNvSpPr>
          <p:nvPr>
            <p:ph type="body" idx="2"/>
          </p:nvPr>
        </p:nvSpPr>
        <p:spPr>
          <a:xfrm>
            <a:off x="6283945" y="1845735"/>
            <a:ext cx="4937700" cy="40233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endParaRPr/>
          </a:p>
          <a:p>
            <a:pPr marL="0" lvl="0" indent="0" algn="l" rtl="0">
              <a:lnSpc>
                <a:spcPct val="90000"/>
              </a:lnSpc>
              <a:spcBef>
                <a:spcPts val="0"/>
              </a:spcBef>
              <a:spcAft>
                <a:spcPts val="0"/>
              </a:spcAft>
              <a:buSzPts val="2000"/>
              <a:buNone/>
            </a:pPr>
            <a:endParaRPr/>
          </a:p>
        </p:txBody>
      </p:sp>
      <p:pic>
        <p:nvPicPr>
          <p:cNvPr id="236" name="Google Shape;236;p19"/>
          <p:cNvPicPr preferRelativeResize="0"/>
          <p:nvPr/>
        </p:nvPicPr>
        <p:blipFill rotWithShape="1">
          <a:blip r:embed="rId3">
            <a:alphaModFix/>
          </a:blip>
          <a:srcRect/>
          <a:stretch/>
        </p:blipFill>
        <p:spPr>
          <a:xfrm>
            <a:off x="9907378" y="5372193"/>
            <a:ext cx="1899900" cy="724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5AE-861F-43E2-8389-41A8BE7F8B61}"/>
              </a:ext>
            </a:extLst>
          </p:cNvPr>
          <p:cNvSpPr>
            <a:spLocks noGrp="1"/>
          </p:cNvSpPr>
          <p:nvPr>
            <p:ph type="title"/>
          </p:nvPr>
        </p:nvSpPr>
        <p:spPr/>
        <p:txBody>
          <a:bodyPr>
            <a:noAutofit/>
          </a:bodyPr>
          <a:lstStyle/>
          <a:p>
            <a:r>
              <a:rPr lang="en-US" sz="2800" dirty="0"/>
              <a:t>2021 Annual Conference Resolutions</a:t>
            </a:r>
            <a:br>
              <a:rPr lang="en-US" sz="2800" dirty="0"/>
            </a:br>
            <a:r>
              <a:rPr lang="en-US" sz="2800" dirty="0"/>
              <a:t>(</a:t>
            </a:r>
            <a:r>
              <a:rPr lang="en-US" sz="2800" dirty="0">
                <a:hlinkClick r:id="rId2"/>
              </a:rPr>
              <a:t>https://www.epaumc.org/resources/2021-annual-conference-resolutions/</a:t>
            </a:r>
            <a:r>
              <a:rPr lang="en-US" sz="2800" dirty="0"/>
              <a:t>) </a:t>
            </a:r>
          </a:p>
        </p:txBody>
      </p:sp>
      <p:sp>
        <p:nvSpPr>
          <p:cNvPr id="3" name="Text Placeholder 2">
            <a:extLst>
              <a:ext uri="{FF2B5EF4-FFF2-40B4-BE49-F238E27FC236}">
                <a16:creationId xmlns:a16="http://schemas.microsoft.com/office/drawing/2014/main" id="{BDBE8B39-242F-4E0D-846C-491537973CE0}"/>
              </a:ext>
            </a:extLst>
          </p:cNvPr>
          <p:cNvSpPr>
            <a:spLocks noGrp="1"/>
          </p:cNvSpPr>
          <p:nvPr>
            <p:ph type="body" idx="1"/>
          </p:nvPr>
        </p:nvSpPr>
        <p:spPr>
          <a:xfrm>
            <a:off x="1097278" y="1845734"/>
            <a:ext cx="10058399" cy="4023360"/>
          </a:xfrm>
        </p:spPr>
        <p:txBody>
          <a:bodyPr>
            <a:normAutofit/>
          </a:bodyPr>
          <a:lstStyle/>
          <a:p>
            <a:pPr algn="l">
              <a:buFont typeface="Arial" panose="020B0604020202020204" pitchFamily="34" charset="0"/>
              <a:buChar char="•"/>
            </a:pPr>
            <a:r>
              <a:rPr lang="en-US" b="0" i="0" u="sng" dirty="0">
                <a:solidFill>
                  <a:srgbClr val="2575B3"/>
                </a:solidFill>
                <a:effectLst/>
                <a:latin typeface="+mn-lt"/>
                <a:hlinkClick r:id="rId3"/>
              </a:rPr>
              <a:t>2021-01 CRSP</a:t>
            </a:r>
            <a:endParaRPr lang="en-US" b="0" i="0" dirty="0">
              <a:solidFill>
                <a:srgbClr val="000000"/>
              </a:solidFill>
              <a:effectLst/>
              <a:latin typeface="+mn-lt"/>
            </a:endParaRPr>
          </a:p>
          <a:p>
            <a:pPr algn="l">
              <a:buFont typeface="Arial" panose="020B0604020202020204" pitchFamily="34" charset="0"/>
              <a:buChar char="•"/>
            </a:pPr>
            <a:r>
              <a:rPr lang="en-US" b="0" i="0" u="none" strike="noStrike" dirty="0">
                <a:solidFill>
                  <a:srgbClr val="2575B3"/>
                </a:solidFill>
                <a:effectLst/>
                <a:latin typeface="+mn-lt"/>
                <a:hlinkClick r:id="rId4"/>
              </a:rPr>
              <a:t>2021-02 Increasing PSR</a:t>
            </a:r>
            <a:endParaRPr lang="en-US" b="0" i="0" dirty="0">
              <a:solidFill>
                <a:srgbClr val="000000"/>
              </a:solidFill>
              <a:effectLst/>
              <a:latin typeface="+mn-lt"/>
            </a:endParaRPr>
          </a:p>
          <a:p>
            <a:pPr algn="l">
              <a:buFont typeface="Arial" panose="020B0604020202020204" pitchFamily="34" charset="0"/>
              <a:buChar char="•"/>
            </a:pPr>
            <a:r>
              <a:rPr lang="en-US" b="0" i="0" u="none" strike="noStrike" dirty="0">
                <a:solidFill>
                  <a:srgbClr val="2575B3"/>
                </a:solidFill>
                <a:effectLst/>
                <a:latin typeface="+mn-lt"/>
                <a:hlinkClick r:id="rId5"/>
              </a:rPr>
              <a:t>2021-03 Housing Allowance</a:t>
            </a:r>
            <a:endParaRPr lang="en-US" b="0" i="0" dirty="0">
              <a:solidFill>
                <a:srgbClr val="000000"/>
              </a:solidFill>
              <a:effectLst/>
              <a:latin typeface="+mn-lt"/>
            </a:endParaRPr>
          </a:p>
          <a:p>
            <a:pPr algn="l">
              <a:buFont typeface="Arial" panose="020B0604020202020204" pitchFamily="34" charset="0"/>
              <a:buChar char="•"/>
            </a:pPr>
            <a:r>
              <a:rPr lang="en-US" b="0" i="0" u="none" strike="noStrike" dirty="0">
                <a:solidFill>
                  <a:srgbClr val="2575B3"/>
                </a:solidFill>
                <a:effectLst/>
                <a:latin typeface="+mn-lt"/>
                <a:hlinkClick r:id="rId6"/>
              </a:rPr>
              <a:t>2021-04 Advance Specials</a:t>
            </a:r>
            <a:endParaRPr lang="en-US" b="0" i="0" dirty="0">
              <a:solidFill>
                <a:srgbClr val="000000"/>
              </a:solidFill>
              <a:effectLst/>
              <a:latin typeface="+mn-lt"/>
            </a:endParaRPr>
          </a:p>
          <a:p>
            <a:pPr algn="l">
              <a:buFont typeface="Arial" panose="020B0604020202020204" pitchFamily="34" charset="0"/>
              <a:buChar char="•"/>
            </a:pPr>
            <a:r>
              <a:rPr lang="en-US" b="0" i="0" u="none" strike="noStrike" dirty="0">
                <a:solidFill>
                  <a:srgbClr val="2575B3"/>
                </a:solidFill>
                <a:effectLst/>
                <a:latin typeface="+mn-lt"/>
                <a:hlinkClick r:id="rId7"/>
              </a:rPr>
              <a:t>2021-05 Discontinue First UMC of Perkasie</a:t>
            </a:r>
            <a:endParaRPr lang="en-US" b="0" i="0" dirty="0">
              <a:solidFill>
                <a:srgbClr val="000000"/>
              </a:solidFill>
              <a:effectLst/>
              <a:latin typeface="+mn-lt"/>
            </a:endParaRPr>
          </a:p>
          <a:p>
            <a:pPr algn="l">
              <a:buFont typeface="Arial" panose="020B0604020202020204" pitchFamily="34" charset="0"/>
              <a:buChar char="•"/>
            </a:pPr>
            <a:r>
              <a:rPr lang="en-US" b="0" i="0" u="none" strike="noStrike" dirty="0">
                <a:solidFill>
                  <a:srgbClr val="2575B3"/>
                </a:solidFill>
                <a:effectLst/>
                <a:latin typeface="+mn-lt"/>
                <a:hlinkClick r:id="rId8"/>
              </a:rPr>
              <a:t>2021-06 Distribution of 2553 Funds</a:t>
            </a:r>
            <a:endParaRPr lang="en-US" b="0" i="0" dirty="0">
              <a:solidFill>
                <a:srgbClr val="000000"/>
              </a:solidFill>
              <a:effectLst/>
              <a:latin typeface="+mn-lt"/>
            </a:endParaRPr>
          </a:p>
          <a:p>
            <a:pPr algn="l">
              <a:buFont typeface="Arial" panose="020B0604020202020204" pitchFamily="34" charset="0"/>
              <a:buChar char="•"/>
            </a:pPr>
            <a:r>
              <a:rPr lang="en-US" b="0" i="0" u="none" strike="noStrike" dirty="0">
                <a:solidFill>
                  <a:srgbClr val="2575B3"/>
                </a:solidFill>
                <a:effectLst/>
                <a:latin typeface="+mn-lt"/>
                <a:hlinkClick r:id="rId9"/>
              </a:rPr>
              <a:t>2021-07 Discontinue Asbury UMC of Norristown</a:t>
            </a:r>
            <a:endParaRPr lang="en-US" b="0" i="0" dirty="0">
              <a:solidFill>
                <a:srgbClr val="000000"/>
              </a:solidFill>
              <a:effectLst/>
              <a:latin typeface="+mn-lt"/>
            </a:endParaRPr>
          </a:p>
        </p:txBody>
      </p:sp>
    </p:spTree>
    <p:extLst>
      <p:ext uri="{BB962C8B-B14F-4D97-AF65-F5344CB8AC3E}">
        <p14:creationId xmlns:p14="http://schemas.microsoft.com/office/powerpoint/2010/main" val="887804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5AE-861F-43E2-8389-41A8BE7F8B61}"/>
              </a:ext>
            </a:extLst>
          </p:cNvPr>
          <p:cNvSpPr>
            <a:spLocks noGrp="1"/>
          </p:cNvSpPr>
          <p:nvPr>
            <p:ph type="title"/>
          </p:nvPr>
        </p:nvSpPr>
        <p:spPr/>
        <p:txBody>
          <a:bodyPr>
            <a:noAutofit/>
          </a:bodyPr>
          <a:lstStyle/>
          <a:p>
            <a:r>
              <a:rPr lang="en-US" sz="2800" dirty="0"/>
              <a:t>RESOLUTION #2021 - 01 Pertaining to the Adoption Agreement to the Clergy Retirement Security Program (CRSP) for the Year 2022 Presented by Barry Rose, President Board of Pension and Health Benefits</a:t>
            </a:r>
          </a:p>
        </p:txBody>
      </p:sp>
      <p:sp>
        <p:nvSpPr>
          <p:cNvPr id="3" name="Text Placeholder 2">
            <a:extLst>
              <a:ext uri="{FF2B5EF4-FFF2-40B4-BE49-F238E27FC236}">
                <a16:creationId xmlns:a16="http://schemas.microsoft.com/office/drawing/2014/main" id="{BDBE8B39-242F-4E0D-846C-491537973CE0}"/>
              </a:ext>
            </a:extLst>
          </p:cNvPr>
          <p:cNvSpPr>
            <a:spLocks noGrp="1"/>
          </p:cNvSpPr>
          <p:nvPr>
            <p:ph type="body" idx="1"/>
          </p:nvPr>
        </p:nvSpPr>
        <p:spPr>
          <a:xfrm>
            <a:off x="1097278" y="1845734"/>
            <a:ext cx="10058399" cy="4023360"/>
          </a:xfrm>
        </p:spPr>
        <p:txBody>
          <a:bodyPr>
            <a:normAutofit fontScale="85000" lnSpcReduction="20000"/>
          </a:bodyPr>
          <a:lstStyle/>
          <a:p>
            <a:r>
              <a:rPr lang="en-US" dirty="0"/>
              <a:t>BE IT RESOLVED, that the Adoption Agreement for the Clergy Retirement Security Program shall be applicable to the Eastern Pennsylvania Annual Conference and, unless another date is specified below, shall be effective as of January 1, 2022. The Clergy Retirement Security Program shall be the base retirement plan for the clergy persons under Episcopal appointment including deacons and members of other denominations serving at the conference, church, charge, conference responsible unit, conference controlled entity including clergy on medical leave receiving Comprehensive Protection Plan (CPP) disability benefits of the Eastern Pennsylvania Annual Conference in accordance to the plan adoption agreement beginning on January 1, 2022. Clergy persons on medical leave and not receiving Comprehensive Protection Plan (CPP) disability benefits are not eligible to participate in CRSP. </a:t>
            </a:r>
          </a:p>
          <a:p>
            <a:r>
              <a:rPr lang="en-US" dirty="0"/>
              <a:t>FURTHER BE IT RESOLVED, that on January 1, 2021 the ministerial pension rate for past service prior to January 1, 1982 shall be set at $515.00 and the personal contributor’s annuity derived from pre-1982 contributions shall apply toward the payment of the participants formula benefit; </a:t>
            </a:r>
          </a:p>
          <a:p>
            <a:r>
              <a:rPr lang="en-US" dirty="0"/>
              <a:t>AND FURTHER BE IT RESOLVED, that the surviving spouse benefit shall be 70% of the participant’s formula benefit; </a:t>
            </a:r>
          </a:p>
          <a:p>
            <a:r>
              <a:rPr lang="en-US" dirty="0"/>
              <a:t>AND FURTHER BE IT RESOLVED, that the Board of Pension and Health Benefits is authorized to make annual deposits at the end of each calendar year as required by the General Board of Pension and Health Benefits for the purpose of funding for past service prior to January 1, 1982.</a:t>
            </a:r>
          </a:p>
        </p:txBody>
      </p:sp>
    </p:spTree>
    <p:extLst>
      <p:ext uri="{BB962C8B-B14F-4D97-AF65-F5344CB8AC3E}">
        <p14:creationId xmlns:p14="http://schemas.microsoft.com/office/powerpoint/2010/main" val="4196668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5AE-861F-43E2-8389-41A8BE7F8B61}"/>
              </a:ext>
            </a:extLst>
          </p:cNvPr>
          <p:cNvSpPr>
            <a:spLocks noGrp="1"/>
          </p:cNvSpPr>
          <p:nvPr>
            <p:ph type="title"/>
          </p:nvPr>
        </p:nvSpPr>
        <p:spPr/>
        <p:txBody>
          <a:bodyPr>
            <a:noAutofit/>
          </a:bodyPr>
          <a:lstStyle/>
          <a:p>
            <a:r>
              <a:rPr lang="en-US" sz="2800" dirty="0"/>
              <a:t>RESOLUTION #2021 - 02</a:t>
            </a:r>
            <a:br>
              <a:rPr lang="en-US" sz="2800" dirty="0"/>
            </a:br>
            <a:r>
              <a:rPr lang="en-US" sz="2800" dirty="0"/>
              <a:t>Pertaining to the Advanced Funding of the Past Service Rate for Pre-82 Participants for the Year 2023 Presented by Barry Rose, President Board of Pension and Health Benefits</a:t>
            </a:r>
          </a:p>
        </p:txBody>
      </p:sp>
      <p:sp>
        <p:nvSpPr>
          <p:cNvPr id="3" name="Text Placeholder 2">
            <a:extLst>
              <a:ext uri="{FF2B5EF4-FFF2-40B4-BE49-F238E27FC236}">
                <a16:creationId xmlns:a16="http://schemas.microsoft.com/office/drawing/2014/main" id="{BDBE8B39-242F-4E0D-846C-491537973CE0}"/>
              </a:ext>
            </a:extLst>
          </p:cNvPr>
          <p:cNvSpPr>
            <a:spLocks noGrp="1"/>
          </p:cNvSpPr>
          <p:nvPr>
            <p:ph type="body" idx="1"/>
          </p:nvPr>
        </p:nvSpPr>
        <p:spPr>
          <a:xfrm>
            <a:off x="1097278" y="1845734"/>
            <a:ext cx="10058399" cy="4023360"/>
          </a:xfrm>
        </p:spPr>
        <p:txBody>
          <a:bodyPr>
            <a:normAutofit fontScale="85000" lnSpcReduction="10000"/>
          </a:bodyPr>
          <a:lstStyle/>
          <a:p>
            <a:r>
              <a:rPr lang="en-US" dirty="0"/>
              <a:t>WHEREAS, the Board of Benefits froze the Past Service Rate for our Pre-82 Pension Annuitants at $502 until the successful completion of the Capital Campaign to bring us to 100% funding, remaining at that level for 5 years, and </a:t>
            </a:r>
          </a:p>
          <a:p>
            <a:r>
              <a:rPr lang="en-US" dirty="0"/>
              <a:t>WHEREAS, the Capital Campaign has ended, and the year-end payment to </a:t>
            </a:r>
            <a:r>
              <a:rPr lang="en-US" dirty="0" err="1"/>
              <a:t>Wespath</a:t>
            </a:r>
            <a:r>
              <a:rPr lang="en-US" dirty="0"/>
              <a:t> in December of 2020 increased our status to 100% funded, barring market fluctuations, and </a:t>
            </a:r>
          </a:p>
          <a:p>
            <a:r>
              <a:rPr lang="en-US" dirty="0"/>
              <a:t>WHEREAS, General Conference 2012 approved a resolution enforcing the pre-payment of any future increases to the Past Service Rate; </a:t>
            </a:r>
          </a:p>
          <a:p>
            <a:r>
              <a:rPr lang="en-US" dirty="0"/>
              <a:t>WHEREAS, the Past Service Rate for Eastern Pennsylvania is among the lowest in the denomination; </a:t>
            </a:r>
          </a:p>
          <a:p>
            <a:r>
              <a:rPr lang="en-US" dirty="0"/>
              <a:t>BE IT RESOLVED, that the Annual Conference include an additional payment of approximately $300,000 along with any additional annual deposits at the end of December 2022 as required by </a:t>
            </a:r>
            <a:r>
              <a:rPr lang="en-US" dirty="0" err="1"/>
              <a:t>Wespath</a:t>
            </a:r>
            <a:r>
              <a:rPr lang="en-US" dirty="0"/>
              <a:t> for the purpose of funding for past service prior to January 1, 1982. </a:t>
            </a:r>
          </a:p>
          <a:p>
            <a:r>
              <a:rPr lang="en-US" dirty="0"/>
              <a:t>AND FURTHER BE IT RESOLVED, that on January 1, 2023 the ministerial pension rate for past service prior to January 1, 1982 shall be set at $522.00 and apply toward the payment of the participants formula benefit.</a:t>
            </a:r>
          </a:p>
        </p:txBody>
      </p:sp>
    </p:spTree>
    <p:extLst>
      <p:ext uri="{BB962C8B-B14F-4D97-AF65-F5344CB8AC3E}">
        <p14:creationId xmlns:p14="http://schemas.microsoft.com/office/powerpoint/2010/main" val="2207316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5AE-861F-43E2-8389-41A8BE7F8B61}"/>
              </a:ext>
            </a:extLst>
          </p:cNvPr>
          <p:cNvSpPr>
            <a:spLocks noGrp="1"/>
          </p:cNvSpPr>
          <p:nvPr>
            <p:ph type="title"/>
          </p:nvPr>
        </p:nvSpPr>
        <p:spPr/>
        <p:txBody>
          <a:bodyPr>
            <a:noAutofit/>
          </a:bodyPr>
          <a:lstStyle/>
          <a:p>
            <a:r>
              <a:rPr lang="en-US" sz="2800" dirty="0"/>
              <a:t>RESOLUTION #2021 - 03</a:t>
            </a:r>
            <a:br>
              <a:rPr lang="en-US" sz="2800" dirty="0"/>
            </a:br>
            <a:r>
              <a:rPr lang="en-US" sz="2800" dirty="0"/>
              <a:t>Relating to Rental/Housing Allowances for Retired or Disabled Clergypersons Presented by Barry Rose, President Board of Pension and Health Benefits</a:t>
            </a:r>
          </a:p>
        </p:txBody>
      </p:sp>
      <p:sp>
        <p:nvSpPr>
          <p:cNvPr id="3" name="Text Placeholder 2">
            <a:extLst>
              <a:ext uri="{FF2B5EF4-FFF2-40B4-BE49-F238E27FC236}">
                <a16:creationId xmlns:a16="http://schemas.microsoft.com/office/drawing/2014/main" id="{BDBE8B39-242F-4E0D-846C-491537973CE0}"/>
              </a:ext>
            </a:extLst>
          </p:cNvPr>
          <p:cNvSpPr>
            <a:spLocks noGrp="1"/>
          </p:cNvSpPr>
          <p:nvPr>
            <p:ph type="body" idx="1"/>
          </p:nvPr>
        </p:nvSpPr>
        <p:spPr>
          <a:xfrm>
            <a:off x="1097278" y="1845734"/>
            <a:ext cx="10058399" cy="4023360"/>
          </a:xfrm>
        </p:spPr>
        <p:txBody>
          <a:bodyPr>
            <a:normAutofit fontScale="85000" lnSpcReduction="20000"/>
          </a:bodyPr>
          <a:lstStyle/>
          <a:p>
            <a:r>
              <a:rPr lang="en-US" dirty="0"/>
              <a:t>WHEREAS, the religious denomination known as The United Methodist Church (the “Church”), of which this Conference is part, has in the past functioned and continues to function through ministers of the gospel (within the meaning of Internal Revenue Code section 107) who were or are duly ordained, commissioned, or licensed ministers of the Church (“Clergypersons”); </a:t>
            </a:r>
          </a:p>
          <a:p>
            <a:r>
              <a:rPr lang="en-US" dirty="0"/>
              <a:t>WHEREAS, the practice the Church and of this Conference was and is to provide active Clergypersons with a parsonage or a rental/housing allowance as part of their gross compensation; </a:t>
            </a:r>
          </a:p>
          <a:p>
            <a:r>
              <a:rPr lang="en-US" dirty="0"/>
              <a:t>WHEREAS, pensions or other amounts paid to retired and disabled Clergypersons are considered to be deferred compensation and are paid to retired and disabled Clergypersons in consideration of previous active service; </a:t>
            </a:r>
          </a:p>
          <a:p>
            <a:r>
              <a:rPr lang="en-US" dirty="0"/>
              <a:t>WHEREAS, the Internal Revenue Service has recognized the Conference (or its predecessors) as the appropriate organization to designate a rental/housing allowance for retired and disabled Clergypersons who are or were members of this Conference. </a:t>
            </a:r>
          </a:p>
          <a:p>
            <a:r>
              <a:rPr lang="en-US" dirty="0"/>
              <a:t>THEREFORE BE IT RESOLVED, that an amount equal to 100% of the pension or disability payments received from plans authorized under The Book of Discipline of The United Methodist Church (“the Discipline”), which includes all such payments from </a:t>
            </a:r>
            <a:r>
              <a:rPr lang="en-US" dirty="0" err="1"/>
              <a:t>Wespath</a:t>
            </a:r>
            <a:r>
              <a:rPr lang="en-US" dirty="0"/>
              <a:t> during the year 2022 by each retired or disabled Clergyperson who is or was a member of the Conference, or its predecessors, be and hereby is designed as a rental/housing allowance for each such Clergyperson; and</a:t>
            </a:r>
          </a:p>
        </p:txBody>
      </p:sp>
    </p:spTree>
    <p:extLst>
      <p:ext uri="{BB962C8B-B14F-4D97-AF65-F5344CB8AC3E}">
        <p14:creationId xmlns:p14="http://schemas.microsoft.com/office/powerpoint/2010/main" val="84284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5AE-861F-43E2-8389-41A8BE7F8B61}"/>
              </a:ext>
            </a:extLst>
          </p:cNvPr>
          <p:cNvSpPr>
            <a:spLocks noGrp="1"/>
          </p:cNvSpPr>
          <p:nvPr>
            <p:ph type="title"/>
          </p:nvPr>
        </p:nvSpPr>
        <p:spPr/>
        <p:txBody>
          <a:bodyPr>
            <a:noAutofit/>
          </a:bodyPr>
          <a:lstStyle/>
          <a:p>
            <a:r>
              <a:rPr lang="en-US" sz="2800" dirty="0"/>
              <a:t>RESOLUTION #2021 - 03</a:t>
            </a:r>
            <a:br>
              <a:rPr lang="en-US" sz="2800" dirty="0"/>
            </a:br>
            <a:r>
              <a:rPr lang="en-US" sz="2800" dirty="0"/>
              <a:t>Relating to Rental/Housing Allowances for Retired or Disabled Clergypersons Presented by Barry Rose, President Board of Pension and Health Benefits (continued)</a:t>
            </a:r>
          </a:p>
        </p:txBody>
      </p:sp>
      <p:sp>
        <p:nvSpPr>
          <p:cNvPr id="3" name="Text Placeholder 2">
            <a:extLst>
              <a:ext uri="{FF2B5EF4-FFF2-40B4-BE49-F238E27FC236}">
                <a16:creationId xmlns:a16="http://schemas.microsoft.com/office/drawing/2014/main" id="{BDBE8B39-242F-4E0D-846C-491537973CE0}"/>
              </a:ext>
            </a:extLst>
          </p:cNvPr>
          <p:cNvSpPr>
            <a:spLocks noGrp="1"/>
          </p:cNvSpPr>
          <p:nvPr>
            <p:ph type="body" idx="1"/>
          </p:nvPr>
        </p:nvSpPr>
        <p:spPr>
          <a:xfrm>
            <a:off x="1097278" y="1845734"/>
            <a:ext cx="10058399" cy="4023360"/>
          </a:xfrm>
        </p:spPr>
        <p:txBody>
          <a:bodyPr>
            <a:normAutofit fontScale="85000" lnSpcReduction="20000"/>
          </a:bodyPr>
          <a:lstStyle/>
          <a:p>
            <a:r>
              <a:rPr lang="en-US" dirty="0"/>
              <a:t>BE IT FURTHER RESOLVED, that the pension and disability payments to which this rental/housing allowance applies will be any pension or disability payments from plans, annuities, or funds authorized under the Discipline, including such payments from </a:t>
            </a:r>
            <a:r>
              <a:rPr lang="en-US" dirty="0" err="1"/>
              <a:t>Wespath</a:t>
            </a:r>
            <a:r>
              <a:rPr lang="en-US" dirty="0"/>
              <a:t> and from a commercial annuity company that provides an annuity arising from benefits accrued under a </a:t>
            </a:r>
            <a:r>
              <a:rPr lang="en-US" dirty="0" err="1"/>
              <a:t>Wespath</a:t>
            </a:r>
            <a:r>
              <a:rPr lang="en-US" dirty="0"/>
              <a:t> plan, annuity, or fund authorized under the Discipline, that result from any service a Clergyperson rendered to this Conference or that a retired or disabled Clergyperson of this Conference rendered to any local church, annual conference of the Church, general agency of the Church, other institution of the Church, former denomination that is now a part of the Church, or any other employer that employed the Clergyperson to perform services related to the ministry of the Church, or its predecessors, and that elected to make contributions to, or accrue a benefit under, such a plan, annuity, or fund for such retired or disabled Clergyperson’s pension or disability as part of his or her gross compensation. </a:t>
            </a:r>
          </a:p>
          <a:p>
            <a:r>
              <a:rPr lang="en-US" dirty="0"/>
              <a:t>NOTE: The rental/housing allowance that may be excluded from a Clergyperson’s gross income in any year for federal income tax purposes is limited under Internal Revenue Code section 107(2) and regulations there under to the least of: (1) the amount of the rental/housing allowance designated by the Clergyperson’s employer or other appropriate body of the Church (such as this Conference in the foregoing resolutions) for such year; (2) the amount actually expended by the Clergyperson to rent or provide a home in such year; or (3) the fair rental value of the home, including furnishings and appurtenances (such as a garage), plus the cost of utilities in such year.</a:t>
            </a:r>
          </a:p>
        </p:txBody>
      </p:sp>
    </p:spTree>
    <p:extLst>
      <p:ext uri="{BB962C8B-B14F-4D97-AF65-F5344CB8AC3E}">
        <p14:creationId xmlns:p14="http://schemas.microsoft.com/office/powerpoint/2010/main" val="1574196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5AE-861F-43E2-8389-41A8BE7F8B61}"/>
              </a:ext>
            </a:extLst>
          </p:cNvPr>
          <p:cNvSpPr>
            <a:spLocks noGrp="1"/>
          </p:cNvSpPr>
          <p:nvPr>
            <p:ph type="title"/>
          </p:nvPr>
        </p:nvSpPr>
        <p:spPr/>
        <p:txBody>
          <a:bodyPr>
            <a:noAutofit/>
          </a:bodyPr>
          <a:lstStyle/>
          <a:p>
            <a:r>
              <a:rPr lang="en-US" sz="2800" dirty="0"/>
              <a:t>RESOLUTION 2021 - 04</a:t>
            </a:r>
            <a:br>
              <a:rPr lang="en-US" sz="2800" dirty="0"/>
            </a:br>
            <a:r>
              <a:rPr lang="en-US" sz="2800" dirty="0"/>
              <a:t>RESOLUTION to the 2021 ANNUAL CONFERENCE SESSION</a:t>
            </a:r>
            <a:br>
              <a:rPr lang="en-US" sz="2800" dirty="0"/>
            </a:br>
            <a:r>
              <a:rPr lang="en-US" sz="2800" dirty="0"/>
              <a:t>Resolution relating to Advance Special Applications Presented by Eastern Pennsylvania Conference Global Ministries Team</a:t>
            </a:r>
          </a:p>
        </p:txBody>
      </p:sp>
      <p:sp>
        <p:nvSpPr>
          <p:cNvPr id="3" name="Text Placeholder 2">
            <a:extLst>
              <a:ext uri="{FF2B5EF4-FFF2-40B4-BE49-F238E27FC236}">
                <a16:creationId xmlns:a16="http://schemas.microsoft.com/office/drawing/2014/main" id="{BDBE8B39-242F-4E0D-846C-491537973CE0}"/>
              </a:ext>
            </a:extLst>
          </p:cNvPr>
          <p:cNvSpPr>
            <a:spLocks noGrp="1"/>
          </p:cNvSpPr>
          <p:nvPr>
            <p:ph type="body" idx="1"/>
          </p:nvPr>
        </p:nvSpPr>
        <p:spPr>
          <a:xfrm>
            <a:off x="1097278" y="1845734"/>
            <a:ext cx="10058399" cy="4023360"/>
          </a:xfrm>
        </p:spPr>
        <p:txBody>
          <a:bodyPr>
            <a:normAutofit fontScale="92500" lnSpcReduction="10000"/>
          </a:bodyPr>
          <a:lstStyle/>
          <a:p>
            <a:r>
              <a:rPr lang="en-US" dirty="0"/>
              <a:t>WHEREAS, the Conference Advance Special is a program of ministry which can seek funds from a local church that keeps its financial commitments to the Conference and General Church in full in the previous year’s budget and has a desire to extend its support of the mission of the church through designated giving; and </a:t>
            </a:r>
          </a:p>
          <a:p>
            <a:r>
              <a:rPr lang="en-US" dirty="0"/>
              <a:t>WHEREAS, a list of Conference Advance Specials would resource local churches, either in need of support for their programs and ministries, or local churches eager to extend their support of the mission of the church; and </a:t>
            </a:r>
          </a:p>
          <a:p>
            <a:r>
              <a:rPr lang="en-US" dirty="0"/>
              <a:t>WHEREAS, practicality indicates a change in the time period covered by a list of conference advance specials to as soon as possible after they are approved; </a:t>
            </a:r>
          </a:p>
          <a:p>
            <a:r>
              <a:rPr lang="en-US" dirty="0"/>
              <a:t>THEREFORE, BE IT RESOLVED, that the following programs and ministries of the annual conference having completed the appropriate applications, be designated as a list of Conference Advance Specials for the year July 1, 2021 through June 30, 2022. Person Responsible for Presenting Resolution: Barbara Drake, Conference Secretary of Global Ministries. </a:t>
            </a:r>
          </a:p>
        </p:txBody>
      </p:sp>
    </p:spTree>
    <p:extLst>
      <p:ext uri="{BB962C8B-B14F-4D97-AF65-F5344CB8AC3E}">
        <p14:creationId xmlns:p14="http://schemas.microsoft.com/office/powerpoint/2010/main" val="3645454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5AE-861F-43E2-8389-41A8BE7F8B61}"/>
              </a:ext>
            </a:extLst>
          </p:cNvPr>
          <p:cNvSpPr>
            <a:spLocks noGrp="1"/>
          </p:cNvSpPr>
          <p:nvPr>
            <p:ph type="title"/>
          </p:nvPr>
        </p:nvSpPr>
        <p:spPr>
          <a:xfrm>
            <a:off x="1097279" y="286603"/>
            <a:ext cx="10234749" cy="1450757"/>
          </a:xfrm>
        </p:spPr>
        <p:txBody>
          <a:bodyPr>
            <a:noAutofit/>
          </a:bodyPr>
          <a:lstStyle/>
          <a:p>
            <a:r>
              <a:rPr lang="en-US" sz="2800" dirty="0"/>
              <a:t>RESOLUTION 2021 - 04</a:t>
            </a:r>
            <a:br>
              <a:rPr lang="en-US" sz="2800" dirty="0"/>
            </a:br>
            <a:r>
              <a:rPr lang="en-US" sz="2800" dirty="0"/>
              <a:t>RESOLUTION to the 2021 ANNUAL CONFERENCE SESSION</a:t>
            </a:r>
            <a:br>
              <a:rPr lang="en-US" sz="2800" dirty="0"/>
            </a:br>
            <a:r>
              <a:rPr lang="en-US" sz="2800" dirty="0"/>
              <a:t>Resolution relating to Advance Special Applications Presented by Eastern Pennsylvania Conference Global Ministries Team (continued)</a:t>
            </a:r>
          </a:p>
        </p:txBody>
      </p:sp>
      <p:sp>
        <p:nvSpPr>
          <p:cNvPr id="3" name="Text Placeholder 2">
            <a:extLst>
              <a:ext uri="{FF2B5EF4-FFF2-40B4-BE49-F238E27FC236}">
                <a16:creationId xmlns:a16="http://schemas.microsoft.com/office/drawing/2014/main" id="{BDBE8B39-242F-4E0D-846C-491537973CE0}"/>
              </a:ext>
            </a:extLst>
          </p:cNvPr>
          <p:cNvSpPr>
            <a:spLocks noGrp="1"/>
          </p:cNvSpPr>
          <p:nvPr>
            <p:ph type="body" idx="1"/>
          </p:nvPr>
        </p:nvSpPr>
        <p:spPr>
          <a:xfrm>
            <a:off x="1097278" y="1845734"/>
            <a:ext cx="10058399" cy="4023360"/>
          </a:xfrm>
        </p:spPr>
        <p:txBody>
          <a:bodyPr>
            <a:normAutofit/>
          </a:bodyPr>
          <a:lstStyle/>
          <a:p>
            <a:r>
              <a:rPr lang="en-US" dirty="0"/>
              <a:t>AMIGOS COMMUNITY CENTER OF CASA DEL PUEBLO…………………… $10,000 Applicant: Rev. Lilian L. Cotto 300 York Road, Hatboro, PA 19040 lucreciacotto3@gmail.com Program Director: Juan Suarez 215-254-0225 (c) Casa del Pueblo is the Latino ministry of Lehman Memorial UMC in Hatboro. Amigos Community Center has been a dream of Casa del Pueblo, and was granted the approval of the 501c3 status in 2020. Outreach programs include ANAWIM Music School, GED classes in Spanish, ESL classes, The Tent of Meeting Tutoring Program, housing referrals, translation, clothing bank referrals, food, diapers for mothers in need, medical and dental referrals with transportation for appointments, adoption of 10 immigrant families at a time as they arrive from the border and need everything for survival, family counseling, and immigration services. New programs include distribution of COVID Educational kits, bi-weekly distribution of food together with healthy information in each bag of food, and workshops for parents on how to navigate the school system.</a:t>
            </a:r>
          </a:p>
        </p:txBody>
      </p:sp>
    </p:spTree>
    <p:extLst>
      <p:ext uri="{BB962C8B-B14F-4D97-AF65-F5344CB8AC3E}">
        <p14:creationId xmlns:p14="http://schemas.microsoft.com/office/powerpoint/2010/main" val="3153373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5AE-861F-43E2-8389-41A8BE7F8B61}"/>
              </a:ext>
            </a:extLst>
          </p:cNvPr>
          <p:cNvSpPr>
            <a:spLocks noGrp="1"/>
          </p:cNvSpPr>
          <p:nvPr>
            <p:ph type="title"/>
          </p:nvPr>
        </p:nvSpPr>
        <p:spPr>
          <a:xfrm>
            <a:off x="1097279" y="286603"/>
            <a:ext cx="10234749" cy="1450757"/>
          </a:xfrm>
        </p:spPr>
        <p:txBody>
          <a:bodyPr>
            <a:noAutofit/>
          </a:bodyPr>
          <a:lstStyle/>
          <a:p>
            <a:r>
              <a:rPr lang="en-US" sz="2800" dirty="0"/>
              <a:t>RESOLUTION 2021 - 04</a:t>
            </a:r>
            <a:br>
              <a:rPr lang="en-US" sz="2800" dirty="0"/>
            </a:br>
            <a:r>
              <a:rPr lang="en-US" sz="2800" dirty="0"/>
              <a:t>RESOLUTION to the 2021 ANNUAL CONFERENCE SESSION</a:t>
            </a:r>
            <a:br>
              <a:rPr lang="en-US" sz="2800" dirty="0"/>
            </a:br>
            <a:r>
              <a:rPr lang="en-US" sz="2800" dirty="0"/>
              <a:t>Resolution relating to Advance Special Applications Presented by Eastern Pennsylvania Conference Global Ministries Team (continued)</a:t>
            </a:r>
          </a:p>
        </p:txBody>
      </p:sp>
      <p:sp>
        <p:nvSpPr>
          <p:cNvPr id="3" name="Text Placeholder 2">
            <a:extLst>
              <a:ext uri="{FF2B5EF4-FFF2-40B4-BE49-F238E27FC236}">
                <a16:creationId xmlns:a16="http://schemas.microsoft.com/office/drawing/2014/main" id="{BDBE8B39-242F-4E0D-846C-491537973CE0}"/>
              </a:ext>
            </a:extLst>
          </p:cNvPr>
          <p:cNvSpPr>
            <a:spLocks noGrp="1"/>
          </p:cNvSpPr>
          <p:nvPr>
            <p:ph type="body" idx="1"/>
          </p:nvPr>
        </p:nvSpPr>
        <p:spPr>
          <a:xfrm>
            <a:off x="1097278" y="1845734"/>
            <a:ext cx="10058399" cy="4023360"/>
          </a:xfrm>
        </p:spPr>
        <p:txBody>
          <a:bodyPr>
            <a:normAutofit/>
          </a:bodyPr>
          <a:lstStyle/>
          <a:p>
            <a:r>
              <a:rPr lang="en-US" dirty="0"/>
              <a:t>COKESBURY SUMMER READING AND LUNCH PROGRAM …………………$4,000 Applicant: Sandra M. </a:t>
            </a:r>
            <a:r>
              <a:rPr lang="en-US" dirty="0" err="1"/>
              <a:t>Cislo</a:t>
            </a:r>
            <a:r>
              <a:rPr lang="en-US" dirty="0"/>
              <a:t> 307 Market Street, Marcus Hook, PA 19061 610-416-5112. 610-485-6162, smcislo@yahoo.com This is a ministry of Cokesbury UMC, which provides free lunch and educational support/educational resources for children who live in the high poverty areas of Marcus Hook, Trainer, and Lower Chichester. Recognizing that education can be the key to unlocking the chains of poverty, this ministry encourages children to read over the summer in order to avoid the educational setback associated with summer break. Because school lunch is often the only nutritionally sound meal that children in poverty receive, and because it is not available in the summer, a healthy lunch is provided along with education by certified teachers and trained instructional assistants. This program has been offered for 9 years and is partly funded by the PA Department of Education’s Summer Food Service Program. Support from sister churches allows for the continuation of the program. </a:t>
            </a:r>
          </a:p>
        </p:txBody>
      </p:sp>
    </p:spTree>
    <p:extLst>
      <p:ext uri="{BB962C8B-B14F-4D97-AF65-F5344CB8AC3E}">
        <p14:creationId xmlns:p14="http://schemas.microsoft.com/office/powerpoint/2010/main" val="1447924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5AE-861F-43E2-8389-41A8BE7F8B61}"/>
              </a:ext>
            </a:extLst>
          </p:cNvPr>
          <p:cNvSpPr>
            <a:spLocks noGrp="1"/>
          </p:cNvSpPr>
          <p:nvPr>
            <p:ph type="title"/>
          </p:nvPr>
        </p:nvSpPr>
        <p:spPr>
          <a:xfrm>
            <a:off x="1097279" y="286603"/>
            <a:ext cx="10234749" cy="1450757"/>
          </a:xfrm>
        </p:spPr>
        <p:txBody>
          <a:bodyPr>
            <a:noAutofit/>
          </a:bodyPr>
          <a:lstStyle/>
          <a:p>
            <a:r>
              <a:rPr lang="en-US" sz="2800" dirty="0"/>
              <a:t>RESOLUTION 2021 - 04</a:t>
            </a:r>
            <a:br>
              <a:rPr lang="en-US" sz="2800" dirty="0"/>
            </a:br>
            <a:r>
              <a:rPr lang="en-US" sz="2800" dirty="0"/>
              <a:t>RESOLUTION to the 2021 ANNUAL CONFERENCE SESSION</a:t>
            </a:r>
            <a:br>
              <a:rPr lang="en-US" sz="2800" dirty="0"/>
            </a:br>
            <a:r>
              <a:rPr lang="en-US" sz="2800" dirty="0"/>
              <a:t>Resolution relating to Advance Special Applications Presented by Eastern Pennsylvania Conference Global Ministries Team (continued)</a:t>
            </a:r>
          </a:p>
        </p:txBody>
      </p:sp>
      <p:sp>
        <p:nvSpPr>
          <p:cNvPr id="3" name="Text Placeholder 2">
            <a:extLst>
              <a:ext uri="{FF2B5EF4-FFF2-40B4-BE49-F238E27FC236}">
                <a16:creationId xmlns:a16="http://schemas.microsoft.com/office/drawing/2014/main" id="{BDBE8B39-242F-4E0D-846C-491537973CE0}"/>
              </a:ext>
            </a:extLst>
          </p:cNvPr>
          <p:cNvSpPr>
            <a:spLocks noGrp="1"/>
          </p:cNvSpPr>
          <p:nvPr>
            <p:ph type="body" idx="1"/>
          </p:nvPr>
        </p:nvSpPr>
        <p:spPr>
          <a:xfrm>
            <a:off x="1097278" y="1845734"/>
            <a:ext cx="10058399" cy="4023360"/>
          </a:xfrm>
        </p:spPr>
        <p:txBody>
          <a:bodyPr>
            <a:normAutofit fontScale="92500" lnSpcReduction="20000"/>
          </a:bodyPr>
          <a:lstStyle/>
          <a:p>
            <a:r>
              <a:rPr lang="en-US" dirty="0"/>
              <a:t>LIBERIA EDUCATION PROJECT ……………………………………………………$7,100 Applicant: Dennis L. Fisher, Board of Directors Chairperson 13073 </a:t>
            </a:r>
            <a:r>
              <a:rPr lang="en-US" dirty="0" err="1"/>
              <a:t>Bustleton</a:t>
            </a:r>
            <a:r>
              <a:rPr lang="en-US" dirty="0"/>
              <a:t> Ave., Philadelphia, PA 19116 dkfisher@comcast.net, 215-673-2745, 215-356-3193, www.liberiaeducationproject.org The Liberia Education Project (LEP) is a non-profit corporation bringing educational opportunities to the people of Liberia, West Africa. The Board of Directors is composed of members of Somerton UMC, primarily. LEP has been supported by other EPA congregations, including St. John’s </a:t>
            </a:r>
            <a:r>
              <a:rPr lang="en-US" dirty="0" err="1"/>
              <a:t>Ivyland</a:t>
            </a:r>
            <a:r>
              <a:rPr lang="en-US" dirty="0"/>
              <a:t>, UMC of the Redeemer, Frankford Memorial UMC, and First UMC of Germantown. The volunteer Executive Director is Jacob </a:t>
            </a:r>
            <a:r>
              <a:rPr lang="en-US" dirty="0" err="1"/>
              <a:t>Madehdou</a:t>
            </a:r>
            <a:r>
              <a:rPr lang="en-US" dirty="0"/>
              <a:t>, from Liberia, who attends Somerton UMC. Activities since 2009 include renovating a small rural church into a one-room schoolhouse, the </a:t>
            </a:r>
            <a:r>
              <a:rPr lang="en-US" dirty="0" err="1"/>
              <a:t>Ghenwein</a:t>
            </a:r>
            <a:r>
              <a:rPr lang="en-US" dirty="0"/>
              <a:t> Mission School; building a 4- room school, and later enlarging it to 6 rooms; digging a well; and building a bathroom with flushable toilets. During the Ebola outbreak, when schools were closed, the teachers became Ebola trainers to educate people in rural villages, where no known Ebola deaths occurred. Now, LEP has about 180 students, from pre-K to 6th grade, and funds salaries for 5 certified teachers and 5 other staff members. The current need for funds is to build a multipurpose building with kitchen, dining room, food storage area, and two rooms for teacher lodging. The goal is to enable LEP to participate in Mary’s Meal, an NGO feeding program, aimed at keeping children in school by providing meals. LEP/USA has committed $7083 toward the total cost of $11,643 for the building</a:t>
            </a:r>
          </a:p>
        </p:txBody>
      </p:sp>
    </p:spTree>
    <p:extLst>
      <p:ext uri="{BB962C8B-B14F-4D97-AF65-F5344CB8AC3E}">
        <p14:creationId xmlns:p14="http://schemas.microsoft.com/office/powerpoint/2010/main" val="419596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Greeting and Opening Prayer</a:t>
            </a:r>
            <a:endParaRPr/>
          </a:p>
        </p:txBody>
      </p:sp>
      <p:sp>
        <p:nvSpPr>
          <p:cNvPr id="115" name="Google Shape;115;p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0" lvl="0" indent="0" algn="ctr" rtl="0">
              <a:lnSpc>
                <a:spcPct val="90000"/>
              </a:lnSpc>
              <a:spcBef>
                <a:spcPts val="0"/>
              </a:spcBef>
              <a:spcAft>
                <a:spcPts val="0"/>
              </a:spcAft>
              <a:buSzPts val="4000"/>
              <a:buNone/>
            </a:pPr>
            <a:endParaRPr sz="4000"/>
          </a:p>
          <a:p>
            <a:pPr marL="0" lvl="0" indent="0" algn="ctr" rtl="0">
              <a:lnSpc>
                <a:spcPct val="90000"/>
              </a:lnSpc>
              <a:spcBef>
                <a:spcPts val="1400"/>
              </a:spcBef>
              <a:spcAft>
                <a:spcPts val="0"/>
              </a:spcAft>
              <a:buSzPts val="4000"/>
              <a:buNone/>
            </a:pPr>
            <a:r>
              <a:rPr lang="en-US" sz="4000"/>
              <a:t>Rev. Dr. Andrew L. Foster, III</a:t>
            </a:r>
            <a:endParaRPr/>
          </a:p>
          <a:p>
            <a:pPr marL="0" lvl="0" indent="0" algn="ctr" rtl="0">
              <a:lnSpc>
                <a:spcPct val="90000"/>
              </a:lnSpc>
              <a:spcBef>
                <a:spcPts val="1400"/>
              </a:spcBef>
              <a:spcAft>
                <a:spcPts val="0"/>
              </a:spcAft>
              <a:buSzPts val="4000"/>
              <a:buNone/>
            </a:pPr>
            <a:r>
              <a:rPr lang="en-US" sz="4000"/>
              <a:t>District Superintendent</a:t>
            </a:r>
            <a:endParaRPr/>
          </a:p>
          <a:p>
            <a:pPr marL="0" lvl="0" indent="0" algn="ctr" rtl="0">
              <a:lnSpc>
                <a:spcPct val="90000"/>
              </a:lnSpc>
              <a:spcBef>
                <a:spcPts val="1400"/>
              </a:spcBef>
              <a:spcAft>
                <a:spcPts val="0"/>
              </a:spcAft>
              <a:buSzPts val="4000"/>
              <a:buNone/>
            </a:pPr>
            <a:r>
              <a:rPr lang="en-US" sz="4000"/>
              <a:t>East District</a:t>
            </a:r>
            <a:endParaRPr sz="4000"/>
          </a:p>
        </p:txBody>
      </p:sp>
      <p:pic>
        <p:nvPicPr>
          <p:cNvPr id="116" name="Google Shape;116;p3"/>
          <p:cNvPicPr preferRelativeResize="0"/>
          <p:nvPr/>
        </p:nvPicPr>
        <p:blipFill rotWithShape="1">
          <a:blip r:embed="rId3">
            <a:alphaModFix/>
          </a:blip>
          <a:srcRect/>
          <a:stretch/>
        </p:blipFill>
        <p:spPr>
          <a:xfrm>
            <a:off x="9907378" y="5372193"/>
            <a:ext cx="1899900" cy="724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5AE-861F-43E2-8389-41A8BE7F8B61}"/>
              </a:ext>
            </a:extLst>
          </p:cNvPr>
          <p:cNvSpPr>
            <a:spLocks noGrp="1"/>
          </p:cNvSpPr>
          <p:nvPr>
            <p:ph type="title"/>
          </p:nvPr>
        </p:nvSpPr>
        <p:spPr>
          <a:xfrm>
            <a:off x="1097279" y="286603"/>
            <a:ext cx="10234749" cy="1450757"/>
          </a:xfrm>
        </p:spPr>
        <p:txBody>
          <a:bodyPr>
            <a:noAutofit/>
          </a:bodyPr>
          <a:lstStyle/>
          <a:p>
            <a:r>
              <a:rPr lang="en-US" sz="2800" dirty="0"/>
              <a:t>RESOLUTION 2021 - 04</a:t>
            </a:r>
            <a:br>
              <a:rPr lang="en-US" sz="2800" dirty="0"/>
            </a:br>
            <a:r>
              <a:rPr lang="en-US" sz="2800" dirty="0"/>
              <a:t>RESOLUTION to the 2021 ANNUAL CONFERENCE SESSION</a:t>
            </a:r>
            <a:br>
              <a:rPr lang="en-US" sz="2800" dirty="0"/>
            </a:br>
            <a:r>
              <a:rPr lang="en-US" sz="2800" dirty="0"/>
              <a:t>Resolution relating to Advance Special Applications Presented by Eastern Pennsylvania Conference Global Ministries Team (continued)</a:t>
            </a:r>
          </a:p>
        </p:txBody>
      </p:sp>
      <p:sp>
        <p:nvSpPr>
          <p:cNvPr id="3" name="Text Placeholder 2">
            <a:extLst>
              <a:ext uri="{FF2B5EF4-FFF2-40B4-BE49-F238E27FC236}">
                <a16:creationId xmlns:a16="http://schemas.microsoft.com/office/drawing/2014/main" id="{BDBE8B39-242F-4E0D-846C-491537973CE0}"/>
              </a:ext>
            </a:extLst>
          </p:cNvPr>
          <p:cNvSpPr>
            <a:spLocks noGrp="1"/>
          </p:cNvSpPr>
          <p:nvPr>
            <p:ph type="body" idx="1"/>
          </p:nvPr>
        </p:nvSpPr>
        <p:spPr>
          <a:xfrm>
            <a:off x="1097278" y="1845734"/>
            <a:ext cx="10058399" cy="4023360"/>
          </a:xfrm>
        </p:spPr>
        <p:txBody>
          <a:bodyPr>
            <a:normAutofit fontScale="92500" lnSpcReduction="20000"/>
          </a:bodyPr>
          <a:lstStyle/>
          <a:p>
            <a:r>
              <a:rPr lang="en-US" dirty="0"/>
              <a:t>LIGHT OF MARNIE ………………………………………………………………….. $10,000 Applicants: Jennifer and John Lafferty 315 Municipal Drive, Thorndale, PA 19372 John: 610-470-1369 JohnL@lightofmarnie.org. Jennifer: 610-766-0944 JenL@lightofmarnie.org SHALOCA Christian Academy is the perfect example of our Global Ministries “ABUNDANT HEALTH”, Our Promise to Children, Initiative. It is an elementary school with classes from Preschool to 8th grade, in Lower Johnsonville, Liberia, West Africa. The school has provided education for children for 13 years, and presently has 205 students, who receive elementary Christian education. Building expansion and bathrooms are completed. Work continues with the government to bring clean piped water to the school. In 2020 a much-needed day care has been added for preschoolers. Rev. James Coleman, an ordained Wesleyan pastor, founded the school when he was serving in Liberia. He is currently appointed to two churches in EPC on North District, and he makes trips regularly to Liberia to take school supplies, supervise the water project, and oversee the Liberian Director. He also regularly sends bags of rice to be distributed to the village. The goal is for the school to become self-sustaining so that funds raised here can go to additional projects. Light of Marnie has a Board of Directors in the USA, and SHALOCA has a Board of Directors in Liberia with United Methodist members in both locations. SHALOCA receives support from several United Methodist Churches. </a:t>
            </a:r>
          </a:p>
        </p:txBody>
      </p:sp>
    </p:spTree>
    <p:extLst>
      <p:ext uri="{BB962C8B-B14F-4D97-AF65-F5344CB8AC3E}">
        <p14:creationId xmlns:p14="http://schemas.microsoft.com/office/powerpoint/2010/main" val="1436417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5AE-861F-43E2-8389-41A8BE7F8B61}"/>
              </a:ext>
            </a:extLst>
          </p:cNvPr>
          <p:cNvSpPr>
            <a:spLocks noGrp="1"/>
          </p:cNvSpPr>
          <p:nvPr>
            <p:ph type="title"/>
          </p:nvPr>
        </p:nvSpPr>
        <p:spPr>
          <a:xfrm>
            <a:off x="1097279" y="286603"/>
            <a:ext cx="10234749" cy="1450757"/>
          </a:xfrm>
        </p:spPr>
        <p:txBody>
          <a:bodyPr>
            <a:noAutofit/>
          </a:bodyPr>
          <a:lstStyle/>
          <a:p>
            <a:r>
              <a:rPr lang="en-US" sz="2800" dirty="0"/>
              <a:t>RESOLUTION 2021 - 04</a:t>
            </a:r>
            <a:br>
              <a:rPr lang="en-US" sz="2800" dirty="0"/>
            </a:br>
            <a:r>
              <a:rPr lang="en-US" sz="2800" dirty="0"/>
              <a:t>RESOLUTION to the 2021 ANNUAL CONFERENCE SESSION</a:t>
            </a:r>
            <a:br>
              <a:rPr lang="en-US" sz="2800" dirty="0"/>
            </a:br>
            <a:r>
              <a:rPr lang="en-US" sz="2800" dirty="0"/>
              <a:t>Resolution relating to Advance Special Applications Presented by Eastern Pennsylvania Conference Global Ministries Team (continued)</a:t>
            </a:r>
          </a:p>
        </p:txBody>
      </p:sp>
      <p:sp>
        <p:nvSpPr>
          <p:cNvPr id="3" name="Text Placeholder 2">
            <a:extLst>
              <a:ext uri="{FF2B5EF4-FFF2-40B4-BE49-F238E27FC236}">
                <a16:creationId xmlns:a16="http://schemas.microsoft.com/office/drawing/2014/main" id="{BDBE8B39-242F-4E0D-846C-491537973CE0}"/>
              </a:ext>
            </a:extLst>
          </p:cNvPr>
          <p:cNvSpPr>
            <a:spLocks noGrp="1"/>
          </p:cNvSpPr>
          <p:nvPr>
            <p:ph type="body" idx="1"/>
          </p:nvPr>
        </p:nvSpPr>
        <p:spPr>
          <a:xfrm>
            <a:off x="1097278" y="1845734"/>
            <a:ext cx="10058399" cy="4023360"/>
          </a:xfrm>
        </p:spPr>
        <p:txBody>
          <a:bodyPr>
            <a:normAutofit/>
          </a:bodyPr>
          <a:lstStyle/>
          <a:p>
            <a:r>
              <a:rPr lang="en-US" dirty="0"/>
              <a:t>LUMINA ……………………………………………………………………………. $10,000 Applicant: </a:t>
            </a:r>
            <a:r>
              <a:rPr lang="en-US" dirty="0" err="1"/>
              <a:t>Correen</a:t>
            </a:r>
            <a:r>
              <a:rPr lang="en-US" dirty="0"/>
              <a:t> M. Russo 20 E. Clay Street, Lancaster, PA 17602, 717-394-8412 (office), 717-808-8633 (cell), correen.lumina@gmail.com LUMINA serves nearly 1,000 economically disadvantaged individuals in Lancaster annually with the help of volunteers from over 50 local United Methodist churches. The program now has 4 focus areas: ● Children’s Ministries: weekly Kids’ Night discipleship programs, summer day camp, field trips, scholarships for residence camps. ● Nutrition/Cooking Education: free classes, food, and kitchen tools for low income adults, youth, and children to improve their health and quality of life. ● Affordable Housing: rehab of blighted city properties to become homes for low income families or permanent supportive housing for homeless families through a partnership with Manifest. ● Prison Meal Ministry: providing encouragement and hearty noon meals to inmates doing community service with our housing partnership.</a:t>
            </a:r>
          </a:p>
        </p:txBody>
      </p:sp>
    </p:spTree>
    <p:extLst>
      <p:ext uri="{BB962C8B-B14F-4D97-AF65-F5344CB8AC3E}">
        <p14:creationId xmlns:p14="http://schemas.microsoft.com/office/powerpoint/2010/main" val="619270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5AE-861F-43E2-8389-41A8BE7F8B61}"/>
              </a:ext>
            </a:extLst>
          </p:cNvPr>
          <p:cNvSpPr>
            <a:spLocks noGrp="1"/>
          </p:cNvSpPr>
          <p:nvPr>
            <p:ph type="title"/>
          </p:nvPr>
        </p:nvSpPr>
        <p:spPr>
          <a:xfrm>
            <a:off x="1097279" y="286603"/>
            <a:ext cx="10234749" cy="1450757"/>
          </a:xfrm>
        </p:spPr>
        <p:txBody>
          <a:bodyPr>
            <a:noAutofit/>
          </a:bodyPr>
          <a:lstStyle/>
          <a:p>
            <a:r>
              <a:rPr lang="en-US" sz="2800" dirty="0"/>
              <a:t>RESOLUTION 2021 - 04</a:t>
            </a:r>
            <a:br>
              <a:rPr lang="en-US" sz="2800" dirty="0"/>
            </a:br>
            <a:r>
              <a:rPr lang="en-US" sz="2800" dirty="0"/>
              <a:t>RESOLUTION to the 2021 ANNUAL CONFERENCE SESSION</a:t>
            </a:r>
            <a:br>
              <a:rPr lang="en-US" sz="2800" dirty="0"/>
            </a:br>
            <a:r>
              <a:rPr lang="en-US" sz="2800" dirty="0"/>
              <a:t>Resolution relating to Advance Special Applications Presented by Eastern Pennsylvania Conference Global Ministries Team (continued)</a:t>
            </a:r>
          </a:p>
        </p:txBody>
      </p:sp>
      <p:sp>
        <p:nvSpPr>
          <p:cNvPr id="3" name="Text Placeholder 2">
            <a:extLst>
              <a:ext uri="{FF2B5EF4-FFF2-40B4-BE49-F238E27FC236}">
                <a16:creationId xmlns:a16="http://schemas.microsoft.com/office/drawing/2014/main" id="{BDBE8B39-242F-4E0D-846C-491537973CE0}"/>
              </a:ext>
            </a:extLst>
          </p:cNvPr>
          <p:cNvSpPr>
            <a:spLocks noGrp="1"/>
          </p:cNvSpPr>
          <p:nvPr>
            <p:ph type="body" idx="1"/>
          </p:nvPr>
        </p:nvSpPr>
        <p:spPr>
          <a:xfrm>
            <a:off x="1097278" y="1845734"/>
            <a:ext cx="10058399" cy="4023360"/>
          </a:xfrm>
        </p:spPr>
        <p:txBody>
          <a:bodyPr>
            <a:normAutofit lnSpcReduction="10000"/>
          </a:bodyPr>
          <a:lstStyle/>
          <a:p>
            <a:r>
              <a:rPr lang="en-US" dirty="0"/>
              <a:t>SPIRITUAL RENEWAL MINISTRIES, INC. ……………………………………… $10,000 Applicant: Rev. Sara Davis-</a:t>
            </a:r>
            <a:r>
              <a:rPr lang="en-US" dirty="0" err="1"/>
              <a:t>Shappell</a:t>
            </a:r>
            <a:r>
              <a:rPr lang="en-US" dirty="0"/>
              <a:t> P.O. Box 724 Southeastern PA 19399, 610-873-8328, 610-613-6253 SpiritualRM@aol.com This ministry celebrates almost 30 years as a growing and integral part of EPC, providing retreats, spiritual direction, seminars, prayer circles, and preaching. Financial donations are used for scholarships to companion churches, groups, and individuals desiring to deepen their relationship with God in Jesus Christ and overcome racism, poverty, and injustice which are destructive to relationships with God, others, and self. Members of the conference clergy and laity make up the board of directors. Spiritual Renewal Ministries is honored to be offering retreats for persons in the ordination process as well as ordained clergy. The advance special status allows fund raising letters to be sent to churches in the conference reminding people of the significance of contributions that Spiritual Renewal Ministries makes to our spiritual lives. Note: Church treasurers are advised to remit contributions through the monthly remittance. Funds will then be forwarded to the approved Conference Advance Special.</a:t>
            </a:r>
          </a:p>
        </p:txBody>
      </p:sp>
    </p:spTree>
    <p:extLst>
      <p:ext uri="{BB962C8B-B14F-4D97-AF65-F5344CB8AC3E}">
        <p14:creationId xmlns:p14="http://schemas.microsoft.com/office/powerpoint/2010/main" val="716070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5AE-861F-43E2-8389-41A8BE7F8B61}"/>
              </a:ext>
            </a:extLst>
          </p:cNvPr>
          <p:cNvSpPr>
            <a:spLocks noGrp="1"/>
          </p:cNvSpPr>
          <p:nvPr>
            <p:ph type="title"/>
          </p:nvPr>
        </p:nvSpPr>
        <p:spPr>
          <a:xfrm>
            <a:off x="1097279" y="286603"/>
            <a:ext cx="10234749" cy="1450757"/>
          </a:xfrm>
        </p:spPr>
        <p:txBody>
          <a:bodyPr>
            <a:noAutofit/>
          </a:bodyPr>
          <a:lstStyle/>
          <a:p>
            <a:r>
              <a:rPr lang="en-US" sz="2800" dirty="0"/>
              <a:t>Resolution #2021-05</a:t>
            </a:r>
            <a:br>
              <a:rPr lang="en-US" sz="2800" dirty="0"/>
            </a:br>
            <a:r>
              <a:rPr lang="en-US" sz="2800" dirty="0"/>
              <a:t>Relating to the Discontinuance of First UMC of Perkasie</a:t>
            </a:r>
            <a:br>
              <a:rPr lang="en-US" sz="2800" dirty="0"/>
            </a:br>
            <a:r>
              <a:rPr lang="en-US" sz="2800" dirty="0"/>
              <a:t>Submitted by the East District of the Eastern Pennsylvania Annual Conference</a:t>
            </a:r>
          </a:p>
        </p:txBody>
      </p:sp>
      <p:sp>
        <p:nvSpPr>
          <p:cNvPr id="3" name="Text Placeholder 2">
            <a:extLst>
              <a:ext uri="{FF2B5EF4-FFF2-40B4-BE49-F238E27FC236}">
                <a16:creationId xmlns:a16="http://schemas.microsoft.com/office/drawing/2014/main" id="{BDBE8B39-242F-4E0D-846C-491537973CE0}"/>
              </a:ext>
            </a:extLst>
          </p:cNvPr>
          <p:cNvSpPr>
            <a:spLocks noGrp="1"/>
          </p:cNvSpPr>
          <p:nvPr>
            <p:ph type="body" idx="1"/>
          </p:nvPr>
        </p:nvSpPr>
        <p:spPr>
          <a:xfrm>
            <a:off x="1097278" y="1845734"/>
            <a:ext cx="10058399" cy="4023360"/>
          </a:xfrm>
        </p:spPr>
        <p:txBody>
          <a:bodyPr>
            <a:normAutofit fontScale="92500" lnSpcReduction="10000"/>
          </a:bodyPr>
          <a:lstStyle/>
          <a:p>
            <a:r>
              <a:rPr lang="en-US" dirty="0"/>
              <a:t>WHEREAS, First United Methodist Church of Perkasie, located in Bucks County at 501 W. 5th Street, Perkasie, PA 18944 and has a proud history of ministering to the community in the borough of Perkasie, PA. WHEREAS, Stemming from the United Evangelical church, in 1891 and the Bridgetown Evangelical Church 1866 until 1917. According to the Perkasie Historical Society the Evangelical Association Church of Bridgetown was the first church building in the present Borough of Perkasie. This church became Bethel Evangelical in 1888. These Evangelical congregations provided the burial grounds with which we have been so closely associated with through the years. They also gave birth to not one but two camp meetings – the Perkasie Camp meeting and the Highland Park Camp meeting to which many of us are still attached. WHEREAS, two immediate predecessor congregations, Ebenezer United Evangelical Church &amp; Bethel Evangelical, began their merger in 1924. WHEREAS, The church became a United Church named First Evangelical Church in 1928 under pastors Earle M. </a:t>
            </a:r>
            <a:r>
              <a:rPr lang="en-US" dirty="0" err="1"/>
              <a:t>Slichter</a:t>
            </a:r>
            <a:r>
              <a:rPr lang="en-US" dirty="0"/>
              <a:t> and </a:t>
            </a:r>
            <a:r>
              <a:rPr lang="en-US" dirty="0" err="1"/>
              <a:t>C.E.Hess</a:t>
            </a:r>
            <a:r>
              <a:rPr lang="en-US" dirty="0"/>
              <a:t>. the Rev. J. W. White served this Congregation until March 1929. The Rev. H. E. </a:t>
            </a:r>
            <a:r>
              <a:rPr lang="en-US" dirty="0" err="1"/>
              <a:t>Fassnacht</a:t>
            </a:r>
            <a:r>
              <a:rPr lang="en-US" dirty="0"/>
              <a:t> to 1931. The Rev. H. Franklin Schlegel to 1936. and The </a:t>
            </a:r>
            <a:r>
              <a:rPr lang="en-US" dirty="0" err="1"/>
              <a:t>Rev.W.E</a:t>
            </a:r>
            <a:r>
              <a:rPr lang="en-US" dirty="0"/>
              <a:t>. </a:t>
            </a:r>
            <a:r>
              <a:rPr lang="en-US" dirty="0" err="1"/>
              <a:t>Pottieger</a:t>
            </a:r>
            <a:r>
              <a:rPr lang="en-US" dirty="0"/>
              <a:t> to 1940. Under the tenure of The Rev. W. H. Christ from 1940 to 1947 the First Evangelical Church became the Evangelical United Brethren Church with denominational merger of the Evangelical church and the United Brethren Church in 1946. </a:t>
            </a:r>
          </a:p>
        </p:txBody>
      </p:sp>
    </p:spTree>
    <p:extLst>
      <p:ext uri="{BB962C8B-B14F-4D97-AF65-F5344CB8AC3E}">
        <p14:creationId xmlns:p14="http://schemas.microsoft.com/office/powerpoint/2010/main" val="3307145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5AE-861F-43E2-8389-41A8BE7F8B61}"/>
              </a:ext>
            </a:extLst>
          </p:cNvPr>
          <p:cNvSpPr>
            <a:spLocks noGrp="1"/>
          </p:cNvSpPr>
          <p:nvPr>
            <p:ph type="title"/>
          </p:nvPr>
        </p:nvSpPr>
        <p:spPr>
          <a:xfrm>
            <a:off x="1097279" y="286603"/>
            <a:ext cx="10234749" cy="1450757"/>
          </a:xfrm>
        </p:spPr>
        <p:txBody>
          <a:bodyPr>
            <a:noAutofit/>
          </a:bodyPr>
          <a:lstStyle/>
          <a:p>
            <a:r>
              <a:rPr lang="en-US" sz="2800" dirty="0"/>
              <a:t>Resolution #2021-05</a:t>
            </a:r>
            <a:br>
              <a:rPr lang="en-US" sz="2800" dirty="0"/>
            </a:br>
            <a:r>
              <a:rPr lang="en-US" sz="2800" dirty="0"/>
              <a:t>Relating to the Discontinuance of First UMC of Perkasie</a:t>
            </a:r>
            <a:br>
              <a:rPr lang="en-US" sz="2800" dirty="0"/>
            </a:br>
            <a:r>
              <a:rPr lang="en-US" sz="2800" dirty="0"/>
              <a:t>Submitted by the East District of the Eastern Pennsylvania Annual Conference (continued)</a:t>
            </a:r>
          </a:p>
        </p:txBody>
      </p:sp>
      <p:sp>
        <p:nvSpPr>
          <p:cNvPr id="3" name="Text Placeholder 2">
            <a:extLst>
              <a:ext uri="{FF2B5EF4-FFF2-40B4-BE49-F238E27FC236}">
                <a16:creationId xmlns:a16="http://schemas.microsoft.com/office/drawing/2014/main" id="{BDBE8B39-242F-4E0D-846C-491537973CE0}"/>
              </a:ext>
            </a:extLst>
          </p:cNvPr>
          <p:cNvSpPr>
            <a:spLocks noGrp="1"/>
          </p:cNvSpPr>
          <p:nvPr>
            <p:ph type="body" idx="1"/>
          </p:nvPr>
        </p:nvSpPr>
        <p:spPr>
          <a:xfrm>
            <a:off x="1097278" y="1845734"/>
            <a:ext cx="10058399" cy="4023360"/>
          </a:xfrm>
        </p:spPr>
        <p:txBody>
          <a:bodyPr>
            <a:normAutofit/>
          </a:bodyPr>
          <a:lstStyle/>
          <a:p>
            <a:r>
              <a:rPr lang="en-US" dirty="0"/>
              <a:t>The building we have worshipped in and we recognize today was built under the tenure of The Rev. Dr. Edward Rutledge Cook, S.T.D., who was appointed pastor April 28, 1947. After 30 years of faithful giving the members of the church broke ground on Palm Sunday, March 25, 1956. The stained glass windows, were sponsored by various families and active ministry groups within the congregation. The Sunday school classrooms, which were built, became a site of renewal for scouting and women’s ministries in the town of Perkasie. On the Day of the dedication, Superintendent of the East District, Rev. A. Hyden, preached the sermon “Marching Forward with Christ.” According to the written history the skies were clear that day and representatives from all over the conference and the town came to celebrate the new church opening. Since that time, The Evangelical United Brethren Church merged again in 1968 with The Methodist Church becoming First United Methodist Church.</a:t>
            </a:r>
          </a:p>
        </p:txBody>
      </p:sp>
    </p:spTree>
    <p:extLst>
      <p:ext uri="{BB962C8B-B14F-4D97-AF65-F5344CB8AC3E}">
        <p14:creationId xmlns:p14="http://schemas.microsoft.com/office/powerpoint/2010/main" val="2435581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5AE-861F-43E2-8389-41A8BE7F8B61}"/>
              </a:ext>
            </a:extLst>
          </p:cNvPr>
          <p:cNvSpPr>
            <a:spLocks noGrp="1"/>
          </p:cNvSpPr>
          <p:nvPr>
            <p:ph type="title"/>
          </p:nvPr>
        </p:nvSpPr>
        <p:spPr>
          <a:xfrm>
            <a:off x="1097279" y="286603"/>
            <a:ext cx="10234749" cy="1450757"/>
          </a:xfrm>
        </p:spPr>
        <p:txBody>
          <a:bodyPr>
            <a:noAutofit/>
          </a:bodyPr>
          <a:lstStyle/>
          <a:p>
            <a:r>
              <a:rPr lang="en-US" sz="2800" dirty="0"/>
              <a:t>Resolution #2021-05</a:t>
            </a:r>
            <a:br>
              <a:rPr lang="en-US" sz="2800" dirty="0"/>
            </a:br>
            <a:r>
              <a:rPr lang="en-US" sz="2800" dirty="0"/>
              <a:t>Relating to the Discontinuance of First UMC of Perkasie</a:t>
            </a:r>
            <a:br>
              <a:rPr lang="en-US" sz="2800" dirty="0"/>
            </a:br>
            <a:r>
              <a:rPr lang="en-US" sz="2800" dirty="0"/>
              <a:t>Submitted by the East District of the Eastern Pennsylvania Annual Conference (continued)</a:t>
            </a:r>
          </a:p>
        </p:txBody>
      </p:sp>
      <p:sp>
        <p:nvSpPr>
          <p:cNvPr id="3" name="Text Placeholder 2">
            <a:extLst>
              <a:ext uri="{FF2B5EF4-FFF2-40B4-BE49-F238E27FC236}">
                <a16:creationId xmlns:a16="http://schemas.microsoft.com/office/drawing/2014/main" id="{BDBE8B39-242F-4E0D-846C-491537973CE0}"/>
              </a:ext>
            </a:extLst>
          </p:cNvPr>
          <p:cNvSpPr>
            <a:spLocks noGrp="1"/>
          </p:cNvSpPr>
          <p:nvPr>
            <p:ph type="body" idx="1"/>
          </p:nvPr>
        </p:nvSpPr>
        <p:spPr>
          <a:xfrm>
            <a:off x="1097278" y="1845734"/>
            <a:ext cx="10058399" cy="4023360"/>
          </a:xfrm>
        </p:spPr>
        <p:txBody>
          <a:bodyPr>
            <a:normAutofit fontScale="85000" lnSpcReduction="10000"/>
          </a:bodyPr>
          <a:lstStyle/>
          <a:p>
            <a:r>
              <a:rPr lang="en-US" dirty="0"/>
              <a:t>WHEREAS, the special church/charge conference of First United Methodist Church of Perkasie, voted unanimously on Tuesday, November 10, 2020 presided by the district superintendent to discontinue the church; and </a:t>
            </a:r>
          </a:p>
          <a:p>
            <a:r>
              <a:rPr lang="en-US" dirty="0"/>
              <a:t>WHEREAS, the District Superintendent has recommended the discontinuance of First United Methodist Church of Perkasie and transfer of membership to local United Methodist Churches in the area. </a:t>
            </a:r>
          </a:p>
          <a:p>
            <a:r>
              <a:rPr lang="en-US" dirty="0"/>
              <a:t>WHEREAS the consent to discontinue has been granted by the presiding Bishop; the district superintendents, and the East District Board of Church Location and Building; and all proper Disciplinary requirements have been complied with; and </a:t>
            </a:r>
          </a:p>
          <a:p>
            <a:r>
              <a:rPr lang="en-US" dirty="0"/>
              <a:t>THEREFORE, BE IT RESOLVED, that First United Methodist Church of Perkasie be discontinued effective December 31, 2020. BE IT FURTHER RESOLVED, that the Trustees of the Eastern PA Conference distribute any assets as result of the sale of the property of First United Methodist Church of Perkasie be distributed by Conference Trustees accordingly: 50% toward Cemetery Maintenance and 50% to be held in reserve by Conference Trustees. </a:t>
            </a:r>
          </a:p>
          <a:p>
            <a:r>
              <a:rPr lang="en-US" dirty="0"/>
              <a:t>BE IT FURTHER RESOLVED that historical records be forwarded to the archives of the St. George’s United Methodist Church in Philadelphia, PA.</a:t>
            </a:r>
          </a:p>
        </p:txBody>
      </p:sp>
    </p:spTree>
    <p:extLst>
      <p:ext uri="{BB962C8B-B14F-4D97-AF65-F5344CB8AC3E}">
        <p14:creationId xmlns:p14="http://schemas.microsoft.com/office/powerpoint/2010/main" val="436228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5AE-861F-43E2-8389-41A8BE7F8B61}"/>
              </a:ext>
            </a:extLst>
          </p:cNvPr>
          <p:cNvSpPr>
            <a:spLocks noGrp="1"/>
          </p:cNvSpPr>
          <p:nvPr>
            <p:ph type="title"/>
          </p:nvPr>
        </p:nvSpPr>
        <p:spPr>
          <a:xfrm>
            <a:off x="1097279" y="286603"/>
            <a:ext cx="10234749" cy="1450757"/>
          </a:xfrm>
        </p:spPr>
        <p:txBody>
          <a:bodyPr>
            <a:noAutofit/>
          </a:bodyPr>
          <a:lstStyle/>
          <a:p>
            <a:r>
              <a:rPr lang="en-US" sz="2800" dirty="0"/>
              <a:t>RESOLUTION #2021 – 6 Relating to the Distribution and Use of Funds Acquired as a Result of Para. 2553 Church Disaffiliations</a:t>
            </a:r>
            <a:br>
              <a:rPr lang="en-US" sz="2800" dirty="0"/>
            </a:br>
            <a:r>
              <a:rPr lang="en-US" sz="2800" dirty="0"/>
              <a:t>Presented by Mary Catherine Miler, Chair of the Board of Trustees of Eastern Pennsylvania Conference</a:t>
            </a:r>
          </a:p>
        </p:txBody>
      </p:sp>
      <p:sp>
        <p:nvSpPr>
          <p:cNvPr id="3" name="Text Placeholder 2">
            <a:extLst>
              <a:ext uri="{FF2B5EF4-FFF2-40B4-BE49-F238E27FC236}">
                <a16:creationId xmlns:a16="http://schemas.microsoft.com/office/drawing/2014/main" id="{BDBE8B39-242F-4E0D-846C-491537973CE0}"/>
              </a:ext>
            </a:extLst>
          </p:cNvPr>
          <p:cNvSpPr>
            <a:spLocks noGrp="1"/>
          </p:cNvSpPr>
          <p:nvPr>
            <p:ph type="body" idx="1"/>
          </p:nvPr>
        </p:nvSpPr>
        <p:spPr>
          <a:xfrm>
            <a:off x="1097278" y="1845734"/>
            <a:ext cx="10058399" cy="4023360"/>
          </a:xfrm>
        </p:spPr>
        <p:txBody>
          <a:bodyPr>
            <a:normAutofit fontScale="85000" lnSpcReduction="20000"/>
          </a:bodyPr>
          <a:lstStyle/>
          <a:p>
            <a:r>
              <a:rPr lang="en-US" dirty="0"/>
              <a:t>WHEREAS churches that disaffiliate under Para. 2553 are expected to pay monies based upon the formula in a disaffiliation agreement agreed to with the Board of Trustees of the Eastern PA Conference; </a:t>
            </a:r>
          </a:p>
          <a:p>
            <a:r>
              <a:rPr lang="en-US" dirty="0"/>
              <a:t>WHEREAS clarification is needed as to how funds acquired from churches who disaffiliate under a disaffiliation agreement authorized by para. 2553 will be distributed: </a:t>
            </a:r>
          </a:p>
          <a:p>
            <a:r>
              <a:rPr lang="en-US" dirty="0"/>
              <a:t>THEREFORE BE IT RESOLVED: Monies received under: Para. 4.a.ii, entitled “Unpaid Apportionments” will be used to pay apportionment related expenses; Para. 4.a.iii, entitled “Additional 12 Months Apportionments” will be used to pay apportionment related expenses; Para. 4.a.iv, entitled “Pro rata share of unfunded pension liability” will be used to pay unfunded pension liability; Para. 4.a.v, entitled “Pro rata share of unfunded retiree healthcare liability” will be used to pay unfunded retiree healthcare liability; Para. 4.a.vi.A, entitled “Ministry Transition Support Payment (estimated clergy costs through end of appointment year and maximum moving expenses for two moves per individual)” will be used to pay clergy costs through end of appointment year and maximum moving expenses for two moves per individual; Para. 4.a.vi.B, entitled “Missional Transition Support Payment (three-year average of non-real estate assets multiplied by percentage of church vote that did not vote for disaffiliation (i.e. abstentions and nays)” will be used at the discretion of the cabinet in the district of which the disaffiliating church was a member; Para. 4.a.viii, entitled “Unforgiven historical balances” will be applied to the category of which the historical balance is owed; Para. 4.b.i, entitled “Repay any loans to Conference Loan Fund (or other agency) will be distributed to the entity which is owed; Para. 4.b.ii, entitled “Repay any grant funds received in last 12 months will be distributed to the grantor; Para. 4.b.iii, entitled “Payment to Historic St. George’s” will be distribute to Historic St. George’s.</a:t>
            </a:r>
          </a:p>
        </p:txBody>
      </p:sp>
    </p:spTree>
    <p:extLst>
      <p:ext uri="{BB962C8B-B14F-4D97-AF65-F5344CB8AC3E}">
        <p14:creationId xmlns:p14="http://schemas.microsoft.com/office/powerpoint/2010/main" val="2822600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5AE-861F-43E2-8389-41A8BE7F8B61}"/>
              </a:ext>
            </a:extLst>
          </p:cNvPr>
          <p:cNvSpPr>
            <a:spLocks noGrp="1"/>
          </p:cNvSpPr>
          <p:nvPr>
            <p:ph type="title"/>
          </p:nvPr>
        </p:nvSpPr>
        <p:spPr>
          <a:xfrm>
            <a:off x="1097279" y="286603"/>
            <a:ext cx="10234749" cy="1450757"/>
          </a:xfrm>
        </p:spPr>
        <p:txBody>
          <a:bodyPr>
            <a:noAutofit/>
          </a:bodyPr>
          <a:lstStyle/>
          <a:p>
            <a:r>
              <a:rPr lang="en-US" sz="2800" dirty="0"/>
              <a:t>Resolution #2021-07 Relating to the Discontinuance of Norristown: Asbury United Methodist Church Submitted by the East District of the Eastern Pennsylvania Annual Conference</a:t>
            </a:r>
          </a:p>
        </p:txBody>
      </p:sp>
      <p:sp>
        <p:nvSpPr>
          <p:cNvPr id="3" name="Text Placeholder 2">
            <a:extLst>
              <a:ext uri="{FF2B5EF4-FFF2-40B4-BE49-F238E27FC236}">
                <a16:creationId xmlns:a16="http://schemas.microsoft.com/office/drawing/2014/main" id="{BDBE8B39-242F-4E0D-846C-491537973CE0}"/>
              </a:ext>
            </a:extLst>
          </p:cNvPr>
          <p:cNvSpPr>
            <a:spLocks noGrp="1"/>
          </p:cNvSpPr>
          <p:nvPr>
            <p:ph type="body" idx="1"/>
          </p:nvPr>
        </p:nvSpPr>
        <p:spPr>
          <a:xfrm>
            <a:off x="1097278" y="1845734"/>
            <a:ext cx="10058399" cy="4023360"/>
          </a:xfrm>
        </p:spPr>
        <p:txBody>
          <a:bodyPr>
            <a:normAutofit fontScale="92500" lnSpcReduction="20000"/>
          </a:bodyPr>
          <a:lstStyle/>
          <a:p>
            <a:r>
              <a:rPr lang="en-US" dirty="0"/>
              <a:t>WHEREAS Asbury United Methodist Church, located in Montgomery County at 1441 Pine Street, Norristown, PA 19401 and has a proud history of ministering to the community in the borough of Norristown, PA. </a:t>
            </a:r>
          </a:p>
          <a:p>
            <a:r>
              <a:rPr lang="en-US" dirty="0"/>
              <a:t>WHEREAS the first church built by Methodists in Norristown was constructed in the mid 1830's on the south side of Main Street below Arch Street. In 1854, when there was a division within the congregation over erecting a new building, half of the members split off and built the Oak Street Methodist Church at Oak and Church Streets. Three years later the remaining Main Street congregation moved into a new building constructed on Dekalb Street between Marshall and Airy Streets. It was named the First Methodist Episcopal Church </a:t>
            </a:r>
          </a:p>
          <a:p>
            <a:r>
              <a:rPr lang="en-US" dirty="0"/>
              <a:t>WHEREAS, in 1875 the Oak Street Methodist Church established the West Norristown Mission at Marshall Street and Haws Avenue. Over time this mission grew to become the Haws Avenue Methodist Church. Its success resulted in a setback to the growth of the Oak Street congregation. By 1912 the lack of growth plus its close proximity to the First Methodist church prompted the District Superintendent to call for the closing of the Oak Street church, but the congregation decided instead to move to the steadily developing north end of the borough, so they purchased the lot at the corner of Pine and </a:t>
            </a:r>
            <a:r>
              <a:rPr lang="en-US" dirty="0" err="1"/>
              <a:t>Freedley</a:t>
            </a:r>
            <a:r>
              <a:rPr lang="en-US" dirty="0"/>
              <a:t> Streets. In 1920 they built the Oak Street Memorial Methodist Episcopal Church, which is the original part of our building. </a:t>
            </a:r>
          </a:p>
        </p:txBody>
      </p:sp>
    </p:spTree>
    <p:extLst>
      <p:ext uri="{BB962C8B-B14F-4D97-AF65-F5344CB8AC3E}">
        <p14:creationId xmlns:p14="http://schemas.microsoft.com/office/powerpoint/2010/main" val="4073671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5AE-861F-43E2-8389-41A8BE7F8B61}"/>
              </a:ext>
            </a:extLst>
          </p:cNvPr>
          <p:cNvSpPr>
            <a:spLocks noGrp="1"/>
          </p:cNvSpPr>
          <p:nvPr>
            <p:ph type="title"/>
          </p:nvPr>
        </p:nvSpPr>
        <p:spPr>
          <a:xfrm>
            <a:off x="1097279" y="286603"/>
            <a:ext cx="10234749" cy="1450757"/>
          </a:xfrm>
        </p:spPr>
        <p:txBody>
          <a:bodyPr>
            <a:noAutofit/>
          </a:bodyPr>
          <a:lstStyle/>
          <a:p>
            <a:r>
              <a:rPr lang="en-US" sz="2800" dirty="0"/>
              <a:t>Resolution #2021-07 Relating to the Discontinuance of Norristown: Asbury United Methodist Church Submitted by the East District of the Eastern Pennsylvania Annual Conference (continued)</a:t>
            </a:r>
          </a:p>
        </p:txBody>
      </p:sp>
      <p:sp>
        <p:nvSpPr>
          <p:cNvPr id="3" name="Text Placeholder 2">
            <a:extLst>
              <a:ext uri="{FF2B5EF4-FFF2-40B4-BE49-F238E27FC236}">
                <a16:creationId xmlns:a16="http://schemas.microsoft.com/office/drawing/2014/main" id="{BDBE8B39-242F-4E0D-846C-491537973CE0}"/>
              </a:ext>
            </a:extLst>
          </p:cNvPr>
          <p:cNvSpPr>
            <a:spLocks noGrp="1"/>
          </p:cNvSpPr>
          <p:nvPr>
            <p:ph type="body" idx="1"/>
          </p:nvPr>
        </p:nvSpPr>
        <p:spPr>
          <a:xfrm>
            <a:off x="1097278" y="1845734"/>
            <a:ext cx="10058399" cy="4023360"/>
          </a:xfrm>
        </p:spPr>
        <p:txBody>
          <a:bodyPr>
            <a:normAutofit fontScale="70000" lnSpcReduction="20000"/>
          </a:bodyPr>
          <a:lstStyle/>
          <a:p>
            <a:r>
              <a:rPr lang="en-US" dirty="0"/>
              <a:t>WHEREAS there was a persistent desire among members of the congregation to reunite with the First M.E. Church. Through the leadership of pastors William May of Oak Street Memorial and William Shaw the two congregations merged on December 13,1928 to become Asbury Methodist Church. From that time until 1934 Asbury Church held services at the old First M.E. building on Dekalb Street, and the Pine Street building was rented to the Christian Science Church and the Church of the Nazarene. Land was purchased at the corner of Dekalb and </a:t>
            </a:r>
            <a:r>
              <a:rPr lang="en-US" dirty="0" err="1"/>
              <a:t>Fornance</a:t>
            </a:r>
            <a:r>
              <a:rPr lang="en-US" dirty="0"/>
              <a:t> Streets with the intent of building a new large church there, but it was not possible in these Depression years. The church also lost the Dekalb Street building. The result was that the Asbury congregation moved into our Pine Street building in November 1934. </a:t>
            </a:r>
          </a:p>
          <a:p>
            <a:r>
              <a:rPr lang="en-US" dirty="0"/>
              <a:t>WHEREAS the District Superintendent has recommended the discontinuance of Asbury United Methodist Church of Norristown and transfer of membership to local United Methodist Churches in the area. WHEREAS the consent to discontinue has been granted by the presiding Bishop; the district superintendents, and the East District Board of Church Location and Building; and all proper Disciplinary requirements have been complied with; and </a:t>
            </a:r>
          </a:p>
          <a:p>
            <a:r>
              <a:rPr lang="en-US" dirty="0"/>
              <a:t>THEREFORE, BE IT RESOLVED, that Asbury United Methodist Church of Norristown be discontinued effective April 1, 2021. </a:t>
            </a:r>
          </a:p>
          <a:p>
            <a:r>
              <a:rPr lang="en-US" dirty="0"/>
              <a:t>BE IT FURTHER RESOLVED that the Trustees of the Eastern PA Conference distribute any assets as result of the sale of the property of Asbury United Methodist Church of Norristown be distributed by Conference Trustees accordingly: 50% toward Cemetery Maintenance of churches in the boundary of our conference and 50% to be held in reserve by Conference Trustees. </a:t>
            </a:r>
          </a:p>
          <a:p>
            <a:r>
              <a:rPr lang="en-US" dirty="0"/>
              <a:t>BE IT FURTHER RESOLVED that historical records be forwarded to the archives of the St. George’s United Methodist Church in Philadelphia, PA.</a:t>
            </a:r>
          </a:p>
        </p:txBody>
      </p:sp>
    </p:spTree>
    <p:extLst>
      <p:ext uri="{BB962C8B-B14F-4D97-AF65-F5344CB8AC3E}">
        <p14:creationId xmlns:p14="http://schemas.microsoft.com/office/powerpoint/2010/main" val="3263570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Benediction</a:t>
            </a:r>
            <a:endParaRPr/>
          </a:p>
        </p:txBody>
      </p:sp>
      <p:sp>
        <p:nvSpPr>
          <p:cNvPr id="242" name="Google Shape;242;p21"/>
          <p:cNvSpPr txBox="1">
            <a:spLocks noGrp="1"/>
          </p:cNvSpPr>
          <p:nvPr>
            <p:ph type="body" idx="1"/>
          </p:nvPr>
        </p:nvSpPr>
        <p:spPr>
          <a:xfrm>
            <a:off x="1097275" y="1845727"/>
            <a:ext cx="9053100" cy="3191700"/>
          </a:xfrm>
          <a:prstGeom prst="rect">
            <a:avLst/>
          </a:prstGeom>
          <a:noFill/>
          <a:ln>
            <a:noFill/>
          </a:ln>
        </p:spPr>
        <p:txBody>
          <a:bodyPr spcFirstLastPara="1" wrap="square" lIns="0" tIns="45700" rIns="0" bIns="45700" anchor="t" anchorCtr="0">
            <a:normAutofit/>
          </a:bodyPr>
          <a:lstStyle/>
          <a:p>
            <a:pPr marL="0" lvl="0" indent="0" algn="ctr" rtl="0">
              <a:lnSpc>
                <a:spcPct val="90000"/>
              </a:lnSpc>
              <a:spcBef>
                <a:spcPts val="0"/>
              </a:spcBef>
              <a:spcAft>
                <a:spcPts val="0"/>
              </a:spcAft>
              <a:buSzPts val="2000"/>
              <a:buNone/>
            </a:pPr>
            <a:endParaRPr/>
          </a:p>
          <a:p>
            <a:pPr marL="0" lvl="0" indent="0" algn="ctr" rtl="0">
              <a:lnSpc>
                <a:spcPct val="90000"/>
              </a:lnSpc>
              <a:spcBef>
                <a:spcPts val="1400"/>
              </a:spcBef>
              <a:spcAft>
                <a:spcPts val="0"/>
              </a:spcAft>
              <a:buSzPts val="2000"/>
              <a:buNone/>
            </a:pPr>
            <a:endParaRPr/>
          </a:p>
          <a:p>
            <a:pPr marL="0" lvl="0" indent="0" algn="ctr" rtl="0">
              <a:lnSpc>
                <a:spcPct val="90000"/>
              </a:lnSpc>
              <a:spcBef>
                <a:spcPts val="1400"/>
              </a:spcBef>
              <a:spcAft>
                <a:spcPts val="0"/>
              </a:spcAft>
              <a:buSzPts val="2000"/>
              <a:buNone/>
            </a:pPr>
            <a:r>
              <a:rPr lang="en-US"/>
              <a:t>Rev. Dr. Andrew L. Foster, III</a:t>
            </a:r>
            <a:endParaRPr/>
          </a:p>
          <a:p>
            <a:pPr marL="0" lvl="0" indent="0" algn="ctr" rtl="0">
              <a:lnSpc>
                <a:spcPct val="90000"/>
              </a:lnSpc>
              <a:spcBef>
                <a:spcPts val="1400"/>
              </a:spcBef>
              <a:spcAft>
                <a:spcPts val="0"/>
              </a:spcAft>
              <a:buSzPts val="2000"/>
              <a:buNone/>
            </a:pPr>
            <a:r>
              <a:rPr lang="en-US"/>
              <a:t>District Superintendent</a:t>
            </a:r>
            <a:endParaRPr/>
          </a:p>
          <a:p>
            <a:pPr marL="0" lvl="0" indent="0" algn="ctr" rtl="0">
              <a:lnSpc>
                <a:spcPct val="90000"/>
              </a:lnSpc>
              <a:spcBef>
                <a:spcPts val="1400"/>
              </a:spcBef>
              <a:spcAft>
                <a:spcPts val="0"/>
              </a:spcAft>
              <a:buSzPts val="2000"/>
              <a:buNone/>
            </a:pPr>
            <a:r>
              <a:rPr lang="en-US"/>
              <a:t>East District</a:t>
            </a:r>
            <a:endParaRPr/>
          </a:p>
          <a:p>
            <a:pPr marL="91440" lvl="0" indent="0" algn="ctr" rtl="0">
              <a:lnSpc>
                <a:spcPct val="90000"/>
              </a:lnSpc>
              <a:spcBef>
                <a:spcPts val="1400"/>
              </a:spcBef>
              <a:spcAft>
                <a:spcPts val="0"/>
              </a:spcAft>
              <a:buSzPts val="2000"/>
              <a:buNone/>
            </a:pPr>
            <a:endParaRPr/>
          </a:p>
        </p:txBody>
      </p:sp>
      <p:pic>
        <p:nvPicPr>
          <p:cNvPr id="243" name="Google Shape;243;p21"/>
          <p:cNvPicPr preferRelativeResize="0"/>
          <p:nvPr/>
        </p:nvPicPr>
        <p:blipFill rotWithShape="1">
          <a:blip r:embed="rId3">
            <a:alphaModFix/>
          </a:blip>
          <a:srcRect/>
          <a:stretch/>
        </p:blipFill>
        <p:spPr>
          <a:xfrm>
            <a:off x="9907378" y="5372193"/>
            <a:ext cx="1899900" cy="72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cda94c0105_0_0"/>
          <p:cNvSpPr txBox="1">
            <a:spLocks noGrp="1"/>
          </p:cNvSpPr>
          <p:nvPr>
            <p:ph type="title"/>
          </p:nvPr>
        </p:nvSpPr>
        <p:spPr>
          <a:xfrm>
            <a:off x="1135030" y="286603"/>
            <a:ext cx="10058400" cy="1450800"/>
          </a:xfrm>
          <a:prstGeom prst="rect">
            <a:avLst/>
          </a:prstGeom>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Public Sans Thin"/>
              <a:buNone/>
            </a:pPr>
            <a:r>
              <a:rPr lang="en-US" sz="5400">
                <a:solidFill>
                  <a:schemeClr val="dk1"/>
                </a:solidFill>
                <a:latin typeface="Public Sans Thin"/>
                <a:ea typeface="Public Sans Thin"/>
                <a:cs typeface="Public Sans Thin"/>
                <a:sym typeface="Public Sans Thin"/>
              </a:rPr>
              <a:t>Connectional Ministries</a:t>
            </a:r>
            <a:endParaRPr/>
          </a:p>
        </p:txBody>
      </p:sp>
      <p:sp>
        <p:nvSpPr>
          <p:cNvPr id="122" name="Google Shape;122;gcda94c0105_0_0"/>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rmAutofit/>
          </a:bodyPr>
          <a:lstStyle/>
          <a:p>
            <a:pPr marL="0" lvl="0" indent="0" algn="ctr" rtl="0">
              <a:spcBef>
                <a:spcPts val="0"/>
              </a:spcBef>
              <a:spcAft>
                <a:spcPts val="0"/>
              </a:spcAft>
              <a:buNone/>
            </a:pPr>
            <a:endParaRPr/>
          </a:p>
          <a:p>
            <a:pPr marL="0" lvl="0" indent="0" algn="ctr" rtl="0">
              <a:lnSpc>
                <a:spcPct val="100000"/>
              </a:lnSpc>
              <a:spcBef>
                <a:spcPts val="0"/>
              </a:spcBef>
              <a:spcAft>
                <a:spcPts val="0"/>
              </a:spcAft>
              <a:buClr>
                <a:schemeClr val="dk1"/>
              </a:buClr>
              <a:buFont typeface="Arial"/>
              <a:buNone/>
            </a:pPr>
            <a:r>
              <a:rPr lang="en-US" sz="3600">
                <a:solidFill>
                  <a:schemeClr val="dk1"/>
                </a:solidFill>
                <a:latin typeface="Public Sans Thin"/>
                <a:ea typeface="Public Sans Thin"/>
                <a:cs typeface="Public Sans Thin"/>
                <a:sym typeface="Public Sans Thin"/>
              </a:rPr>
              <a:t>The Rev. Dawn Taylor-Storm</a:t>
            </a:r>
            <a:endParaRPr sz="1400">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Font typeface="Arial"/>
              <a:buNone/>
            </a:pPr>
            <a:r>
              <a:rPr lang="en-US" sz="3600">
                <a:solidFill>
                  <a:schemeClr val="dk1"/>
                </a:solidFill>
                <a:latin typeface="Public Sans Thin"/>
                <a:ea typeface="Public Sans Thin"/>
                <a:cs typeface="Public Sans Thin"/>
                <a:sym typeface="Public Sans Thin"/>
              </a:rPr>
              <a:t>Director of</a:t>
            </a:r>
            <a:endParaRPr sz="1400">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Font typeface="Arial"/>
              <a:buNone/>
            </a:pPr>
            <a:r>
              <a:rPr lang="en-US" sz="3600">
                <a:solidFill>
                  <a:schemeClr val="dk1"/>
                </a:solidFill>
                <a:latin typeface="Public Sans Thin"/>
                <a:ea typeface="Public Sans Thin"/>
                <a:cs typeface="Public Sans Thin"/>
                <a:sym typeface="Public Sans Thin"/>
              </a:rPr>
              <a:t>Connectional Ministries</a:t>
            </a:r>
            <a:endParaRPr/>
          </a:p>
          <a:p>
            <a:pPr marL="0" lvl="0" indent="0" algn="l"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Clr>
                <a:srgbClr val="454545"/>
              </a:buClr>
              <a:buSzPts val="5400"/>
              <a:buFont typeface="Public Sans Thin"/>
              <a:buNone/>
            </a:pPr>
            <a:r>
              <a:rPr lang="en-US" sz="3100" u="sng">
                <a:solidFill>
                  <a:srgbClr val="EA5A0C"/>
                </a:solidFill>
                <a:latin typeface="Public Sans Thin"/>
                <a:ea typeface="Public Sans Thin"/>
                <a:cs typeface="Public Sans Thin"/>
                <a:sym typeface="Public Sans Thin"/>
                <a:hlinkClick r:id="rId3">
                  <a:extLst>
                    <a:ext uri="{A12FA001-AC4F-418D-AE19-62706E023703}">
                      <ahyp:hlinkClr xmlns:ahyp="http://schemas.microsoft.com/office/drawing/2018/hyperlinkcolor" val="tx"/>
                    </a:ext>
                  </a:extLst>
                </a:hlinkClick>
              </a:rPr>
              <a:t>https://prezi.com/v/kelvsqmg31zj/</a:t>
            </a:r>
            <a:endParaRPr sz="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a:t>District Recognitions</a:t>
            </a:r>
            <a:endParaRPr/>
          </a:p>
        </p:txBody>
      </p:sp>
      <p:pic>
        <p:nvPicPr>
          <p:cNvPr id="128" name="Google Shape;128;p4"/>
          <p:cNvPicPr preferRelativeResize="0"/>
          <p:nvPr/>
        </p:nvPicPr>
        <p:blipFill rotWithShape="1">
          <a:blip r:embed="rId3">
            <a:alphaModFix/>
          </a:blip>
          <a:srcRect/>
          <a:stretch/>
        </p:blipFill>
        <p:spPr>
          <a:xfrm>
            <a:off x="1984854" y="2334116"/>
            <a:ext cx="7765200" cy="2962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Retiring Clergy</a:t>
            </a:r>
            <a:endParaRPr/>
          </a:p>
        </p:txBody>
      </p:sp>
      <p:sp>
        <p:nvSpPr>
          <p:cNvPr id="134" name="Google Shape;134;p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58750" algn="l" rtl="0">
              <a:lnSpc>
                <a:spcPct val="90000"/>
              </a:lnSpc>
              <a:spcBef>
                <a:spcPts val="0"/>
              </a:spcBef>
              <a:spcAft>
                <a:spcPts val="0"/>
              </a:spcAft>
              <a:buSzPts val="2500"/>
              <a:buChar char=" "/>
            </a:pPr>
            <a:endParaRPr sz="2500"/>
          </a:p>
          <a:p>
            <a:pPr marL="91440" lvl="0" indent="-158750" algn="l" rtl="0">
              <a:lnSpc>
                <a:spcPct val="90000"/>
              </a:lnSpc>
              <a:spcBef>
                <a:spcPts val="0"/>
              </a:spcBef>
              <a:spcAft>
                <a:spcPts val="0"/>
              </a:spcAft>
              <a:buSzPts val="2500"/>
              <a:buChar char=" "/>
            </a:pPr>
            <a:r>
              <a:rPr lang="en-US" sz="2500"/>
              <a:t>Rev. Wendy Bellis. Morrisville UMC</a:t>
            </a:r>
            <a:endParaRPr sz="2500"/>
          </a:p>
          <a:p>
            <a:pPr marL="91440" lvl="0" indent="-158750" algn="l" rtl="0">
              <a:lnSpc>
                <a:spcPct val="90000"/>
              </a:lnSpc>
              <a:spcBef>
                <a:spcPts val="1400"/>
              </a:spcBef>
              <a:spcAft>
                <a:spcPts val="0"/>
              </a:spcAft>
              <a:buSzPts val="2500"/>
              <a:buChar char=" "/>
            </a:pPr>
            <a:r>
              <a:rPr lang="en-US" sz="2500"/>
              <a:t>Rev. James Carver </a:t>
            </a:r>
            <a:r>
              <a:rPr lang="en-US" sz="2500" i="1"/>
              <a:t>(Jan 1, 2021), </a:t>
            </a:r>
            <a:r>
              <a:rPr lang="en-US" sz="2500"/>
              <a:t>North Wales: Sanctuary UMC</a:t>
            </a:r>
            <a:endParaRPr sz="2500"/>
          </a:p>
          <a:p>
            <a:pPr marL="91440" lvl="0" indent="-158750" algn="l" rtl="0">
              <a:lnSpc>
                <a:spcPct val="90000"/>
              </a:lnSpc>
              <a:spcBef>
                <a:spcPts val="1400"/>
              </a:spcBef>
              <a:spcAft>
                <a:spcPts val="0"/>
              </a:spcAft>
              <a:buSzPts val="2500"/>
              <a:buChar char=" "/>
            </a:pPr>
            <a:r>
              <a:rPr lang="en-US" sz="2500"/>
              <a:t>Rev. Lilian Cotto, Hatboro: Lehman Memorial and Office of Latino Ministries</a:t>
            </a:r>
            <a:endParaRPr sz="2500"/>
          </a:p>
          <a:p>
            <a:pPr marL="91440" lvl="0" indent="-158750" algn="l" rtl="0">
              <a:lnSpc>
                <a:spcPct val="90000"/>
              </a:lnSpc>
              <a:spcBef>
                <a:spcPts val="1400"/>
              </a:spcBef>
              <a:spcAft>
                <a:spcPts val="0"/>
              </a:spcAft>
              <a:buSzPts val="2500"/>
              <a:buChar char=" "/>
            </a:pPr>
            <a:r>
              <a:rPr lang="en-US" sz="2500"/>
              <a:t>Rev. Fred Day </a:t>
            </a:r>
            <a:r>
              <a:rPr lang="en-US" sz="2500" i="1"/>
              <a:t>(Jan 1, 2021), UM Archives &amp; History</a:t>
            </a:r>
            <a:endParaRPr sz="2500"/>
          </a:p>
          <a:p>
            <a:pPr marL="91440" lvl="0" indent="-158750" algn="l" rtl="0">
              <a:lnSpc>
                <a:spcPct val="90000"/>
              </a:lnSpc>
              <a:spcBef>
                <a:spcPts val="1400"/>
              </a:spcBef>
              <a:spcAft>
                <a:spcPts val="0"/>
              </a:spcAft>
              <a:buSzPts val="2500"/>
              <a:buChar char=" "/>
            </a:pPr>
            <a:r>
              <a:rPr lang="en-US" sz="2500"/>
              <a:t>Rev. John Lutz, Warminster: St Andrew’s</a:t>
            </a:r>
            <a:endParaRPr sz="2500"/>
          </a:p>
          <a:p>
            <a:pPr marL="91440" lvl="0" indent="-158750" algn="l" rtl="0">
              <a:lnSpc>
                <a:spcPct val="90000"/>
              </a:lnSpc>
              <a:spcBef>
                <a:spcPts val="1400"/>
              </a:spcBef>
              <a:spcAft>
                <a:spcPts val="0"/>
              </a:spcAft>
              <a:buSzPts val="2500"/>
              <a:buChar char=" "/>
            </a:pPr>
            <a:r>
              <a:rPr lang="en-US" sz="2500"/>
              <a:t>Rev. Heidi Silliman, New Berlinville: St. Andrew</a:t>
            </a:r>
            <a:endParaRPr sz="2500"/>
          </a:p>
          <a:p>
            <a:pPr marL="91440" lvl="0" indent="0" algn="l" rtl="0">
              <a:lnSpc>
                <a:spcPct val="90000"/>
              </a:lnSpc>
              <a:spcBef>
                <a:spcPts val="1400"/>
              </a:spcBef>
              <a:spcAft>
                <a:spcPts val="0"/>
              </a:spcAft>
              <a:buSzPts val="2000"/>
              <a:buNone/>
            </a:pPr>
            <a:endParaRPr/>
          </a:p>
        </p:txBody>
      </p:sp>
      <p:pic>
        <p:nvPicPr>
          <p:cNvPr id="135" name="Google Shape;135;p5"/>
          <p:cNvPicPr preferRelativeResize="0"/>
          <p:nvPr/>
        </p:nvPicPr>
        <p:blipFill rotWithShape="1">
          <a:blip r:embed="rId3">
            <a:alphaModFix/>
          </a:blip>
          <a:srcRect/>
          <a:stretch/>
        </p:blipFill>
        <p:spPr>
          <a:xfrm>
            <a:off x="9907378" y="5372193"/>
            <a:ext cx="1899900" cy="72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New Ordinations </a:t>
            </a:r>
            <a:endParaRPr/>
          </a:p>
        </p:txBody>
      </p:sp>
      <p:sp>
        <p:nvSpPr>
          <p:cNvPr id="141" name="Google Shape;141;p6"/>
          <p:cNvSpPr txBox="1">
            <a:spLocks noGrp="1"/>
          </p:cNvSpPr>
          <p:nvPr>
            <p:ph type="body" idx="1"/>
          </p:nvPr>
        </p:nvSpPr>
        <p:spPr>
          <a:xfrm>
            <a:off x="1151705" y="1789159"/>
            <a:ext cx="10058400" cy="4023300"/>
          </a:xfrm>
          <a:prstGeom prst="rect">
            <a:avLst/>
          </a:prstGeom>
          <a:noFill/>
          <a:ln>
            <a:noFill/>
          </a:ln>
        </p:spPr>
        <p:txBody>
          <a:bodyPr spcFirstLastPara="1" wrap="square" lIns="0" tIns="45700" rIns="0" bIns="45700" anchor="t" anchorCtr="0">
            <a:normAutofit/>
          </a:bodyPr>
          <a:lstStyle/>
          <a:p>
            <a:pPr marL="457200" lvl="0" indent="-355600" algn="l" rtl="0">
              <a:lnSpc>
                <a:spcPct val="115000"/>
              </a:lnSpc>
              <a:spcBef>
                <a:spcPts val="0"/>
              </a:spcBef>
              <a:spcAft>
                <a:spcPts val="0"/>
              </a:spcAft>
              <a:buClr>
                <a:srgbClr val="222222"/>
              </a:buClr>
              <a:buSzPts val="2000"/>
              <a:buFont typeface="Calibri"/>
              <a:buChar char=" "/>
            </a:pPr>
            <a:endParaRPr sz="2100">
              <a:solidFill>
                <a:srgbClr val="222222"/>
              </a:solidFill>
              <a:highlight>
                <a:srgbClr val="FFFFFF"/>
              </a:highlight>
            </a:endParaRPr>
          </a:p>
          <a:p>
            <a:pPr marL="457200" lvl="0" indent="-355600" algn="l" rtl="0">
              <a:lnSpc>
                <a:spcPct val="115000"/>
              </a:lnSpc>
              <a:spcBef>
                <a:spcPts val="0"/>
              </a:spcBef>
              <a:spcAft>
                <a:spcPts val="0"/>
              </a:spcAft>
              <a:buClr>
                <a:srgbClr val="222222"/>
              </a:buClr>
              <a:buSzPts val="2000"/>
              <a:buFont typeface="Calibri"/>
              <a:buChar char=" "/>
            </a:pPr>
            <a:endParaRPr sz="2100">
              <a:solidFill>
                <a:srgbClr val="222222"/>
              </a:solidFill>
              <a:highlight>
                <a:srgbClr val="FFFFFF"/>
              </a:highlight>
            </a:endParaRPr>
          </a:p>
          <a:p>
            <a:pPr marL="457200" lvl="0" indent="-355600" algn="l" rtl="0">
              <a:lnSpc>
                <a:spcPct val="115000"/>
              </a:lnSpc>
              <a:spcBef>
                <a:spcPts val="0"/>
              </a:spcBef>
              <a:spcAft>
                <a:spcPts val="0"/>
              </a:spcAft>
              <a:buClr>
                <a:srgbClr val="222222"/>
              </a:buClr>
              <a:buSzPts val="2000"/>
              <a:buFont typeface="Calibri"/>
              <a:buChar char=" "/>
            </a:pPr>
            <a:r>
              <a:rPr lang="en-US" sz="2100">
                <a:solidFill>
                  <a:srgbClr val="222222"/>
                </a:solidFill>
                <a:highlight>
                  <a:srgbClr val="FFFFFF"/>
                </a:highlight>
              </a:rPr>
              <a:t>Rev. Mark Salvacion, Commissioned Elder, Historic St. George’s UMC</a:t>
            </a:r>
            <a:endParaRPr sz="2100">
              <a:solidFill>
                <a:srgbClr val="222222"/>
              </a:solidFill>
              <a:highlight>
                <a:srgbClr val="FFFFFF"/>
              </a:highlight>
            </a:endParaRPr>
          </a:p>
          <a:p>
            <a:pPr marL="457200" lvl="0" indent="-355600" algn="l" rtl="0">
              <a:lnSpc>
                <a:spcPct val="115000"/>
              </a:lnSpc>
              <a:spcBef>
                <a:spcPts val="0"/>
              </a:spcBef>
              <a:spcAft>
                <a:spcPts val="0"/>
              </a:spcAft>
              <a:buClr>
                <a:srgbClr val="222222"/>
              </a:buClr>
              <a:buSzPts val="2000"/>
              <a:buFont typeface="Calibri"/>
              <a:buChar char=" "/>
            </a:pPr>
            <a:r>
              <a:rPr lang="en-US" sz="2100">
                <a:solidFill>
                  <a:srgbClr val="222222"/>
                </a:solidFill>
                <a:highlight>
                  <a:srgbClr val="FFFFFF"/>
                </a:highlight>
              </a:rPr>
              <a:t>Rev. Noe Gabe Lopez, Commissioned Elder, FUMCOG</a:t>
            </a:r>
            <a:endParaRPr sz="2100">
              <a:solidFill>
                <a:srgbClr val="222222"/>
              </a:solidFill>
              <a:highlight>
                <a:srgbClr val="FFFFFF"/>
              </a:highlight>
            </a:endParaRPr>
          </a:p>
          <a:p>
            <a:pPr marL="91440" lvl="0" indent="0" algn="l" rtl="0">
              <a:lnSpc>
                <a:spcPct val="90000"/>
              </a:lnSpc>
              <a:spcBef>
                <a:spcPts val="0"/>
              </a:spcBef>
              <a:spcAft>
                <a:spcPts val="0"/>
              </a:spcAft>
              <a:buSzPts val="2000"/>
              <a:buNone/>
            </a:pPr>
            <a:endParaRPr/>
          </a:p>
        </p:txBody>
      </p:sp>
      <p:pic>
        <p:nvPicPr>
          <p:cNvPr id="142" name="Google Shape;142;p6"/>
          <p:cNvPicPr preferRelativeResize="0"/>
          <p:nvPr/>
        </p:nvPicPr>
        <p:blipFill rotWithShape="1">
          <a:blip r:embed="rId3">
            <a:alphaModFix/>
          </a:blip>
          <a:srcRect/>
          <a:stretch/>
        </p:blipFill>
        <p:spPr>
          <a:xfrm>
            <a:off x="9907378" y="5372193"/>
            <a:ext cx="1899900" cy="724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d2222dac70_0_23"/>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rgbClr val="3F3F3F"/>
              </a:buClr>
              <a:buSzPts val="4800"/>
              <a:buFont typeface="Calibri"/>
              <a:buNone/>
            </a:pPr>
            <a:r>
              <a:rPr lang="en-US"/>
              <a:t>New Local Pastors</a:t>
            </a:r>
            <a:endParaRPr/>
          </a:p>
        </p:txBody>
      </p:sp>
      <p:sp>
        <p:nvSpPr>
          <p:cNvPr id="148" name="Google Shape;148;gd2222dac70_0_23"/>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rmAutofit/>
          </a:bodyPr>
          <a:lstStyle/>
          <a:p>
            <a:pPr marL="457200" lvl="0" indent="-355600" algn="l" rtl="0">
              <a:lnSpc>
                <a:spcPct val="115000"/>
              </a:lnSpc>
              <a:spcBef>
                <a:spcPts val="0"/>
              </a:spcBef>
              <a:spcAft>
                <a:spcPts val="0"/>
              </a:spcAft>
              <a:buClr>
                <a:srgbClr val="222222"/>
              </a:buClr>
              <a:buSzPts val="2000"/>
              <a:buFont typeface="Calibri"/>
              <a:buChar char=" "/>
            </a:pPr>
            <a:endParaRPr sz="2100">
              <a:solidFill>
                <a:srgbClr val="222222"/>
              </a:solidFill>
              <a:highlight>
                <a:schemeClr val="lt1"/>
              </a:highlight>
            </a:endParaRPr>
          </a:p>
          <a:p>
            <a:pPr marL="457200" lvl="0" indent="0" algn="l" rtl="0">
              <a:lnSpc>
                <a:spcPct val="115000"/>
              </a:lnSpc>
              <a:spcBef>
                <a:spcPts val="0"/>
              </a:spcBef>
              <a:spcAft>
                <a:spcPts val="0"/>
              </a:spcAft>
              <a:buNone/>
            </a:pPr>
            <a:endParaRPr sz="2100">
              <a:solidFill>
                <a:srgbClr val="222222"/>
              </a:solidFill>
              <a:highlight>
                <a:schemeClr val="lt1"/>
              </a:highlight>
            </a:endParaRPr>
          </a:p>
          <a:p>
            <a:pPr marL="457200" lvl="0" indent="0" algn="l" rtl="0">
              <a:lnSpc>
                <a:spcPct val="115000"/>
              </a:lnSpc>
              <a:spcBef>
                <a:spcPts val="0"/>
              </a:spcBef>
              <a:spcAft>
                <a:spcPts val="0"/>
              </a:spcAft>
              <a:buNone/>
            </a:pPr>
            <a:r>
              <a:rPr lang="en-US" sz="2100">
                <a:solidFill>
                  <a:schemeClr val="dk1"/>
                </a:solidFill>
                <a:highlight>
                  <a:schemeClr val="lt1"/>
                </a:highlight>
              </a:rPr>
              <a:t>Rev. Terry Bridges, PTLP,  Mid-Town Parish UMC 	</a:t>
            </a:r>
            <a:endParaRPr sz="2100">
              <a:solidFill>
                <a:schemeClr val="dk1"/>
              </a:solidFill>
              <a:highlight>
                <a:schemeClr val="lt1"/>
              </a:highlight>
            </a:endParaRPr>
          </a:p>
          <a:p>
            <a:pPr marL="457200" lvl="0" indent="0" algn="l" rtl="0">
              <a:lnSpc>
                <a:spcPct val="115000"/>
              </a:lnSpc>
              <a:spcBef>
                <a:spcPts val="0"/>
              </a:spcBef>
              <a:spcAft>
                <a:spcPts val="0"/>
              </a:spcAft>
              <a:buNone/>
            </a:pPr>
            <a:r>
              <a:rPr lang="en-US" sz="2100">
                <a:solidFill>
                  <a:schemeClr val="dk1"/>
                </a:solidFill>
                <a:highlight>
                  <a:schemeClr val="lt1"/>
                </a:highlight>
              </a:rPr>
              <a:t>Rev. Jennifer Crosby, PTLP, Haven Peniel</a:t>
            </a:r>
            <a:endParaRPr sz="2100">
              <a:solidFill>
                <a:schemeClr val="dk1"/>
              </a:solidFill>
              <a:highlight>
                <a:schemeClr val="lt1"/>
              </a:highlight>
            </a:endParaRPr>
          </a:p>
          <a:p>
            <a:pPr marL="0" lvl="0" indent="457200" algn="l" rtl="0">
              <a:lnSpc>
                <a:spcPct val="115000"/>
              </a:lnSpc>
              <a:spcBef>
                <a:spcPts val="0"/>
              </a:spcBef>
              <a:spcAft>
                <a:spcPts val="0"/>
              </a:spcAft>
              <a:buNone/>
            </a:pPr>
            <a:r>
              <a:rPr lang="en-US" sz="2100">
                <a:solidFill>
                  <a:schemeClr val="dk1"/>
                </a:solidFill>
                <a:highlight>
                  <a:schemeClr val="lt1"/>
                </a:highlight>
              </a:rPr>
              <a:t>Rev. Joy Griffin, PTLP,  </a:t>
            </a:r>
            <a:r>
              <a:rPr lang="en-US">
                <a:solidFill>
                  <a:schemeClr val="dk1"/>
                </a:solidFill>
              </a:rPr>
              <a:t>Tindley Temple UMC </a:t>
            </a:r>
            <a:endParaRPr sz="2100">
              <a:solidFill>
                <a:schemeClr val="dk1"/>
              </a:solidFill>
              <a:highlight>
                <a:schemeClr val="lt1"/>
              </a:highlight>
            </a:endParaRPr>
          </a:p>
          <a:p>
            <a:pPr marL="457200" lvl="0" indent="-355600" algn="l" rtl="0">
              <a:lnSpc>
                <a:spcPct val="115000"/>
              </a:lnSpc>
              <a:spcBef>
                <a:spcPts val="0"/>
              </a:spcBef>
              <a:spcAft>
                <a:spcPts val="0"/>
              </a:spcAft>
              <a:buClr>
                <a:schemeClr val="dk1"/>
              </a:buClr>
              <a:buSzPts val="2000"/>
              <a:buFont typeface="Calibri"/>
              <a:buChar char=" "/>
            </a:pPr>
            <a:r>
              <a:rPr lang="en-US" sz="2100">
                <a:solidFill>
                  <a:schemeClr val="dk1"/>
                </a:solidFill>
                <a:highlight>
                  <a:schemeClr val="lt1"/>
                </a:highlight>
              </a:rPr>
              <a:t>Rev. James LaMontagne, PTLP, Holmesburg UMC</a:t>
            </a:r>
            <a:endParaRPr sz="2100">
              <a:solidFill>
                <a:schemeClr val="dk1"/>
              </a:solidFill>
              <a:highlight>
                <a:schemeClr val="lt1"/>
              </a:highlight>
            </a:endParaRPr>
          </a:p>
          <a:p>
            <a:pPr marL="0" lvl="0" indent="457200" algn="l" rtl="0">
              <a:lnSpc>
                <a:spcPct val="115000"/>
              </a:lnSpc>
              <a:spcBef>
                <a:spcPts val="0"/>
              </a:spcBef>
              <a:spcAft>
                <a:spcPts val="0"/>
              </a:spcAft>
              <a:buNone/>
            </a:pPr>
            <a:r>
              <a:rPr lang="en-US" sz="2100">
                <a:solidFill>
                  <a:schemeClr val="dk1"/>
                </a:solidFill>
                <a:highlight>
                  <a:schemeClr val="lt1"/>
                </a:highlight>
              </a:rPr>
              <a:t>Rev. Betty Murphy, PTLP, </a:t>
            </a:r>
            <a:r>
              <a:rPr lang="en-US">
                <a:solidFill>
                  <a:schemeClr val="dk1"/>
                </a:solidFill>
              </a:rPr>
              <a:t>Warminster: St. Andrews UMC</a:t>
            </a:r>
            <a:endParaRPr sz="2100">
              <a:solidFill>
                <a:schemeClr val="dk1"/>
              </a:solidFill>
              <a:highlight>
                <a:schemeClr val="lt1"/>
              </a:highlight>
            </a:endParaRPr>
          </a:p>
          <a:p>
            <a:pPr marL="457200" lvl="0" indent="-355600" algn="l" rtl="0">
              <a:lnSpc>
                <a:spcPct val="115000"/>
              </a:lnSpc>
              <a:spcBef>
                <a:spcPts val="0"/>
              </a:spcBef>
              <a:spcAft>
                <a:spcPts val="0"/>
              </a:spcAft>
              <a:buClr>
                <a:schemeClr val="dk1"/>
              </a:buClr>
              <a:buSzPts val="2000"/>
              <a:buFont typeface="Calibri"/>
              <a:buChar char=" "/>
            </a:pPr>
            <a:r>
              <a:rPr lang="en-US" sz="2100">
                <a:solidFill>
                  <a:schemeClr val="dk1"/>
                </a:solidFill>
                <a:highlight>
                  <a:schemeClr val="lt1"/>
                </a:highlight>
              </a:rPr>
              <a:t>Rev. Lori Reyes, PTLP,  Bridesburg UMC</a:t>
            </a:r>
            <a:endParaRPr sz="2100">
              <a:solidFill>
                <a:schemeClr val="dk1"/>
              </a:solidFill>
              <a:highlight>
                <a:schemeClr val="lt1"/>
              </a:highlight>
            </a:endParaRPr>
          </a:p>
          <a:p>
            <a:pPr marL="457200" lvl="0" indent="-355600" algn="l" rtl="0">
              <a:lnSpc>
                <a:spcPct val="115000"/>
              </a:lnSpc>
              <a:spcBef>
                <a:spcPts val="0"/>
              </a:spcBef>
              <a:spcAft>
                <a:spcPts val="0"/>
              </a:spcAft>
              <a:buClr>
                <a:schemeClr val="dk1"/>
              </a:buClr>
              <a:buSzPts val="2000"/>
              <a:buFont typeface="Calibri"/>
              <a:buChar char=" "/>
            </a:pPr>
            <a:r>
              <a:rPr lang="en-US" sz="2100">
                <a:solidFill>
                  <a:schemeClr val="dk1"/>
                </a:solidFill>
                <a:highlight>
                  <a:schemeClr val="lt1"/>
                </a:highlight>
              </a:rPr>
              <a:t>Rev. Susan Velez, PTLP, Cornwells Heights UMC</a:t>
            </a:r>
            <a:endParaRPr sz="2100">
              <a:solidFill>
                <a:schemeClr val="dk1"/>
              </a:solidFill>
              <a:highlight>
                <a:schemeClr val="lt1"/>
              </a:highlight>
            </a:endParaRPr>
          </a:p>
          <a:p>
            <a:pPr marL="457200" lvl="0" indent="-355600" algn="l" rtl="0">
              <a:lnSpc>
                <a:spcPct val="115000"/>
              </a:lnSpc>
              <a:spcBef>
                <a:spcPts val="0"/>
              </a:spcBef>
              <a:spcAft>
                <a:spcPts val="0"/>
              </a:spcAft>
              <a:buClr>
                <a:srgbClr val="222222"/>
              </a:buClr>
              <a:buSzPts val="2000"/>
              <a:buFont typeface="Calibri"/>
              <a:buChar char=" "/>
            </a:pPr>
            <a:endParaRPr sz="2100">
              <a:solidFill>
                <a:srgbClr val="222222"/>
              </a:solidFill>
              <a:highlight>
                <a:schemeClr val="lt1"/>
              </a:highlight>
            </a:endParaRPr>
          </a:p>
          <a:p>
            <a:pPr marL="457200" lvl="0" indent="-361950" algn="l" rtl="0">
              <a:lnSpc>
                <a:spcPct val="115000"/>
              </a:lnSpc>
              <a:spcBef>
                <a:spcPts val="0"/>
              </a:spcBef>
              <a:spcAft>
                <a:spcPts val="0"/>
              </a:spcAft>
              <a:buClr>
                <a:srgbClr val="222222"/>
              </a:buClr>
              <a:buSzPts val="2100"/>
              <a:buFont typeface="Arial"/>
              <a:buChar char=" "/>
            </a:pPr>
            <a:endParaRPr sz="2100">
              <a:solidFill>
                <a:srgbClr val="222222"/>
              </a:solidFill>
              <a:highlight>
                <a:schemeClr val="lt1"/>
              </a:highlight>
            </a:endParaRPr>
          </a:p>
          <a:p>
            <a:pPr marL="91440" lvl="0" indent="0" algn="l" rtl="0">
              <a:spcBef>
                <a:spcPts val="0"/>
              </a:spcBef>
              <a:spcAft>
                <a:spcPts val="0"/>
              </a:spcAft>
              <a:buClr>
                <a:schemeClr val="dk1"/>
              </a:buClr>
              <a:buSzPts val="2000"/>
              <a:buFont typeface="Arial"/>
              <a:buNone/>
            </a:pPr>
            <a:endParaRPr/>
          </a:p>
          <a:p>
            <a:pPr marL="0" lvl="0" indent="0" algn="l" rtl="0">
              <a:spcBef>
                <a:spcPts val="1200"/>
              </a:spcBef>
              <a:spcAft>
                <a:spcPts val="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Certified Lay Minister Graduates</a:t>
            </a:r>
            <a:br>
              <a:rPr lang="en-US"/>
            </a:br>
            <a:r>
              <a:rPr lang="en-US" sz="3600"/>
              <a:t>Class of 2020-2021</a:t>
            </a:r>
            <a:endParaRPr sz="3600"/>
          </a:p>
        </p:txBody>
      </p:sp>
      <p:sp>
        <p:nvSpPr>
          <p:cNvPr id="154" name="Google Shape;154;p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65100" algn="l" rtl="0">
              <a:lnSpc>
                <a:spcPct val="90000"/>
              </a:lnSpc>
              <a:spcBef>
                <a:spcPts val="0"/>
              </a:spcBef>
              <a:spcAft>
                <a:spcPts val="0"/>
              </a:spcAft>
              <a:buSzPts val="2600"/>
              <a:buChar char=" "/>
            </a:pPr>
            <a:endParaRPr sz="2600"/>
          </a:p>
          <a:p>
            <a:pPr marL="91440" lvl="0" indent="-165100" algn="l" rtl="0">
              <a:lnSpc>
                <a:spcPct val="90000"/>
              </a:lnSpc>
              <a:spcBef>
                <a:spcPts val="0"/>
              </a:spcBef>
              <a:spcAft>
                <a:spcPts val="0"/>
              </a:spcAft>
              <a:buSzPts val="2600"/>
              <a:buChar char=" "/>
            </a:pPr>
            <a:r>
              <a:rPr lang="en-US" sz="2600"/>
              <a:t>Denise Clark, St. John’s Ivyland</a:t>
            </a:r>
            <a:endParaRPr sz="2600"/>
          </a:p>
          <a:p>
            <a:pPr marL="91440" lvl="0" indent="-165100" algn="l" rtl="0">
              <a:lnSpc>
                <a:spcPct val="90000"/>
              </a:lnSpc>
              <a:spcBef>
                <a:spcPts val="1400"/>
              </a:spcBef>
              <a:spcAft>
                <a:spcPts val="0"/>
              </a:spcAft>
              <a:buSzPts val="2600"/>
              <a:buChar char=" "/>
            </a:pPr>
            <a:r>
              <a:rPr lang="en-US" sz="2600"/>
              <a:t>Carol Coleman, Bickley’s New Beginning</a:t>
            </a:r>
            <a:endParaRPr sz="2600"/>
          </a:p>
          <a:p>
            <a:pPr marL="91440" lvl="0" indent="-165100" algn="l" rtl="0">
              <a:lnSpc>
                <a:spcPct val="90000"/>
              </a:lnSpc>
              <a:spcBef>
                <a:spcPts val="1400"/>
              </a:spcBef>
              <a:spcAft>
                <a:spcPts val="0"/>
              </a:spcAft>
              <a:buSzPts val="2600"/>
              <a:buChar char=" "/>
            </a:pPr>
            <a:r>
              <a:rPr lang="en-US" sz="2600"/>
              <a:t>Jacqueline Mack, Bickley’s New Beginning</a:t>
            </a:r>
            <a:endParaRPr sz="2600"/>
          </a:p>
          <a:p>
            <a:pPr marL="91440" lvl="0" indent="-165100" algn="l" rtl="0">
              <a:lnSpc>
                <a:spcPct val="90000"/>
              </a:lnSpc>
              <a:spcBef>
                <a:spcPts val="1400"/>
              </a:spcBef>
              <a:spcAft>
                <a:spcPts val="0"/>
              </a:spcAft>
              <a:buSzPts val="2600"/>
              <a:buChar char=" "/>
            </a:pPr>
            <a:r>
              <a:rPr lang="en-US" sz="2600"/>
              <a:t>Shawn Mack, Bickley’s New Beginning</a:t>
            </a:r>
            <a:endParaRPr sz="2600"/>
          </a:p>
          <a:p>
            <a:pPr marL="91440" lvl="0" indent="-165100" algn="l" rtl="0">
              <a:lnSpc>
                <a:spcPct val="90000"/>
              </a:lnSpc>
              <a:spcBef>
                <a:spcPts val="1400"/>
              </a:spcBef>
              <a:spcAft>
                <a:spcPts val="0"/>
              </a:spcAft>
              <a:buSzPts val="2600"/>
              <a:buChar char=" "/>
            </a:pPr>
            <a:r>
              <a:rPr lang="en-US" sz="2600"/>
              <a:t>Marilyn Mason, Servants of Christ</a:t>
            </a:r>
            <a:endParaRPr sz="2600"/>
          </a:p>
          <a:p>
            <a:pPr marL="91440" lvl="0" indent="0" algn="l" rtl="0">
              <a:lnSpc>
                <a:spcPct val="90000"/>
              </a:lnSpc>
              <a:spcBef>
                <a:spcPts val="1400"/>
              </a:spcBef>
              <a:spcAft>
                <a:spcPts val="0"/>
              </a:spcAft>
              <a:buSzPts val="2000"/>
              <a:buNone/>
            </a:pPr>
            <a:endParaRPr/>
          </a:p>
        </p:txBody>
      </p:sp>
      <p:pic>
        <p:nvPicPr>
          <p:cNvPr id="155" name="Google Shape;155;p8"/>
          <p:cNvPicPr preferRelativeResize="0"/>
          <p:nvPr/>
        </p:nvPicPr>
        <p:blipFill rotWithShape="1">
          <a:blip r:embed="rId3">
            <a:alphaModFix/>
          </a:blip>
          <a:srcRect/>
          <a:stretch/>
        </p:blipFill>
        <p:spPr>
          <a:xfrm>
            <a:off x="9907378" y="5372193"/>
            <a:ext cx="1899900" cy="724800"/>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FF0000"/>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6351</Words>
  <Application>Microsoft Macintosh PowerPoint</Application>
  <PresentationFormat>Widescreen</PresentationFormat>
  <Paragraphs>321</Paragraphs>
  <Slides>39</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Public Sans Thin</vt:lpstr>
      <vt:lpstr>Arial</vt:lpstr>
      <vt:lpstr>Public Sans</vt:lpstr>
      <vt:lpstr>Retrospect</vt:lpstr>
      <vt:lpstr>PowerPoint Presentation</vt:lpstr>
      <vt:lpstr>Welcome</vt:lpstr>
      <vt:lpstr>Greeting and Opening Prayer</vt:lpstr>
      <vt:lpstr>Connectional Ministries</vt:lpstr>
      <vt:lpstr>District Recognitions</vt:lpstr>
      <vt:lpstr>Retiring Clergy</vt:lpstr>
      <vt:lpstr>New Ordinations </vt:lpstr>
      <vt:lpstr>New Local Pastors</vt:lpstr>
      <vt:lpstr>Certified Lay Minister Graduates Class of 2020-2021</vt:lpstr>
      <vt:lpstr>New Appointments as of 7/01/2021</vt:lpstr>
      <vt:lpstr>New Appointments as of 7/01/2021</vt:lpstr>
      <vt:lpstr>New Appointments as of 7/01/2021</vt:lpstr>
      <vt:lpstr>Celebration of Connectional Giving</vt:lpstr>
      <vt:lpstr>100% Paid to General Church and World Service Fund 2020</vt:lpstr>
      <vt:lpstr>2021 Equalizing Lay Delegates</vt:lpstr>
      <vt:lpstr>2021 Equalizing Lay Delegates</vt:lpstr>
      <vt:lpstr>Elections for Lay Equalizing  Members for Annual Conference</vt:lpstr>
      <vt:lpstr>Board of Church and Location</vt:lpstr>
      <vt:lpstr>District Committee on Ordained Ministry</vt:lpstr>
      <vt:lpstr>District Committee on Superintendency</vt:lpstr>
      <vt:lpstr>2021 Annual Conference Resolutions (https://www.epaumc.org/resources/2021-annual-conference-resolutions/) </vt:lpstr>
      <vt:lpstr>RESOLUTION #2021 - 01 Pertaining to the Adoption Agreement to the Clergy Retirement Security Program (CRSP) for the Year 2022 Presented by Barry Rose, President Board of Pension and Health Benefits</vt:lpstr>
      <vt:lpstr>RESOLUTION #2021 - 02 Pertaining to the Advanced Funding of the Past Service Rate for Pre-82 Participants for the Year 2023 Presented by Barry Rose, President Board of Pension and Health Benefits</vt:lpstr>
      <vt:lpstr>RESOLUTION #2021 - 03 Relating to Rental/Housing Allowances for Retired or Disabled Clergypersons Presented by Barry Rose, President Board of Pension and Health Benefits</vt:lpstr>
      <vt:lpstr>RESOLUTION #2021 - 03 Relating to Rental/Housing Allowances for Retired or Disabled Clergypersons Presented by Barry Rose, President Board of Pension and Health Benefits (continued)</vt:lpstr>
      <vt:lpstr>RESOLUTION 2021 - 04 RESOLUTION to the 2021 ANNUAL CONFERENCE SESSION Resolution relating to Advance Special Applications Presented by Eastern Pennsylvania Conference Global Ministries Team</vt:lpstr>
      <vt:lpstr>RESOLUTION 2021 - 04 RESOLUTION to the 2021 ANNUAL CONFERENCE SESSION Resolution relating to Advance Special Applications Presented by Eastern Pennsylvania Conference Global Ministries Team (continued)</vt:lpstr>
      <vt:lpstr>RESOLUTION 2021 - 04 RESOLUTION to the 2021 ANNUAL CONFERENCE SESSION Resolution relating to Advance Special Applications Presented by Eastern Pennsylvania Conference Global Ministries Team (continued)</vt:lpstr>
      <vt:lpstr>RESOLUTION 2021 - 04 RESOLUTION to the 2021 ANNUAL CONFERENCE SESSION Resolution relating to Advance Special Applications Presented by Eastern Pennsylvania Conference Global Ministries Team (continued)</vt:lpstr>
      <vt:lpstr>RESOLUTION 2021 - 04 RESOLUTION to the 2021 ANNUAL CONFERENCE SESSION Resolution relating to Advance Special Applications Presented by Eastern Pennsylvania Conference Global Ministries Team (continued)</vt:lpstr>
      <vt:lpstr>RESOLUTION 2021 - 04 RESOLUTION to the 2021 ANNUAL CONFERENCE SESSION Resolution relating to Advance Special Applications Presented by Eastern Pennsylvania Conference Global Ministries Team (continued)</vt:lpstr>
      <vt:lpstr>RESOLUTION 2021 - 04 RESOLUTION to the 2021 ANNUAL CONFERENCE SESSION Resolution relating to Advance Special Applications Presented by Eastern Pennsylvania Conference Global Ministries Team (continued)</vt:lpstr>
      <vt:lpstr>Resolution #2021-05 Relating to the Discontinuance of First UMC of Perkasie Submitted by the East District of the Eastern Pennsylvania Annual Conference</vt:lpstr>
      <vt:lpstr>Resolution #2021-05 Relating to the Discontinuance of First UMC of Perkasie Submitted by the East District of the Eastern Pennsylvania Annual Conference (continued)</vt:lpstr>
      <vt:lpstr>Resolution #2021-05 Relating to the Discontinuance of First UMC of Perkasie Submitted by the East District of the Eastern Pennsylvania Annual Conference (continued)</vt:lpstr>
      <vt:lpstr>RESOLUTION #2021 – 6 Relating to the Distribution and Use of Funds Acquired as a Result of Para. 2553 Church Disaffiliations Presented by Mary Catherine Miler, Chair of the Board of Trustees of Eastern Pennsylvania Conference</vt:lpstr>
      <vt:lpstr>Resolution #2021-07 Relating to the Discontinuance of Norristown: Asbury United Methodist Church Submitted by the East District of the Eastern Pennsylvania Annual Conference</vt:lpstr>
      <vt:lpstr>Resolution #2021-07 Relating to the Discontinuance of Norristown: Asbury United Methodist Church Submitted by the East District of the Eastern Pennsylvania Annual Conference (continued)</vt:lpstr>
      <vt:lpstr>Benediction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Romano</dc:creator>
  <cp:lastModifiedBy>Dr. Andrew L Foster III</cp:lastModifiedBy>
  <cp:revision>8</cp:revision>
  <cp:lastPrinted>2021-04-18T21:06:10Z</cp:lastPrinted>
  <dcterms:created xsi:type="dcterms:W3CDTF">2021-03-31T20:19:11Z</dcterms:created>
  <dcterms:modified xsi:type="dcterms:W3CDTF">2021-04-19T00:29:35Z</dcterms:modified>
</cp:coreProperties>
</file>