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Ex3.xml" ContentType="application/vnd.ms-office.chartex+xml"/>
  <Override PartName="/ppt/charts/style3.xml" ContentType="application/vnd.ms-office.chartstyle+xml"/>
  <Override PartName="/ppt/charts/colors3.xml" ContentType="application/vnd.ms-office.chartcolorstyle+xml"/>
  <Override PartName="/ppt/charts/chartEx4.xml" ContentType="application/vnd.ms-office.chartex+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9" r:id="rId2"/>
    <p:sldId id="270" r:id="rId3"/>
    <p:sldId id="268" r:id="rId4"/>
    <p:sldId id="261" r:id="rId5"/>
    <p:sldId id="265" r:id="rId6"/>
    <p:sldId id="257" r:id="rId7"/>
    <p:sldId id="262" r:id="rId8"/>
    <p:sldId id="266" r:id="rId9"/>
    <p:sldId id="258" r:id="rId10"/>
    <p:sldId id="263" r:id="rId11"/>
    <p:sldId id="273"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FF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9" d="100"/>
          <a:sy n="109" d="100"/>
        </p:scale>
        <p:origin x="6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ctor A. Burgos" userId="34bef010-f1d6-4fab-a007-e8588c285bbc" providerId="ADAL" clId="{37A14631-0DFB-42E7-897F-4155E5B4ABB2}"/>
    <pc:docChg chg="undo custSel addSld delSld modSld">
      <pc:chgData name="Hector A. Burgos" userId="34bef010-f1d6-4fab-a007-e8588c285bbc" providerId="ADAL" clId="{37A14631-0DFB-42E7-897F-4155E5B4ABB2}" dt="2021-09-17T00:00:24.796" v="296" actId="47"/>
      <pc:docMkLst>
        <pc:docMk/>
      </pc:docMkLst>
      <pc:sldChg chg="modSp">
        <pc:chgData name="Hector A. Burgos" userId="34bef010-f1d6-4fab-a007-e8588c285bbc" providerId="ADAL" clId="{37A14631-0DFB-42E7-897F-4155E5B4ABB2}" dt="2021-09-16T23:58:34.367" v="276"/>
        <pc:sldMkLst>
          <pc:docMk/>
          <pc:sldMk cId="2363047304" sldId="257"/>
        </pc:sldMkLst>
        <pc:graphicFrameChg chg="modGraphic">
          <ac:chgData name="Hector A. Burgos" userId="34bef010-f1d6-4fab-a007-e8588c285bbc" providerId="ADAL" clId="{37A14631-0DFB-42E7-897F-4155E5B4ABB2}" dt="2021-09-16T23:58:34.367" v="276"/>
          <ac:graphicFrameMkLst>
            <pc:docMk/>
            <pc:sldMk cId="2363047304" sldId="257"/>
            <ac:graphicFrameMk id="4" creationId="{283BA4F3-E890-4535-9880-7E4BC8D769B4}"/>
          </ac:graphicFrameMkLst>
        </pc:graphicFrameChg>
      </pc:sldChg>
      <pc:sldChg chg="delSp modSp mod">
        <pc:chgData name="Hector A. Burgos" userId="34bef010-f1d6-4fab-a007-e8588c285bbc" providerId="ADAL" clId="{37A14631-0DFB-42E7-897F-4155E5B4ABB2}" dt="2021-09-16T23:59:29.652" v="283" actId="478"/>
        <pc:sldMkLst>
          <pc:docMk/>
          <pc:sldMk cId="4028461427" sldId="258"/>
        </pc:sldMkLst>
        <pc:spChg chg="del">
          <ac:chgData name="Hector A. Burgos" userId="34bef010-f1d6-4fab-a007-e8588c285bbc" providerId="ADAL" clId="{37A14631-0DFB-42E7-897F-4155E5B4ABB2}" dt="2021-09-16T23:59:29.652" v="283" actId="478"/>
          <ac:spMkLst>
            <pc:docMk/>
            <pc:sldMk cId="4028461427" sldId="258"/>
            <ac:spMk id="5" creationId="{5134CA52-921B-4E47-89D8-D87C2C59173A}"/>
          </ac:spMkLst>
        </pc:spChg>
        <pc:graphicFrameChg chg="modGraphic">
          <ac:chgData name="Hector A. Burgos" userId="34bef010-f1d6-4fab-a007-e8588c285bbc" providerId="ADAL" clId="{37A14631-0DFB-42E7-897F-4155E5B4ABB2}" dt="2021-09-16T23:59:27.248" v="282"/>
          <ac:graphicFrameMkLst>
            <pc:docMk/>
            <pc:sldMk cId="4028461427" sldId="258"/>
            <ac:graphicFrameMk id="6" creationId="{87E09D3A-AE8C-4C18-8C19-FC77B03D9FB3}"/>
          </ac:graphicFrameMkLst>
        </pc:graphicFrameChg>
      </pc:sldChg>
      <pc:sldChg chg="delSp modSp mod">
        <pc:chgData name="Hector A. Burgos" userId="34bef010-f1d6-4fab-a007-e8588c285bbc" providerId="ADAL" clId="{37A14631-0DFB-42E7-897F-4155E5B4ABB2}" dt="2021-09-17T00:00:19.384" v="294"/>
        <pc:sldMkLst>
          <pc:docMk/>
          <pc:sldMk cId="346329585" sldId="259"/>
        </pc:sldMkLst>
        <pc:spChg chg="del">
          <ac:chgData name="Hector A. Burgos" userId="34bef010-f1d6-4fab-a007-e8588c285bbc" providerId="ADAL" clId="{37A14631-0DFB-42E7-897F-4155E5B4ABB2}" dt="2021-09-16T23:59:41.597" v="285" actId="478"/>
          <ac:spMkLst>
            <pc:docMk/>
            <pc:sldMk cId="346329585" sldId="259"/>
            <ac:spMk id="5" creationId="{6C748483-61BB-41BF-803A-197C4C78574F}"/>
          </ac:spMkLst>
        </pc:spChg>
        <pc:graphicFrameChg chg="modGraphic">
          <ac:chgData name="Hector A. Burgos" userId="34bef010-f1d6-4fab-a007-e8588c285bbc" providerId="ADAL" clId="{37A14631-0DFB-42E7-897F-4155E5B4ABB2}" dt="2021-09-17T00:00:19.384" v="294"/>
          <ac:graphicFrameMkLst>
            <pc:docMk/>
            <pc:sldMk cId="346329585" sldId="259"/>
            <ac:graphicFrameMk id="4" creationId="{1388F0D8-0B6C-4181-8922-D8DE0171B5A5}"/>
          </ac:graphicFrameMkLst>
        </pc:graphicFrameChg>
      </pc:sldChg>
      <pc:sldChg chg="modSp">
        <pc:chgData name="Hector A. Burgos" userId="34bef010-f1d6-4fab-a007-e8588c285bbc" providerId="ADAL" clId="{37A14631-0DFB-42E7-897F-4155E5B4ABB2}" dt="2021-09-16T23:57:03.207" v="248"/>
        <pc:sldMkLst>
          <pc:docMk/>
          <pc:sldMk cId="3384912837" sldId="268"/>
        </pc:sldMkLst>
        <pc:graphicFrameChg chg="modGraphic">
          <ac:chgData name="Hector A. Burgos" userId="34bef010-f1d6-4fab-a007-e8588c285bbc" providerId="ADAL" clId="{37A14631-0DFB-42E7-897F-4155E5B4ABB2}" dt="2021-09-16T23:57:03.207" v="248"/>
          <ac:graphicFrameMkLst>
            <pc:docMk/>
            <pc:sldMk cId="3384912837" sldId="268"/>
            <ac:graphicFrameMk id="4" creationId="{37FF385F-3B04-43FC-8608-8FF553D73362}"/>
          </ac:graphicFrameMkLst>
        </pc:graphicFrameChg>
      </pc:sldChg>
      <pc:sldChg chg="addSp delSp modSp mod">
        <pc:chgData name="Hector A. Burgos" userId="34bef010-f1d6-4fab-a007-e8588c285bbc" providerId="ADAL" clId="{37A14631-0DFB-42E7-897F-4155E5B4ABB2}" dt="2021-09-16T23:55:21.527" v="228" actId="20577"/>
        <pc:sldMkLst>
          <pc:docMk/>
          <pc:sldMk cId="1528993326" sldId="270"/>
        </pc:sldMkLst>
        <pc:spChg chg="mod">
          <ac:chgData name="Hector A. Burgos" userId="34bef010-f1d6-4fab-a007-e8588c285bbc" providerId="ADAL" clId="{37A14631-0DFB-42E7-897F-4155E5B4ABB2}" dt="2021-09-16T23:55:21.527" v="228" actId="20577"/>
          <ac:spMkLst>
            <pc:docMk/>
            <pc:sldMk cId="1528993326" sldId="270"/>
            <ac:spMk id="2" creationId="{7B41A944-DAFD-48B8-8836-560A916FF9CB}"/>
          </ac:spMkLst>
        </pc:spChg>
        <pc:spChg chg="add del">
          <ac:chgData name="Hector A. Burgos" userId="34bef010-f1d6-4fab-a007-e8588c285bbc" providerId="ADAL" clId="{37A14631-0DFB-42E7-897F-4155E5B4ABB2}" dt="2021-09-16T23:54:11.552" v="1" actId="22"/>
          <ac:spMkLst>
            <pc:docMk/>
            <pc:sldMk cId="1528993326" sldId="270"/>
            <ac:spMk id="13" creationId="{5E5513B0-9636-4D63-9DDB-3272CCCA3A29}"/>
          </ac:spMkLst>
        </pc:spChg>
        <pc:spChg chg="add del">
          <ac:chgData name="Hector A. Burgos" userId="34bef010-f1d6-4fab-a007-e8588c285bbc" providerId="ADAL" clId="{37A14631-0DFB-42E7-897F-4155E5B4ABB2}" dt="2021-09-16T23:54:14.521" v="3" actId="478"/>
          <ac:spMkLst>
            <pc:docMk/>
            <pc:sldMk cId="1528993326" sldId="270"/>
            <ac:spMk id="17" creationId="{473D3A6D-5DCB-4CD3-B502-DFBCF5417A94}"/>
          </ac:spMkLst>
        </pc:spChg>
      </pc:sldChg>
      <pc:sldChg chg="del">
        <pc:chgData name="Hector A. Burgos" userId="34bef010-f1d6-4fab-a007-e8588c285bbc" providerId="ADAL" clId="{37A14631-0DFB-42E7-897F-4155E5B4ABB2}" dt="2021-09-16T23:55:35.554" v="229" actId="47"/>
        <pc:sldMkLst>
          <pc:docMk/>
          <pc:sldMk cId="816585844" sldId="271"/>
        </pc:sldMkLst>
      </pc:sldChg>
      <pc:sldChg chg="add del">
        <pc:chgData name="Hector A. Burgos" userId="34bef010-f1d6-4fab-a007-e8588c285bbc" providerId="ADAL" clId="{37A14631-0DFB-42E7-897F-4155E5B4ABB2}" dt="2021-09-16T23:58:58.047" v="279" actId="47"/>
        <pc:sldMkLst>
          <pc:docMk/>
          <pc:sldMk cId="3217167485" sldId="272"/>
        </pc:sldMkLst>
      </pc:sldChg>
      <pc:sldChg chg="del">
        <pc:chgData name="Hector A. Burgos" userId="34bef010-f1d6-4fab-a007-e8588c285bbc" providerId="ADAL" clId="{37A14631-0DFB-42E7-897F-4155E5B4ABB2}" dt="2021-09-17T00:00:23.791" v="295" actId="47"/>
        <pc:sldMkLst>
          <pc:docMk/>
          <pc:sldMk cId="1091356792" sldId="275"/>
        </pc:sldMkLst>
      </pc:sldChg>
      <pc:sldChg chg="del">
        <pc:chgData name="Hector A. Burgos" userId="34bef010-f1d6-4fab-a007-e8588c285bbc" providerId="ADAL" clId="{37A14631-0DFB-42E7-897F-4155E5B4ABB2}" dt="2021-09-17T00:00:24.796" v="296" actId="47"/>
        <pc:sldMkLst>
          <pc:docMk/>
          <pc:sldMk cId="2354892480" sldId="276"/>
        </pc:sldMkLst>
      </pc:sldChg>
    </pc:docChg>
  </pc:docChgLst>
</pc:chgInfo>
</file>

<file path=ppt/charts/_rels/chartEx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Ex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Ex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Ex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chartEx1.xml><?xml version="1.0" encoding="utf-8"?>
<cx:chartSpace xmlns:a="http://schemas.openxmlformats.org/drawingml/2006/main" xmlns:r="http://schemas.openxmlformats.org/officeDocument/2006/relationships" xmlns:cx="http://schemas.microsoft.com/office/drawing/2014/chartex">
  <cx:chartData>
    <cx:data id="0">
      <cx:strDim type="cat">
        <cx:f>'Characteristics of Disciple (2)'!$A$2:$A$19</cx:f>
        <cx:lvl ptCount="18">
          <cx:pt idx="0">Servant</cx:pt>
          <cx:pt idx="1">Life-long learner</cx:pt>
          <cx:pt idx="2">Humble</cx:pt>
          <cx:pt idx="3">Compassionate</cx:pt>
          <cx:pt idx="4">Prayerful</cx:pt>
          <cx:pt idx="5">Committed/ Faithful</cx:pt>
          <cx:pt idx="6">Generous</cx:pt>
          <cx:pt idx="7">Joyful</cx:pt>
          <cx:pt idx="8">Forgiving</cx:pt>
          <cx:pt idx="9">Listener</cx:pt>
          <cx:pt idx="10">Contagious</cx:pt>
          <cx:pt idx="11">Courageous and Risk-taking</cx:pt>
          <cx:pt idx="12">Hopeful</cx:pt>
          <cx:pt idx="13">Grateful</cx:pt>
          <cx:pt idx="14">Sacrificial</cx:pt>
          <cx:pt idx="15">Empathetic</cx:pt>
          <cx:pt idx="16">Patient</cx:pt>
          <cx:pt idx="17">Contemplative/ Meditative</cx:pt>
        </cx:lvl>
      </cx:strDim>
      <cx:numDim type="val">
        <cx:f>'Characteristics of Disciple (2)'!$B$2:$B$19</cx:f>
        <cx:lvl ptCount="18" formatCode="0.00%">
          <cx:pt idx="0">0.54800000000000004</cx:pt>
          <cx:pt idx="1">0.51800000000000002</cx:pt>
          <cx:pt idx="2">0.47799999999999998</cx:pt>
          <cx:pt idx="3">0.46999999999999997</cx:pt>
          <cx:pt idx="4">0.46200000000000002</cx:pt>
          <cx:pt idx="5">0.38200000000000001</cx:pt>
          <cx:pt idx="6">0.29399999999999998</cx:pt>
          <cx:pt idx="7">0.28999999999999998</cx:pt>
          <cx:pt idx="8">0.27400000000000002</cx:pt>
          <cx:pt idx="9">0.23599999999999999</cx:pt>
          <cx:pt idx="10">0.224</cx:pt>
          <cx:pt idx="11">0.20799999999999999</cx:pt>
          <cx:pt idx="12">0.16600000000000001</cx:pt>
          <cx:pt idx="13">0.154</cx:pt>
          <cx:pt idx="14">0.13400000000000001</cx:pt>
          <cx:pt idx="15">0.13</cx:pt>
          <cx:pt idx="16">0.094</cx:pt>
          <cx:pt idx="17">0.066000000000000003</cx:pt>
        </cx:lvl>
      </cx:numDim>
    </cx:data>
  </cx:chartData>
  <cx:chart>
    <cx:title pos="t" align="ctr" overlay="0">
      <cx:tx>
        <cx:txData>
          <cx:v>What are the characteristics of a passionate faithful disciple of Jesus Christ?</cx:v>
        </cx:txData>
      </cx:tx>
      <cx:txPr>
        <a:bodyPr spcFirstLastPara="1" vertOverflow="ellipsis" horzOverflow="overflow" wrap="square" lIns="0" tIns="0" rIns="0" bIns="0" anchor="ctr" anchorCtr="1"/>
        <a:lstStyle/>
        <a:p>
          <a:r>
            <a:rPr lang="en-US" sz="1400" b="0" i="0">
              <a:effectLst/>
            </a:rPr>
            <a:t>What are the characteristics of a passionate faithful disciple of Jesus Christ?</a:t>
          </a:r>
        </a:p>
      </cx:txPr>
    </cx:title>
    <cx:plotArea>
      <cx:plotAreaRegion>
        <cx:series layoutId="funnel" uniqueId="{CCCCD2BC-1233-43D7-927F-906CF3766335}">
          <cx:tx>
            <cx:txData>
              <cx:f>'Characteristics of Disciple (2)'!$B$1</cx:f>
              <cx:v>Responses</cx:v>
            </cx:txData>
          </cx:tx>
          <cx:dataPt idx="0">
            <cx:spPr>
              <a:solidFill>
                <a:srgbClr val="DA2228">
                  <a:lumMod val="50000"/>
                </a:srgbClr>
              </a:solidFill>
            </cx:spPr>
          </cx:dataPt>
          <cx:dataPt idx="1">
            <cx:spPr>
              <a:solidFill>
                <a:srgbClr val="DA2228">
                  <a:lumMod val="75000"/>
                </a:srgbClr>
              </a:solidFill>
            </cx:spPr>
          </cx:dataPt>
          <cx:dataPt idx="2">
            <cx:spPr>
              <a:solidFill>
                <a:srgbClr val="DA2228">
                  <a:lumMod val="60000"/>
                  <a:lumOff val="40000"/>
                </a:srgbClr>
              </a:solidFill>
            </cx:spPr>
          </cx:dataPt>
          <cx:dataPt idx="3">
            <cx:spPr>
              <a:solidFill>
                <a:srgbClr val="DA2228">
                  <a:lumMod val="40000"/>
                  <a:lumOff val="60000"/>
                </a:srgbClr>
              </a:solidFill>
            </cx:spPr>
          </cx:dataPt>
          <cx:dataPt idx="4">
            <cx:spPr>
              <a:solidFill>
                <a:srgbClr val="DA2228">
                  <a:lumMod val="20000"/>
                  <a:lumOff val="80000"/>
                </a:srgbClr>
              </a:solidFill>
            </cx:spPr>
          </cx:dataPt>
          <cx:dataPt idx="5">
            <cx:spPr>
              <a:solidFill>
                <a:srgbClr val="454545">
                  <a:lumMod val="60000"/>
                  <a:lumOff val="40000"/>
                </a:srgbClr>
              </a:solidFill>
            </cx:spPr>
          </cx:dataPt>
          <cx:dataPt idx="6">
            <cx:spPr>
              <a:solidFill>
                <a:srgbClr val="454545">
                  <a:lumMod val="60000"/>
                  <a:lumOff val="40000"/>
                </a:srgbClr>
              </a:solidFill>
            </cx:spPr>
          </cx:dataPt>
          <cx:dataPt idx="7">
            <cx:spPr>
              <a:solidFill>
                <a:srgbClr val="454545">
                  <a:lumMod val="60000"/>
                  <a:lumOff val="40000"/>
                </a:srgbClr>
              </a:solidFill>
            </cx:spPr>
          </cx:dataPt>
          <cx:dataPt idx="8">
            <cx:spPr>
              <a:solidFill>
                <a:srgbClr val="454545">
                  <a:lumMod val="60000"/>
                  <a:lumOff val="40000"/>
                </a:srgbClr>
              </a:solidFill>
            </cx:spPr>
          </cx:dataPt>
          <cx:dataPt idx="9">
            <cx:spPr>
              <a:solidFill>
                <a:srgbClr val="454545">
                  <a:lumMod val="60000"/>
                  <a:lumOff val="40000"/>
                </a:srgbClr>
              </a:solidFill>
            </cx:spPr>
          </cx:dataPt>
          <cx:dataPt idx="10">
            <cx:spPr>
              <a:solidFill>
                <a:srgbClr val="454545">
                  <a:lumMod val="60000"/>
                  <a:lumOff val="40000"/>
                </a:srgbClr>
              </a:solidFill>
            </cx:spPr>
          </cx:dataPt>
          <cx:dataPt idx="11">
            <cx:spPr>
              <a:solidFill>
                <a:srgbClr val="454545">
                  <a:lumMod val="60000"/>
                  <a:lumOff val="40000"/>
                </a:srgbClr>
              </a:solidFill>
            </cx:spPr>
          </cx:dataPt>
          <cx:dataPt idx="12">
            <cx:spPr>
              <a:solidFill>
                <a:srgbClr val="454545">
                  <a:lumMod val="60000"/>
                  <a:lumOff val="40000"/>
                </a:srgbClr>
              </a:solidFill>
            </cx:spPr>
          </cx:dataPt>
          <cx:dataPt idx="13">
            <cx:spPr>
              <a:solidFill>
                <a:srgbClr val="454545">
                  <a:lumMod val="60000"/>
                  <a:lumOff val="40000"/>
                </a:srgbClr>
              </a:solidFill>
            </cx:spPr>
          </cx:dataPt>
          <cx:dataPt idx="14">
            <cx:spPr>
              <a:solidFill>
                <a:srgbClr val="454545">
                  <a:lumMod val="60000"/>
                  <a:lumOff val="40000"/>
                </a:srgbClr>
              </a:solidFill>
            </cx:spPr>
          </cx:dataPt>
          <cx:dataPt idx="15">
            <cx:spPr>
              <a:solidFill>
                <a:srgbClr val="454545">
                  <a:lumMod val="60000"/>
                  <a:lumOff val="40000"/>
                </a:srgbClr>
              </a:solidFill>
            </cx:spPr>
          </cx:dataPt>
          <cx:dataPt idx="16">
            <cx:spPr>
              <a:solidFill>
                <a:srgbClr val="454545">
                  <a:lumMod val="60000"/>
                  <a:lumOff val="40000"/>
                </a:srgbClr>
              </a:solidFill>
            </cx:spPr>
          </cx:dataPt>
          <cx:dataPt idx="17">
            <cx:spPr>
              <a:solidFill>
                <a:srgbClr val="454545">
                  <a:lumMod val="60000"/>
                  <a:lumOff val="40000"/>
                </a:srgbClr>
              </a:solidFill>
            </cx:spPr>
          </cx:dataPt>
          <cx:dataId val="0"/>
        </cx:series>
      </cx:plotAreaRegion>
      <cx:axis id="0">
        <cx:catScaling gapWidth="0.0599999987"/>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data id="0">
      <cx:strDim type="cat">
        <cx:f>'Characteristics Leadership'!$A$2:$A$28</cx:f>
        <cx:lvl ptCount="27">
          <cx:pt idx="0">Excellent communicator</cx:pt>
          <cx:pt idx="1">Positive, hopeful</cx:pt>
          <cx:pt idx="2">Visionary</cx:pt>
          <cx:pt idx="3">Conects and engages well with people</cx:pt>
          <cx:pt idx="4">Delegates and supports others in their ministry</cx:pt>
          <cx:pt idx="5">Inspirer</cx:pt>
          <cx:pt idx="6">Encourager</cx:pt>
          <cx:pt idx="7">Caring/ Compassionate</cx:pt>
          <cx:pt idx="8">Listens</cx:pt>
          <cx:pt idx="9">Authentic</cx:pt>
          <cx:pt idx="10">Humble</cx:pt>
          <cx:pt idx="11">Courageous and Risk taking</cx:pt>
          <cx:pt idx="12">Life-long learner</cx:pt>
          <cx:pt idx="13">Self-aware</cx:pt>
          <cx:pt idx="14">Strategic Planner</cx:pt>
          <cx:pt idx="15">Passionate</cx:pt>
          <cx:pt idx="16">Problem solver</cx:pt>
          <cx:pt idx="17">Continues to improve</cx:pt>
          <cx:pt idx="18">Focused</cx:pt>
          <cx:pt idx="19">Resilient</cx:pt>
          <cx:pt idx="20">Empathetic</cx:pt>
          <cx:pt idx="21">Innovative</cx:pt>
          <cx:pt idx="22">Intercultural compentence</cx:pt>
          <cx:pt idx="23">Strong administrator</cx:pt>
          <cx:pt idx="24">Pragmatic</cx:pt>
          <cx:pt idx="25">Curious</cx:pt>
          <cx:pt idx="26">Technologically savvy</cx:pt>
        </cx:lvl>
      </cx:strDim>
      <cx:numDim type="val">
        <cx:f>'Characteristics Leadership'!$B$2:$B$28</cx:f>
        <cx:lvl ptCount="27" formatCode="0.00%">
          <cx:pt idx="0">0.4728</cx:pt>
          <cx:pt idx="1">0.35210000000000002</cx:pt>
          <cx:pt idx="2">0.34210000000000002</cx:pt>
          <cx:pt idx="3">0.34210000000000002</cx:pt>
          <cx:pt idx="4">0.34000000000000002</cx:pt>
          <cx:pt idx="5">0.33200000000000002</cx:pt>
          <cx:pt idx="6">0.29380000000000001</cx:pt>
          <cx:pt idx="7">0.2676</cx:pt>
          <cx:pt idx="8">0.2676</cx:pt>
          <cx:pt idx="9">0.2515</cx:pt>
          <cx:pt idx="10">0.21329999999999999</cx:pt>
          <cx:pt idx="11">0.18110000000000001</cx:pt>
          <cx:pt idx="12">0.17100000000000001</cx:pt>
          <cx:pt idx="13">0.16500000000000001</cx:pt>
          <cx:pt idx="14">0.15690000000000001</cx:pt>
          <cx:pt idx="15">0.15290000000000001</cx:pt>
          <cx:pt idx="16">0.1207</cx:pt>
          <cx:pt idx="17">0.1167</cx:pt>
          <cx:pt idx="18">0.1147</cx:pt>
          <cx:pt idx="19">0.11269999999999999</cx:pt>
          <cx:pt idx="20">0.11070000000000001</cx:pt>
          <cx:pt idx="21">0.088499999999999995</cx:pt>
          <cx:pt idx="22">0.068400000000000002</cx:pt>
          <cx:pt idx="23">0.056300000000000003</cx:pt>
          <cx:pt idx="24">0.046300000000000001</cx:pt>
          <cx:pt idx="25">0.042299999999999997</cx:pt>
          <cx:pt idx="26">0.032199999999999999</cx:pt>
        </cx:lvl>
      </cx:numDim>
    </cx:data>
  </cx:chartData>
  <cx:chart>
    <cx:title pos="t" align="ctr" overlay="0">
      <cx:tx>
        <cx:txData>
          <cx:v>What are the characteristics of a leader who leads positive change, growth and development in people and leads congregations to health and vitality?</cx:v>
        </cx:txData>
      </cx:tx>
      <cx:txPr>
        <a:bodyPr spcFirstLastPara="1" vertOverflow="ellipsis" horzOverflow="overflow" wrap="square" lIns="0" tIns="0" rIns="0" bIns="0" anchor="ctr" anchorCtr="1"/>
        <a:lstStyle/>
        <a:p>
          <a:r>
            <a:rPr lang="en-US" sz="1400" b="0" i="0">
              <a:effectLst/>
            </a:rPr>
            <a:t>What are the characteristics of a leader who leads positive change, growth and development in people and leads congregations to health and vitality?</a:t>
          </a:r>
        </a:p>
      </cx:txPr>
    </cx:title>
    <cx:plotArea>
      <cx:plotAreaRegion>
        <cx:series layoutId="funnel" uniqueId="{D409A3B1-8EB6-4D73-B15E-61E629C807A6}">
          <cx:tx>
            <cx:txData>
              <cx:f>'Characteristics Leadership'!$B$1</cx:f>
              <cx:v>Responses</cx:v>
            </cx:txData>
          </cx:tx>
          <cx:dataPt idx="0">
            <cx:spPr>
              <a:solidFill>
                <a:srgbClr val="DA2228">
                  <a:lumMod val="50000"/>
                </a:srgbClr>
              </a:solidFill>
            </cx:spPr>
          </cx:dataPt>
          <cx:dataPt idx="1">
            <cx:spPr>
              <a:solidFill>
                <a:srgbClr val="DA2228">
                  <a:lumMod val="75000"/>
                </a:srgbClr>
              </a:solidFill>
            </cx:spPr>
          </cx:dataPt>
          <cx:dataPt idx="2">
            <cx:spPr>
              <a:solidFill>
                <a:srgbClr val="DA2228">
                  <a:lumMod val="60000"/>
                  <a:lumOff val="40000"/>
                </a:srgbClr>
              </a:solidFill>
            </cx:spPr>
          </cx:dataPt>
          <cx:dataPt idx="3">
            <cx:spPr>
              <a:solidFill>
                <a:srgbClr val="DA2228">
                  <a:lumMod val="40000"/>
                  <a:lumOff val="60000"/>
                </a:srgbClr>
              </a:solidFill>
            </cx:spPr>
          </cx:dataPt>
          <cx:dataPt idx="4">
            <cx:spPr>
              <a:solidFill>
                <a:srgbClr val="DA2228">
                  <a:lumMod val="20000"/>
                  <a:lumOff val="80000"/>
                </a:srgbClr>
              </a:solidFill>
            </cx:spPr>
          </cx:dataPt>
          <cx:dataPt idx="5">
            <cx:spPr>
              <a:solidFill>
                <a:srgbClr val="454545">
                  <a:lumMod val="60000"/>
                  <a:lumOff val="40000"/>
                </a:srgbClr>
              </a:solidFill>
            </cx:spPr>
          </cx:dataPt>
          <cx:dataPt idx="6">
            <cx:spPr>
              <a:solidFill>
                <a:srgbClr val="454545">
                  <a:lumMod val="60000"/>
                  <a:lumOff val="40000"/>
                </a:srgbClr>
              </a:solidFill>
            </cx:spPr>
          </cx:dataPt>
          <cx:dataPt idx="7">
            <cx:spPr>
              <a:solidFill>
                <a:srgbClr val="454545">
                  <a:lumMod val="60000"/>
                  <a:lumOff val="40000"/>
                </a:srgbClr>
              </a:solidFill>
            </cx:spPr>
          </cx:dataPt>
          <cx:dataPt idx="8">
            <cx:spPr>
              <a:solidFill>
                <a:srgbClr val="454545">
                  <a:lumMod val="60000"/>
                  <a:lumOff val="40000"/>
                </a:srgbClr>
              </a:solidFill>
            </cx:spPr>
          </cx:dataPt>
          <cx:dataPt idx="9">
            <cx:spPr>
              <a:solidFill>
                <a:srgbClr val="454545">
                  <a:lumMod val="60000"/>
                  <a:lumOff val="40000"/>
                </a:srgbClr>
              </a:solidFill>
            </cx:spPr>
          </cx:dataPt>
          <cx:dataPt idx="10">
            <cx:spPr>
              <a:solidFill>
                <a:srgbClr val="454545">
                  <a:lumMod val="60000"/>
                  <a:lumOff val="40000"/>
                </a:srgbClr>
              </a:solidFill>
            </cx:spPr>
          </cx:dataPt>
          <cx:dataPt idx="11">
            <cx:spPr>
              <a:solidFill>
                <a:srgbClr val="454545">
                  <a:lumMod val="60000"/>
                  <a:lumOff val="40000"/>
                </a:srgbClr>
              </a:solidFill>
            </cx:spPr>
          </cx:dataPt>
          <cx:dataPt idx="12">
            <cx:spPr>
              <a:solidFill>
                <a:srgbClr val="454545">
                  <a:lumMod val="60000"/>
                  <a:lumOff val="40000"/>
                </a:srgbClr>
              </a:solidFill>
            </cx:spPr>
          </cx:dataPt>
          <cx:dataPt idx="13">
            <cx:spPr>
              <a:solidFill>
                <a:srgbClr val="454545">
                  <a:lumMod val="60000"/>
                  <a:lumOff val="40000"/>
                </a:srgbClr>
              </a:solidFill>
            </cx:spPr>
          </cx:dataPt>
          <cx:dataPt idx="14">
            <cx:spPr>
              <a:solidFill>
                <a:srgbClr val="454545">
                  <a:lumMod val="60000"/>
                  <a:lumOff val="40000"/>
                </a:srgbClr>
              </a:solidFill>
            </cx:spPr>
          </cx:dataPt>
          <cx:dataPt idx="15">
            <cx:spPr>
              <a:solidFill>
                <a:srgbClr val="454545">
                  <a:lumMod val="60000"/>
                  <a:lumOff val="40000"/>
                </a:srgbClr>
              </a:solidFill>
            </cx:spPr>
          </cx:dataPt>
          <cx:dataPt idx="16">
            <cx:spPr>
              <a:solidFill>
                <a:srgbClr val="454545">
                  <a:lumMod val="60000"/>
                  <a:lumOff val="40000"/>
                </a:srgbClr>
              </a:solidFill>
            </cx:spPr>
          </cx:dataPt>
          <cx:dataPt idx="17">
            <cx:spPr>
              <a:solidFill>
                <a:srgbClr val="454545">
                  <a:lumMod val="60000"/>
                  <a:lumOff val="40000"/>
                </a:srgbClr>
              </a:solidFill>
            </cx:spPr>
          </cx:dataPt>
          <cx:dataPt idx="18">
            <cx:spPr>
              <a:solidFill>
                <a:srgbClr val="454545">
                  <a:lumMod val="60000"/>
                  <a:lumOff val="40000"/>
                </a:srgbClr>
              </a:solidFill>
            </cx:spPr>
          </cx:dataPt>
          <cx:dataPt idx="19">
            <cx:spPr>
              <a:solidFill>
                <a:srgbClr val="454545">
                  <a:lumMod val="60000"/>
                  <a:lumOff val="40000"/>
                </a:srgbClr>
              </a:solidFill>
            </cx:spPr>
          </cx:dataPt>
          <cx:dataPt idx="20">
            <cx:spPr>
              <a:solidFill>
                <a:srgbClr val="454545">
                  <a:lumMod val="60000"/>
                  <a:lumOff val="40000"/>
                </a:srgbClr>
              </a:solidFill>
            </cx:spPr>
          </cx:dataPt>
          <cx:dataPt idx="21">
            <cx:spPr>
              <a:solidFill>
                <a:srgbClr val="454545">
                  <a:lumMod val="60000"/>
                  <a:lumOff val="40000"/>
                </a:srgbClr>
              </a:solidFill>
            </cx:spPr>
          </cx:dataPt>
          <cx:dataPt idx="22">
            <cx:spPr>
              <a:solidFill>
                <a:srgbClr val="454545">
                  <a:lumMod val="60000"/>
                  <a:lumOff val="40000"/>
                </a:srgbClr>
              </a:solidFill>
            </cx:spPr>
          </cx:dataPt>
          <cx:dataPt idx="23">
            <cx:spPr>
              <a:solidFill>
                <a:srgbClr val="454545">
                  <a:lumMod val="60000"/>
                  <a:lumOff val="40000"/>
                </a:srgbClr>
              </a:solidFill>
            </cx:spPr>
          </cx:dataPt>
          <cx:dataPt idx="24">
            <cx:spPr>
              <a:solidFill>
                <a:srgbClr val="454545">
                  <a:lumMod val="60000"/>
                  <a:lumOff val="40000"/>
                </a:srgbClr>
              </a:solidFill>
            </cx:spPr>
          </cx:dataPt>
          <cx:dataPt idx="25">
            <cx:spPr>
              <a:solidFill>
                <a:srgbClr val="454545">
                  <a:lumMod val="60000"/>
                  <a:lumOff val="40000"/>
                </a:srgbClr>
              </a:solidFill>
            </cx:spPr>
          </cx:dataPt>
          <cx:dataPt idx="26">
            <cx:spPr>
              <a:solidFill>
                <a:srgbClr val="454545">
                  <a:lumMod val="60000"/>
                  <a:lumOff val="40000"/>
                </a:srgbClr>
              </a:solidFill>
            </cx:spPr>
          </cx:dataPt>
          <cx:dataId val="0"/>
        </cx:series>
      </cx:plotAreaRegion>
      <cx:axis id="0">
        <cx:catScaling gapWidth="0.0599999987"/>
        <cx:tickLabels/>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data id="0">
      <cx:strDim type="cat">
        <cx:f>'Congregations Consolidated'!$A$2:$A$12</cx:f>
        <cx:lvl ptCount="11">
          <cx:pt idx="0">Welcomes all people as they are</cx:pt>
          <cx:pt idx="1">Engages people in hands-on mission</cx:pt>
          <cx:pt idx="2">Has inspiring and uplifting worship</cx:pt>
          <cx:pt idx="3">Trains people how to share their faith with others, invite them to worship and seek out visitors</cx:pt>
          <cx:pt idx="4">Offers smalls groups for study and/or service</cx:pt>
          <cx:pt idx="5">Has ministries for all age groups</cx:pt>
          <cx:pt idx="6">The congregation has a clear identity and communicates it well</cx:pt>
          <cx:pt idx="7">Has classes in the Bible (what it means and how to apply)</cx:pt>
          <cx:pt idx="8">Has classes and activities that connect with the community</cx:pt>
          <cx:pt idx="9">Clergy sets, communicates and works to reach concrete goals</cx:pt>
          <cx:pt idx="10">Has ministries and activities for children and youth</cx:pt>
        </cx:lvl>
      </cx:strDim>
      <cx:numDim type="val">
        <cx:f>'Congregations Consolidated'!$B$2:$B$12</cx:f>
        <cx:lvl ptCount="11" formatCode="0.00%">
          <cx:pt idx="0">0.79720000000000002</cx:pt>
          <cx:pt idx="1">0.58819999999999995</cx:pt>
          <cx:pt idx="2">0.56189999999999996</cx:pt>
          <cx:pt idx="3">0.52129999999999999</cx:pt>
          <cx:pt idx="4">0.432</cx:pt>
          <cx:pt idx="5">0.38340000000000002</cx:pt>
          <cx:pt idx="6">0.37530000000000002</cx:pt>
          <cx:pt idx="7">0.3448</cx:pt>
          <cx:pt idx="8">0.32450000000000001</cx:pt>
          <cx:pt idx="9">0.28399999999999997</cx:pt>
          <cx:pt idx="10">0.1968</cx:pt>
        </cx:lvl>
      </cx:numDim>
    </cx:data>
  </cx:chartData>
  <cx:chart>
    <cx:title pos="t" align="ctr" overlay="0">
      <cx:tx>
        <cx:txData>
          <cx:v/>
        </cx:txData>
      </cx:tx>
      <cx:txPr>
        <a:bodyPr spcFirstLastPara="1" vertOverflow="ellipsis" horzOverflow="overflow" wrap="square" lIns="0" tIns="0" rIns="0" bIns="0" anchor="ctr" anchorCtr="1"/>
        <a:lstStyle/>
        <a:p>
          <a:endParaRPr lang="en-US" sz="1400" dirty="0">
            <a:effectLst/>
          </a:endParaRPr>
        </a:p>
      </cx:txPr>
    </cx:title>
    <cx:plotArea>
      <cx:plotAreaRegion>
        <cx:series layoutId="funnel" uniqueId="{6E5F69AC-5DB8-461E-910F-465B36E37BA2}">
          <cx:tx>
            <cx:txData>
              <cx:f>'Congregations Consolidated'!$B$1</cx:f>
              <cx:v>Responses</cx:v>
            </cx:txData>
          </cx:tx>
          <cx:dataPt idx="0">
            <cx:spPr>
              <a:solidFill>
                <a:srgbClr val="DA2228">
                  <a:lumMod val="50000"/>
                </a:srgbClr>
              </a:solidFill>
            </cx:spPr>
          </cx:dataPt>
          <cx:dataPt idx="1">
            <cx:spPr>
              <a:solidFill>
                <a:srgbClr val="DA2228">
                  <a:lumMod val="75000"/>
                </a:srgbClr>
              </a:solidFill>
            </cx:spPr>
          </cx:dataPt>
          <cx:dataPt idx="2">
            <cx:spPr>
              <a:solidFill>
                <a:srgbClr val="DA2228">
                  <a:lumMod val="60000"/>
                  <a:lumOff val="40000"/>
                </a:srgbClr>
              </a:solidFill>
            </cx:spPr>
          </cx:dataPt>
          <cx:dataPt idx="3">
            <cx:spPr>
              <a:solidFill>
                <a:srgbClr val="DA2228">
                  <a:lumMod val="40000"/>
                  <a:lumOff val="60000"/>
                </a:srgbClr>
              </a:solidFill>
            </cx:spPr>
          </cx:dataPt>
          <cx:dataPt idx="4">
            <cx:spPr>
              <a:solidFill>
                <a:srgbClr val="DA2228">
                  <a:lumMod val="20000"/>
                  <a:lumOff val="80000"/>
                </a:srgbClr>
              </a:solidFill>
            </cx:spPr>
          </cx:dataPt>
          <cx:dataPt idx="5">
            <cx:spPr>
              <a:solidFill>
                <a:srgbClr val="454545">
                  <a:lumMod val="60000"/>
                  <a:lumOff val="40000"/>
                </a:srgbClr>
              </a:solidFill>
            </cx:spPr>
          </cx:dataPt>
          <cx:dataPt idx="6">
            <cx:spPr>
              <a:solidFill>
                <a:srgbClr val="454545">
                  <a:lumMod val="60000"/>
                  <a:lumOff val="40000"/>
                </a:srgbClr>
              </a:solidFill>
            </cx:spPr>
          </cx:dataPt>
          <cx:dataPt idx="7">
            <cx:spPr>
              <a:solidFill>
                <a:srgbClr val="454545">
                  <a:lumMod val="60000"/>
                  <a:lumOff val="40000"/>
                </a:srgbClr>
              </a:solidFill>
            </cx:spPr>
          </cx:dataPt>
          <cx:dataPt idx="8">
            <cx:spPr>
              <a:solidFill>
                <a:srgbClr val="454545">
                  <a:lumMod val="60000"/>
                  <a:lumOff val="40000"/>
                </a:srgbClr>
              </a:solidFill>
            </cx:spPr>
          </cx:dataPt>
          <cx:dataPt idx="9">
            <cx:spPr>
              <a:solidFill>
                <a:srgbClr val="454545">
                  <a:lumMod val="60000"/>
                  <a:lumOff val="40000"/>
                </a:srgbClr>
              </a:solidFill>
            </cx:spPr>
          </cx:dataPt>
          <cx:dataPt idx="10">
            <cx:spPr>
              <a:solidFill>
                <a:srgbClr val="454545">
                  <a:lumMod val="60000"/>
                  <a:lumOff val="40000"/>
                </a:srgbClr>
              </a:solidFill>
            </cx:spPr>
          </cx:dataPt>
          <cx:dataId val="0"/>
        </cx:series>
      </cx:plotAreaRegion>
      <cx:axis id="0">
        <cx:catScaling gapWidth="0.0599999987"/>
        <cx:tickLabels/>
      </cx:axis>
    </cx:plotArea>
  </cx:chart>
</cx:chartSpace>
</file>

<file path=ppt/charts/chartEx4.xml><?xml version="1.0" encoding="utf-8"?>
<cx:chartSpace xmlns:a="http://schemas.openxmlformats.org/drawingml/2006/main" xmlns:r="http://schemas.openxmlformats.org/officeDocument/2006/relationships" xmlns:cx="http://schemas.microsoft.com/office/drawing/2014/chartex">
  <cx:chartData>
    <cx:data id="0">
      <cx:strDim type="cat">
        <cx:f>'Leadership Focus'!$A$2:$A$10</cx:f>
        <cx:lvl ptCount="9">
          <cx:pt idx="0">The mission of the church (disciple making)</cx:pt>
          <cx:pt idx="1">Leading congregations to connect/ serve community</cx:pt>
          <cx:pt idx="2">Strengthening the health and vitality of congregations</cx:pt>
          <cx:pt idx="3">Preparing church for any separation in UMC</cx:pt>
          <cx:pt idx="4">Helping churches navigate the pandemic effectively</cx:pt>
          <cx:pt idx="5">Witnessing to God's grace through Jesus Christ</cx:pt>
          <cx:pt idx="6">Recruiting and developing leadership</cx:pt>
          <cx:pt idx="7">Ending the sin of racism</cx:pt>
          <cx:pt idx="8">Strengthening the financial health of the conference</cx:pt>
        </cx:lvl>
      </cx:strDim>
      <cx:numDim type="val">
        <cx:f>'Leadership Focus'!$B$2:$B$10</cx:f>
        <cx:lvl ptCount="9" formatCode="0.00%">
          <cx:pt idx="0">0.255</cx:pt>
          <cx:pt idx="1">0.17069999999999999</cx:pt>
          <cx:pt idx="2">0.1285</cx:pt>
          <cx:pt idx="3">0.1205</cx:pt>
          <cx:pt idx="4">0.0843</cx:pt>
          <cx:pt idx="5">0.076300000000000007</cx:pt>
          <cx:pt idx="6">0.044200000000000003</cx:pt>
          <cx:pt idx="7">0.0281</cx:pt>
          <cx:pt idx="8">0.0040000000000000001</cx:pt>
        </cx:lvl>
      </cx:numDim>
    </cx:data>
  </cx:chartData>
  <cx:chart>
    <cx:plotArea>
      <cx:plotAreaRegion>
        <cx:series layoutId="funnel" uniqueId="{52886185-F18D-4B53-BD61-E0B538F40AB5}">
          <cx:tx>
            <cx:txData>
              <cx:f>'Leadership Focus'!$B$1</cx:f>
              <cx:v>Responses</cx:v>
            </cx:txData>
          </cx:tx>
          <cx:dataPt idx="0">
            <cx:spPr>
              <a:solidFill>
                <a:srgbClr val="DA2228">
                  <a:lumMod val="50000"/>
                </a:srgbClr>
              </a:solidFill>
            </cx:spPr>
          </cx:dataPt>
          <cx:dataPt idx="1">
            <cx:spPr>
              <a:solidFill>
                <a:srgbClr val="DA2228">
                  <a:lumMod val="75000"/>
                </a:srgbClr>
              </a:solidFill>
            </cx:spPr>
          </cx:dataPt>
          <cx:dataPt idx="2">
            <cx:spPr>
              <a:solidFill>
                <a:srgbClr val="DA2228">
                  <a:lumMod val="60000"/>
                  <a:lumOff val="40000"/>
                </a:srgbClr>
              </a:solidFill>
            </cx:spPr>
          </cx:dataPt>
          <cx:dataPt idx="3">
            <cx:spPr>
              <a:solidFill>
                <a:srgbClr val="DA2228">
                  <a:lumMod val="40000"/>
                  <a:lumOff val="60000"/>
                </a:srgbClr>
              </a:solidFill>
            </cx:spPr>
          </cx:dataPt>
          <cx:dataPt idx="4">
            <cx:spPr>
              <a:solidFill>
                <a:srgbClr val="DA2228">
                  <a:lumMod val="20000"/>
                  <a:lumOff val="80000"/>
                </a:srgbClr>
              </a:solidFill>
            </cx:spPr>
          </cx:dataPt>
          <cx:dataPt idx="5">
            <cx:spPr>
              <a:solidFill>
                <a:srgbClr val="454545">
                  <a:lumMod val="60000"/>
                  <a:lumOff val="40000"/>
                </a:srgbClr>
              </a:solidFill>
            </cx:spPr>
          </cx:dataPt>
          <cx:dataPt idx="6">
            <cx:spPr>
              <a:solidFill>
                <a:srgbClr val="454545">
                  <a:lumMod val="60000"/>
                  <a:lumOff val="40000"/>
                </a:srgbClr>
              </a:solidFill>
            </cx:spPr>
          </cx:dataPt>
          <cx:dataPt idx="7">
            <cx:spPr>
              <a:solidFill>
                <a:srgbClr val="454545">
                  <a:lumMod val="60000"/>
                  <a:lumOff val="40000"/>
                </a:srgbClr>
              </a:solidFill>
            </cx:spPr>
          </cx:dataPt>
          <cx:dataPt idx="8">
            <cx:spPr>
              <a:solidFill>
                <a:srgbClr val="454545">
                  <a:lumMod val="60000"/>
                  <a:lumOff val="40000"/>
                </a:srgbClr>
              </a:solidFill>
            </cx:spPr>
          </cx:dataPt>
          <cx:dataId val="0"/>
        </cx:series>
      </cx:plotAreaRegion>
      <cx:axis id="0">
        <cx:catScaling gapWidth="0.0599999987"/>
        <cx:tickLabels/>
      </cx:axis>
    </cx:plotArea>
  </cx:chart>
</cx: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DE36EF0C-DBD0-493A-A2EE-4D6EFDF50A65}" type="datetimeFigureOut">
              <a:rPr lang="en-US" smtClean="0"/>
              <a:t>9/16/2021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2588835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36EF0C-DBD0-493A-A2EE-4D6EFDF50A65}" type="datetimeFigureOut">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7355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406537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36EF0C-DBD0-493A-A2EE-4D6EFDF50A65}" type="datetimeFigureOut">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428824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405099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381859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3162836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36EF0C-DBD0-493A-A2EE-4D6EFDF50A65}" type="datetimeFigureOut">
              <a:rPr lang="en-US" smtClean="0"/>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1318508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190411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36EF0C-DBD0-493A-A2EE-4D6EFDF50A65}" type="datetimeFigureOut">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153296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DE36EF0C-DBD0-493A-A2EE-4D6EFDF50A65}" type="datetimeFigureOut">
              <a:rPr lang="en-US" smtClean="0"/>
              <a:t>9/16/2021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02E07C1A-3374-4CEC-A9E7-2E6041CED4C9}" type="slidenum">
              <a:rPr lang="en-US" smtClean="0"/>
              <a:t>‹#›</a:t>
            </a:fld>
            <a:endParaRPr lang="en-US" dirty="0"/>
          </a:p>
        </p:txBody>
      </p:sp>
    </p:spTree>
    <p:extLst>
      <p:ext uri="{BB962C8B-B14F-4D97-AF65-F5344CB8AC3E}">
        <p14:creationId xmlns:p14="http://schemas.microsoft.com/office/powerpoint/2010/main" val="60363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DE36EF0C-DBD0-493A-A2EE-4D6EFDF50A65}" type="datetimeFigureOut">
              <a:rPr lang="en-US" smtClean="0"/>
              <a:t>9/16/2021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02E07C1A-3374-4CEC-A9E7-2E6041CED4C9}" type="slidenum">
              <a:rPr lang="en-US" smtClean="0"/>
              <a:t>‹#›</a:t>
            </a:fld>
            <a:endParaRPr lang="en-US" dirty="0"/>
          </a:p>
        </p:txBody>
      </p:sp>
    </p:spTree>
    <p:extLst>
      <p:ext uri="{BB962C8B-B14F-4D97-AF65-F5344CB8AC3E}">
        <p14:creationId xmlns:p14="http://schemas.microsoft.com/office/powerpoint/2010/main" val="270843285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microsoft.com/office/2014/relationships/chartEx" Target="../charts/chartEx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4/relationships/chartEx" Target="../charts/chartEx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4/relationships/chartEx" Target="../charts/chartEx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microsoft.com/office/2014/relationships/chartEx" Target="../charts/chartEx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6EB4-31BF-47FD-ABB7-E88020E5BF62}"/>
              </a:ext>
            </a:extLst>
          </p:cNvPr>
          <p:cNvSpPr>
            <a:spLocks noGrp="1"/>
          </p:cNvSpPr>
          <p:nvPr>
            <p:ph type="ctrTitle"/>
          </p:nvPr>
        </p:nvSpPr>
        <p:spPr>
          <a:xfrm>
            <a:off x="1759236" y="2199140"/>
            <a:ext cx="8679915" cy="1748729"/>
          </a:xfrm>
        </p:spPr>
        <p:txBody>
          <a:bodyPr/>
          <a:lstStyle/>
          <a:p>
            <a:r>
              <a:rPr lang="en-US" dirty="0"/>
              <a:t>Discipleship, Leadership and Congregational Health Survey</a:t>
            </a:r>
          </a:p>
        </p:txBody>
      </p:sp>
      <p:sp>
        <p:nvSpPr>
          <p:cNvPr id="3" name="Subtitle 2">
            <a:extLst>
              <a:ext uri="{FF2B5EF4-FFF2-40B4-BE49-F238E27FC236}">
                <a16:creationId xmlns:a16="http://schemas.microsoft.com/office/drawing/2014/main" id="{C0B3066F-1CBB-42FF-8E22-C89E23D942BC}"/>
              </a:ext>
            </a:extLst>
          </p:cNvPr>
          <p:cNvSpPr>
            <a:spLocks noGrp="1"/>
          </p:cNvSpPr>
          <p:nvPr>
            <p:ph type="subTitle" idx="1"/>
          </p:nvPr>
        </p:nvSpPr>
        <p:spPr>
          <a:xfrm>
            <a:off x="1759236" y="4174713"/>
            <a:ext cx="8673427" cy="1322587"/>
          </a:xfrm>
        </p:spPr>
        <p:txBody>
          <a:bodyPr/>
          <a:lstStyle/>
          <a:p>
            <a:r>
              <a:rPr lang="en-US" dirty="0"/>
              <a:t>August 2021</a:t>
            </a:r>
          </a:p>
        </p:txBody>
      </p:sp>
      <p:pic>
        <p:nvPicPr>
          <p:cNvPr id="7" name="Picture 6">
            <a:extLst>
              <a:ext uri="{FF2B5EF4-FFF2-40B4-BE49-F238E27FC236}">
                <a16:creationId xmlns:a16="http://schemas.microsoft.com/office/drawing/2014/main" id="{4A72DCA2-4573-418E-8994-0CFD3D623795}"/>
              </a:ext>
            </a:extLst>
          </p:cNvPr>
          <p:cNvPicPr>
            <a:picLocks noChangeAspect="1"/>
          </p:cNvPicPr>
          <p:nvPr/>
        </p:nvPicPr>
        <p:blipFill>
          <a:blip r:embed="rId2"/>
          <a:stretch>
            <a:fillRect/>
          </a:stretch>
        </p:blipFill>
        <p:spPr>
          <a:xfrm>
            <a:off x="5852615" y="80167"/>
            <a:ext cx="4676775" cy="1095375"/>
          </a:xfrm>
          <a:prstGeom prst="rect">
            <a:avLst/>
          </a:prstGeom>
        </p:spPr>
      </p:pic>
      <p:pic>
        <p:nvPicPr>
          <p:cNvPr id="10" name="Picture 9" descr="Text&#10;&#10;Description automatically generated">
            <a:extLst>
              <a:ext uri="{FF2B5EF4-FFF2-40B4-BE49-F238E27FC236}">
                <a16:creationId xmlns:a16="http://schemas.microsoft.com/office/drawing/2014/main" id="{DC800D4E-2438-4B72-8169-686BB9E2F1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2610" y="173491"/>
            <a:ext cx="4033803" cy="1002051"/>
          </a:xfrm>
          <a:prstGeom prst="rect">
            <a:avLst/>
          </a:prstGeom>
        </p:spPr>
      </p:pic>
    </p:spTree>
    <p:extLst>
      <p:ext uri="{BB962C8B-B14F-4D97-AF65-F5344CB8AC3E}">
        <p14:creationId xmlns:p14="http://schemas.microsoft.com/office/powerpoint/2010/main" val="197663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idx="4294967295"/>
          </p:nvPr>
        </p:nvSpPr>
        <p:spPr>
          <a:xfrm>
            <a:off x="0" y="0"/>
            <a:ext cx="3500438" cy="2136775"/>
          </a:xfrm>
          <a:solidFill>
            <a:schemeClr val="accent1"/>
          </a:solidFill>
        </p:spPr>
        <p:txBody>
          <a:bodyPr>
            <a:normAutofit fontScale="90000"/>
          </a:bodyPr>
          <a:lstStyle/>
          <a:p>
            <a:r>
              <a:rPr lang="en-US" dirty="0">
                <a:solidFill>
                  <a:schemeClr val="bg1">
                    <a:lumMod val="95000"/>
                  </a:schemeClr>
                </a:solidFill>
              </a:rPr>
              <a:t>Characteristics of a Healthy Congregation</a:t>
            </a:r>
            <a:br>
              <a:rPr lang="en-US" dirty="0">
                <a:solidFill>
                  <a:schemeClr val="bg1">
                    <a:lumMod val="95000"/>
                  </a:schemeClr>
                </a:solidFill>
              </a:rPr>
            </a:br>
            <a:r>
              <a:rPr lang="en-US" sz="1700" dirty="0">
                <a:solidFill>
                  <a:schemeClr val="bg1">
                    <a:lumMod val="95000"/>
                  </a:schemeClr>
                </a:solidFill>
              </a:rPr>
              <a:t>(From the open- ended question)</a:t>
            </a:r>
          </a:p>
        </p:txBody>
      </p:sp>
      <p:pic>
        <p:nvPicPr>
          <p:cNvPr id="7170" name="Picture 2" descr="Word Cloud">
            <a:extLst>
              <a:ext uri="{FF2B5EF4-FFF2-40B4-BE49-F238E27FC236}">
                <a16:creationId xmlns:a16="http://schemas.microsoft.com/office/drawing/2014/main" id="{006C8FDD-9BBB-4AFD-80C2-3CE9D5A4A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2667" y="752510"/>
            <a:ext cx="8691562" cy="578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8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idx="4294967295"/>
          </p:nvPr>
        </p:nvSpPr>
        <p:spPr>
          <a:xfrm>
            <a:off x="0" y="0"/>
            <a:ext cx="3500438" cy="2136775"/>
          </a:xfrm>
          <a:solidFill>
            <a:schemeClr val="accent1"/>
          </a:solidFill>
        </p:spPr>
        <p:txBody>
          <a:bodyPr>
            <a:normAutofit fontScale="90000"/>
          </a:bodyPr>
          <a:lstStyle/>
          <a:p>
            <a:r>
              <a:rPr lang="en-US" dirty="0">
                <a:solidFill>
                  <a:schemeClr val="bg1">
                    <a:lumMod val="95000"/>
                  </a:schemeClr>
                </a:solidFill>
              </a:rPr>
              <a:t>Characteristics of a Healthy Congregation</a:t>
            </a:r>
            <a:br>
              <a:rPr lang="en-US" dirty="0">
                <a:solidFill>
                  <a:schemeClr val="bg1">
                    <a:lumMod val="95000"/>
                  </a:schemeClr>
                </a:solidFill>
              </a:rPr>
            </a:br>
            <a:r>
              <a:rPr kumimoji="0" lang="en-US" sz="1700" b="0" i="0" u="none" strike="noStrike" kern="1200" cap="none" spc="-150" normalizeH="0" baseline="0" noProof="0" dirty="0">
                <a:ln>
                  <a:noFill/>
                </a:ln>
                <a:solidFill>
                  <a:prstClr val="white">
                    <a:lumMod val="95000"/>
                  </a:prstClr>
                </a:solidFill>
                <a:effectLst/>
                <a:uLnTx/>
                <a:uFillTx/>
                <a:latin typeface="Calibri Light" panose="020F0302020204030204"/>
                <a:ea typeface="+mj-ea"/>
                <a:cs typeface="+mj-cs"/>
              </a:rPr>
              <a:t>(Open ended question)</a:t>
            </a:r>
            <a:endParaRPr lang="en-US" dirty="0">
              <a:solidFill>
                <a:schemeClr val="bg1">
                  <a:lumMod val="95000"/>
                </a:schemeClr>
              </a:solidFill>
            </a:endParaRPr>
          </a:p>
        </p:txBody>
      </p:sp>
      <p:sp>
        <p:nvSpPr>
          <p:cNvPr id="5" name="TextBox 4">
            <a:extLst>
              <a:ext uri="{FF2B5EF4-FFF2-40B4-BE49-F238E27FC236}">
                <a16:creationId xmlns:a16="http://schemas.microsoft.com/office/drawing/2014/main" id="{354BDDBA-0FCB-4687-ADAE-0F48BA66E364}"/>
              </a:ext>
            </a:extLst>
          </p:cNvPr>
          <p:cNvSpPr txBox="1"/>
          <p:nvPr/>
        </p:nvSpPr>
        <p:spPr>
          <a:xfrm>
            <a:off x="4886325" y="811582"/>
            <a:ext cx="6096000" cy="5039521"/>
          </a:xfrm>
          <a:prstGeom prst="rect">
            <a:avLst/>
          </a:prstGeom>
          <a:noFill/>
        </p:spPr>
        <p:txBody>
          <a:bodyPr wrap="square">
            <a:spAutoFit/>
          </a:bodyPr>
          <a:lstStyle/>
          <a:p>
            <a:pPr marL="0" marR="0">
              <a:lnSpc>
                <a:spcPct val="107000"/>
              </a:lnSpc>
              <a:spcBef>
                <a:spcPts val="0"/>
              </a:spcBef>
              <a:spcAft>
                <a:spcPts val="800"/>
              </a:spcAft>
            </a:pPr>
            <a:r>
              <a:rPr lang="en-US" sz="2000" b="1" dirty="0">
                <a:effectLst/>
                <a:latin typeface="+mj-lt"/>
                <a:ea typeface="Calibri" panose="020F0502020204030204" pitchFamily="34" charset="0"/>
                <a:cs typeface="Times New Roman" panose="02020603050405020304" pitchFamily="18" charset="0"/>
              </a:rPr>
              <a:t>When given a chance to put it in their own words (approximately 450 responses to each open-ended question), survey responders said this:</a:t>
            </a:r>
          </a:p>
          <a:p>
            <a:pPr marR="0" lvl="0">
              <a:lnSpc>
                <a:spcPct val="107000"/>
              </a:lnSpc>
              <a:spcBef>
                <a:spcPts val="0"/>
              </a:spcBef>
              <a:spcAft>
                <a:spcPts val="800"/>
              </a:spcAft>
            </a:pPr>
            <a:endParaRPr lang="en-US" dirty="0">
              <a:latin typeface="+mj-lt"/>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1600" b="1" dirty="0">
                <a:effectLst/>
                <a:latin typeface="+mj-lt"/>
                <a:ea typeface="Calibri" panose="020F0502020204030204" pitchFamily="34" charset="0"/>
                <a:cs typeface="Times New Roman" panose="02020603050405020304" pitchFamily="18" charset="0"/>
              </a:rPr>
              <a:t>Vital Wesleyan Congregations</a:t>
            </a:r>
            <a:r>
              <a:rPr lang="en-US" sz="1600" dirty="0">
                <a:effectLst/>
                <a:latin typeface="+mj-lt"/>
                <a:ea typeface="Calibri" panose="020F0502020204030204" pitchFamily="34" charset="0"/>
                <a:cs typeface="Times New Roman" panose="02020603050405020304" pitchFamily="18" charset="0"/>
              </a:rPr>
              <a:t> (Question # 10) demonstrate a commitment to welcoming all of God’s people.  Inspirational worship centers all that they do, enhanced by weeklong opportunities for spiritual formation in small group gatherings.  Participants look to the holy scriptures for guidance and comfort.  Community ministry &amp; service to others is the heartbeat of the people.</a:t>
            </a:r>
          </a:p>
          <a:p>
            <a:pPr marR="0" lvl="0">
              <a:lnSpc>
                <a:spcPct val="107000"/>
              </a:lnSpc>
              <a:spcBef>
                <a:spcPts val="0"/>
              </a:spcBef>
              <a:spcAft>
                <a:spcPts val="800"/>
              </a:spcAft>
            </a:pPr>
            <a:r>
              <a:rPr lang="en-US" sz="1600" dirty="0">
                <a:effectLst/>
                <a:latin typeface="+mj-lt"/>
                <a:ea typeface="Calibri" panose="020F0502020204030204" pitchFamily="34" charset="0"/>
                <a:cs typeface="Times New Roman" panose="02020603050405020304" pitchFamily="18" charset="0"/>
              </a:rPr>
              <a:t>Several summary comments about Vital Congregations:</a:t>
            </a:r>
          </a:p>
          <a:p>
            <a:pPr marL="342900" marR="0" lvl="0" indent="-342900">
              <a:lnSpc>
                <a:spcPct val="107000"/>
              </a:lnSpc>
              <a:spcBef>
                <a:spcPts val="0"/>
              </a:spcBef>
              <a:spcAft>
                <a:spcPts val="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Equal commitment to personal and social holiness</a:t>
            </a:r>
            <a:endParaRPr lang="en-US" sz="16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Grace-filled, does no harm, does good, stays in love with God</a:t>
            </a:r>
            <a:endParaRPr lang="en-US" sz="16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Loves &amp; serves Christ, each other, the community and world</a:t>
            </a:r>
            <a:endParaRPr lang="en-US" sz="16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The people “go and do” rather than “sit and listen” </a:t>
            </a:r>
            <a:endParaRPr lang="en-US" sz="16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427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F887FBD-90DA-49A3-9559-BF20CEA6BEB3}"/>
              </a:ext>
            </a:extLst>
          </p:cNvPr>
          <p:cNvSpPr txBox="1">
            <a:spLocks/>
          </p:cNvSpPr>
          <p:nvPr/>
        </p:nvSpPr>
        <p:spPr>
          <a:xfrm>
            <a:off x="0" y="0"/>
            <a:ext cx="12192000" cy="841181"/>
          </a:xfrm>
          <a:prstGeom prst="rect">
            <a:avLst/>
          </a:prstGeom>
          <a:solidFill>
            <a:schemeClr val="accent1"/>
          </a:solidFill>
        </p:spPr>
        <p:txBody>
          <a:bodyPr vert="horz" lIns="228600" tIns="228600" rIns="228600" bIns="228600" rtlCol="0" anchor="ctr">
            <a:normAutofit fontScale="82500" lnSpcReduction="20000"/>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r>
              <a:rPr lang="en-US" dirty="0">
                <a:solidFill>
                  <a:schemeClr val="bg1">
                    <a:lumMod val="95000"/>
                  </a:schemeClr>
                </a:solidFill>
              </a:rPr>
              <a:t>What should be the Bishop’s and Leadership Focus</a:t>
            </a:r>
          </a:p>
        </p:txBody>
      </p:sp>
      <mc:AlternateContent xmlns:mc="http://schemas.openxmlformats.org/markup-compatibility/2006">
        <mc:Choice xmlns:cx2="http://schemas.microsoft.com/office/drawing/2015/10/21/chartex" Requires="cx2">
          <p:graphicFrame>
            <p:nvGraphicFramePr>
              <p:cNvPr id="4" name="Chart 3">
                <a:extLst>
                  <a:ext uri="{FF2B5EF4-FFF2-40B4-BE49-F238E27FC236}">
                    <a16:creationId xmlns:a16="http://schemas.microsoft.com/office/drawing/2014/main" id="{1388F0D8-0B6C-4181-8922-D8DE0171B5A5}"/>
                  </a:ext>
                </a:extLst>
              </p:cNvPr>
              <p:cNvGraphicFramePr/>
              <p:nvPr>
                <p:extLst>
                  <p:ext uri="{D42A27DB-BD31-4B8C-83A1-F6EECF244321}">
                    <p14:modId xmlns:p14="http://schemas.microsoft.com/office/powerpoint/2010/main" val="1070394654"/>
                  </p:ext>
                </p:extLst>
              </p:nvPr>
            </p:nvGraphicFramePr>
            <p:xfrm>
              <a:off x="623596" y="1026368"/>
              <a:ext cx="10944808" cy="5570376"/>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4" name="Chart 3">
                <a:extLst>
                  <a:ext uri="{FF2B5EF4-FFF2-40B4-BE49-F238E27FC236}">
                    <a16:creationId xmlns:a16="http://schemas.microsoft.com/office/drawing/2014/main" id="{1388F0D8-0B6C-4181-8922-D8DE0171B5A5}"/>
                  </a:ext>
                </a:extLst>
              </p:cNvPr>
              <p:cNvPicPr>
                <a:picLocks noGrp="1" noRot="1" noChangeAspect="1" noMove="1" noResize="1" noEditPoints="1" noAdjustHandles="1" noChangeArrowheads="1" noChangeShapeType="1"/>
              </p:cNvPicPr>
              <p:nvPr/>
            </p:nvPicPr>
            <p:blipFill>
              <a:blip r:embed="rId3"/>
              <a:stretch>
                <a:fillRect/>
              </a:stretch>
            </p:blipFill>
            <p:spPr>
              <a:xfrm>
                <a:off x="623596" y="1026368"/>
                <a:ext cx="10944808" cy="5570376"/>
              </a:xfrm>
              <a:prstGeom prst="rect">
                <a:avLst/>
              </a:prstGeom>
            </p:spPr>
          </p:pic>
        </mc:Fallback>
      </mc:AlternateContent>
    </p:spTree>
    <p:extLst>
      <p:ext uri="{BB962C8B-B14F-4D97-AF65-F5344CB8AC3E}">
        <p14:creationId xmlns:p14="http://schemas.microsoft.com/office/powerpoint/2010/main" val="34632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1A944-DAFD-48B8-8836-560A916FF9CB}"/>
              </a:ext>
            </a:extLst>
          </p:cNvPr>
          <p:cNvSpPr>
            <a:spLocks noGrp="1"/>
          </p:cNvSpPr>
          <p:nvPr>
            <p:ph type="title"/>
          </p:nvPr>
        </p:nvSpPr>
        <p:spPr/>
        <p:txBody>
          <a:bodyPr>
            <a:normAutofit/>
          </a:bodyPr>
          <a:lstStyle/>
          <a:p>
            <a:r>
              <a:rPr lang="en-US" dirty="0"/>
              <a:t>Overview</a:t>
            </a:r>
            <a:br>
              <a:rPr lang="en-US" dirty="0"/>
            </a:br>
            <a:r>
              <a:rPr lang="en-US" sz="1900" dirty="0"/>
              <a:t>The review team did not identify any significant statistical difference when it segregated the results by the different demographic data points. </a:t>
            </a:r>
          </a:p>
        </p:txBody>
      </p:sp>
      <p:sp>
        <p:nvSpPr>
          <p:cNvPr id="3" name="Text Placeholder 2">
            <a:extLst>
              <a:ext uri="{FF2B5EF4-FFF2-40B4-BE49-F238E27FC236}">
                <a16:creationId xmlns:a16="http://schemas.microsoft.com/office/drawing/2014/main" id="{5C2E8400-B032-44EF-A69E-85C8681166E5}"/>
              </a:ext>
            </a:extLst>
          </p:cNvPr>
          <p:cNvSpPr>
            <a:spLocks noGrp="1"/>
          </p:cNvSpPr>
          <p:nvPr>
            <p:ph type="body" idx="1"/>
          </p:nvPr>
        </p:nvSpPr>
        <p:spPr>
          <a:xfrm>
            <a:off x="5118446" y="792143"/>
            <a:ext cx="2783983" cy="685800"/>
          </a:xfrm>
        </p:spPr>
        <p:txBody>
          <a:bodyPr/>
          <a:lstStyle/>
          <a:p>
            <a:r>
              <a:rPr lang="en-US" dirty="0"/>
              <a:t>Participation</a:t>
            </a:r>
          </a:p>
        </p:txBody>
      </p:sp>
      <p:sp>
        <p:nvSpPr>
          <p:cNvPr id="4" name="Content Placeholder 3">
            <a:extLst>
              <a:ext uri="{FF2B5EF4-FFF2-40B4-BE49-F238E27FC236}">
                <a16:creationId xmlns:a16="http://schemas.microsoft.com/office/drawing/2014/main" id="{F0F5E5D4-1C59-446B-A840-433B0E0EE1AD}"/>
              </a:ext>
            </a:extLst>
          </p:cNvPr>
          <p:cNvSpPr>
            <a:spLocks noGrp="1"/>
          </p:cNvSpPr>
          <p:nvPr>
            <p:ph sz="half" idx="2"/>
          </p:nvPr>
        </p:nvSpPr>
        <p:spPr>
          <a:xfrm>
            <a:off x="4660919" y="1503432"/>
            <a:ext cx="2944904" cy="1696853"/>
          </a:xfrm>
        </p:spPr>
        <p:txBody>
          <a:bodyPr>
            <a:noAutofit/>
          </a:bodyPr>
          <a:lstStyle/>
          <a:p>
            <a:pPr marL="0" indent="0">
              <a:buNone/>
            </a:pPr>
            <a:r>
              <a:rPr lang="en-US" sz="1500" dirty="0"/>
              <a:t>Total participation: 506</a:t>
            </a:r>
          </a:p>
          <a:p>
            <a:pPr lvl="1"/>
            <a:r>
              <a:rPr lang="en-US" sz="1500" dirty="0"/>
              <a:t>GNJ: 225 (44.4%)</a:t>
            </a:r>
          </a:p>
          <a:p>
            <a:pPr lvl="1"/>
            <a:r>
              <a:rPr lang="en-US" sz="1500" dirty="0"/>
              <a:t>EPA: 281 (55.5%)</a:t>
            </a:r>
          </a:p>
          <a:p>
            <a:pPr lvl="1"/>
            <a:r>
              <a:rPr lang="en-US" sz="1500" dirty="0"/>
              <a:t>Clergy: 290 (57.65%)</a:t>
            </a:r>
          </a:p>
          <a:p>
            <a:pPr lvl="1"/>
            <a:r>
              <a:rPr lang="en-US" sz="1500" dirty="0"/>
              <a:t>Laity: 213 (42.35%)</a:t>
            </a:r>
          </a:p>
        </p:txBody>
      </p:sp>
      <p:sp>
        <p:nvSpPr>
          <p:cNvPr id="5" name="Text Placeholder 4">
            <a:extLst>
              <a:ext uri="{FF2B5EF4-FFF2-40B4-BE49-F238E27FC236}">
                <a16:creationId xmlns:a16="http://schemas.microsoft.com/office/drawing/2014/main" id="{F6E77F95-24BD-4AB6-B339-98ABCBEB9409}"/>
              </a:ext>
            </a:extLst>
          </p:cNvPr>
          <p:cNvSpPr>
            <a:spLocks noGrp="1"/>
          </p:cNvSpPr>
          <p:nvPr>
            <p:ph type="body" sz="quarter" idx="3"/>
          </p:nvPr>
        </p:nvSpPr>
        <p:spPr>
          <a:xfrm>
            <a:off x="5118446" y="3251263"/>
            <a:ext cx="2347755" cy="685800"/>
          </a:xfrm>
        </p:spPr>
        <p:txBody>
          <a:bodyPr/>
          <a:lstStyle/>
          <a:p>
            <a:r>
              <a:rPr lang="en-US" dirty="0"/>
              <a:t>CHURCH SIZES</a:t>
            </a:r>
          </a:p>
        </p:txBody>
      </p:sp>
      <p:sp>
        <p:nvSpPr>
          <p:cNvPr id="8" name="Content Placeholder 5">
            <a:extLst>
              <a:ext uri="{FF2B5EF4-FFF2-40B4-BE49-F238E27FC236}">
                <a16:creationId xmlns:a16="http://schemas.microsoft.com/office/drawing/2014/main" id="{D15C10CB-B044-4820-BD11-88020C41E733}"/>
              </a:ext>
            </a:extLst>
          </p:cNvPr>
          <p:cNvSpPr txBox="1">
            <a:spLocks/>
          </p:cNvSpPr>
          <p:nvPr/>
        </p:nvSpPr>
        <p:spPr>
          <a:xfrm>
            <a:off x="5067309" y="3804526"/>
            <a:ext cx="2347755" cy="2506313"/>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en-US" sz="1300" dirty="0"/>
              <a:t>Under 50, 42.26%</a:t>
            </a:r>
          </a:p>
          <a:p>
            <a:r>
              <a:rPr lang="en-US" sz="1300" dirty="0"/>
              <a:t>51-100, 29.37%</a:t>
            </a:r>
          </a:p>
          <a:p>
            <a:r>
              <a:rPr lang="en-US" sz="1300" dirty="0"/>
              <a:t>101-150, 9.72%</a:t>
            </a:r>
          </a:p>
          <a:p>
            <a:r>
              <a:rPr lang="en-US" sz="1300" dirty="0"/>
              <a:t>151-200, 9.13%</a:t>
            </a:r>
          </a:p>
          <a:p>
            <a:r>
              <a:rPr lang="en-US" sz="1300" dirty="0"/>
              <a:t>201-300, 5.56%</a:t>
            </a:r>
          </a:p>
          <a:p>
            <a:r>
              <a:rPr lang="en-US" sz="1300" dirty="0"/>
              <a:t>301-400, 1.98%</a:t>
            </a:r>
          </a:p>
          <a:p>
            <a:r>
              <a:rPr lang="en-US" sz="1300" dirty="0"/>
              <a:t>401-500, 0.60%</a:t>
            </a:r>
          </a:p>
          <a:p>
            <a:r>
              <a:rPr lang="en-US" sz="1300" dirty="0"/>
              <a:t>500+, 1.39%</a:t>
            </a:r>
          </a:p>
        </p:txBody>
      </p:sp>
      <p:sp>
        <p:nvSpPr>
          <p:cNvPr id="9" name="Content Placeholder 5">
            <a:extLst>
              <a:ext uri="{FF2B5EF4-FFF2-40B4-BE49-F238E27FC236}">
                <a16:creationId xmlns:a16="http://schemas.microsoft.com/office/drawing/2014/main" id="{03925991-B8EF-4E82-9EA0-832C1573EAE3}"/>
              </a:ext>
            </a:extLst>
          </p:cNvPr>
          <p:cNvSpPr txBox="1">
            <a:spLocks/>
          </p:cNvSpPr>
          <p:nvPr/>
        </p:nvSpPr>
        <p:spPr>
          <a:xfrm>
            <a:off x="7605823" y="3802137"/>
            <a:ext cx="2154366" cy="2506313"/>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en-US" sz="1300" dirty="0"/>
              <a:t>White, 75.10%</a:t>
            </a:r>
          </a:p>
          <a:p>
            <a:r>
              <a:rPr lang="en-US" sz="1300" dirty="0"/>
              <a:t>AA/ Black, 6.92%</a:t>
            </a:r>
          </a:p>
          <a:p>
            <a:r>
              <a:rPr lang="en-US" sz="1300" dirty="0"/>
              <a:t>Asian, 2.57%</a:t>
            </a:r>
          </a:p>
          <a:p>
            <a:r>
              <a:rPr lang="en-US" sz="1300" dirty="0"/>
              <a:t>Nav Am, 0.00%</a:t>
            </a:r>
          </a:p>
          <a:p>
            <a:r>
              <a:rPr lang="en-US" sz="1300" dirty="0"/>
              <a:t>Hispanic, 2.77%</a:t>
            </a:r>
          </a:p>
          <a:p>
            <a:r>
              <a:rPr lang="en-US" sz="1300" dirty="0"/>
              <a:t>Mid-Eastern, 0.20%</a:t>
            </a:r>
          </a:p>
          <a:p>
            <a:r>
              <a:rPr lang="en-US" sz="1300" dirty="0"/>
              <a:t>Pac </a:t>
            </a:r>
            <a:r>
              <a:rPr lang="en-US" sz="1300" dirty="0" err="1"/>
              <a:t>Isl</a:t>
            </a:r>
            <a:r>
              <a:rPr lang="en-US" sz="1300" dirty="0"/>
              <a:t>, 0.20%</a:t>
            </a:r>
          </a:p>
          <a:p>
            <a:r>
              <a:rPr lang="en-US" sz="1300" dirty="0"/>
              <a:t>Mixed Races, 12.25%</a:t>
            </a:r>
          </a:p>
          <a:p>
            <a:endParaRPr lang="en-US" sz="1300" dirty="0"/>
          </a:p>
        </p:txBody>
      </p:sp>
      <p:sp>
        <p:nvSpPr>
          <p:cNvPr id="10" name="Text Placeholder 4">
            <a:extLst>
              <a:ext uri="{FF2B5EF4-FFF2-40B4-BE49-F238E27FC236}">
                <a16:creationId xmlns:a16="http://schemas.microsoft.com/office/drawing/2014/main" id="{5A2ADC80-81E8-49EE-8513-6F3F96D9FF36}"/>
              </a:ext>
            </a:extLst>
          </p:cNvPr>
          <p:cNvSpPr txBox="1">
            <a:spLocks/>
          </p:cNvSpPr>
          <p:nvPr/>
        </p:nvSpPr>
        <p:spPr>
          <a:xfrm>
            <a:off x="7517338" y="3185838"/>
            <a:ext cx="2347755" cy="685800"/>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SzPct val="110000"/>
              <a:buFont typeface="Wingdings" panose="05000000000000000000" pitchFamily="2" charset="2"/>
              <a:buNone/>
              <a:defRPr sz="2200" b="0" kern="1200" cap="all" baseline="0">
                <a:solidFill>
                  <a:schemeClr val="accen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2000" b="1" kern="120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800" b="1" kern="120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9pPr>
          </a:lstStyle>
          <a:p>
            <a:r>
              <a:rPr lang="en-US" dirty="0"/>
              <a:t>RACE/ ETHNICITY:</a:t>
            </a:r>
          </a:p>
        </p:txBody>
      </p:sp>
      <p:pic>
        <p:nvPicPr>
          <p:cNvPr id="12" name="Graphic 11" descr="Bar chart with solid fill">
            <a:extLst>
              <a:ext uri="{FF2B5EF4-FFF2-40B4-BE49-F238E27FC236}">
                <a16:creationId xmlns:a16="http://schemas.microsoft.com/office/drawing/2014/main" id="{57D86C55-6348-4D2F-9547-71534788C9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84269" y="1103334"/>
            <a:ext cx="2147929" cy="2147929"/>
          </a:xfrm>
          <a:prstGeom prst="rect">
            <a:avLst/>
          </a:prstGeom>
        </p:spPr>
      </p:pic>
      <p:sp>
        <p:nvSpPr>
          <p:cNvPr id="15" name="Content Placeholder 5">
            <a:extLst>
              <a:ext uri="{FF2B5EF4-FFF2-40B4-BE49-F238E27FC236}">
                <a16:creationId xmlns:a16="http://schemas.microsoft.com/office/drawing/2014/main" id="{82A3063D-6354-4A72-AB61-506DC1979DA0}"/>
              </a:ext>
            </a:extLst>
          </p:cNvPr>
          <p:cNvSpPr>
            <a:spLocks noGrp="1"/>
          </p:cNvSpPr>
          <p:nvPr>
            <p:ph sz="quarter" idx="4"/>
          </p:nvPr>
        </p:nvSpPr>
        <p:spPr>
          <a:xfrm>
            <a:off x="9760189" y="3812450"/>
            <a:ext cx="1861558" cy="2506313"/>
          </a:xfrm>
        </p:spPr>
        <p:txBody>
          <a:bodyPr>
            <a:noAutofit/>
          </a:bodyPr>
          <a:lstStyle/>
          <a:p>
            <a:r>
              <a:rPr lang="en-US" sz="1300" dirty="0"/>
              <a:t>Urban, 14.91%</a:t>
            </a:r>
          </a:p>
          <a:p>
            <a:r>
              <a:rPr lang="en-US" sz="1300" dirty="0"/>
              <a:t>Rural, 21.47%</a:t>
            </a:r>
          </a:p>
          <a:p>
            <a:r>
              <a:rPr lang="en-US" sz="1300" dirty="0"/>
              <a:t>Town, 27.44%</a:t>
            </a:r>
          </a:p>
          <a:p>
            <a:r>
              <a:rPr lang="en-US" sz="1300" dirty="0"/>
              <a:t>Suburban, 36.18%</a:t>
            </a:r>
          </a:p>
        </p:txBody>
      </p:sp>
      <p:sp>
        <p:nvSpPr>
          <p:cNvPr id="16" name="Text Placeholder 4">
            <a:extLst>
              <a:ext uri="{FF2B5EF4-FFF2-40B4-BE49-F238E27FC236}">
                <a16:creationId xmlns:a16="http://schemas.microsoft.com/office/drawing/2014/main" id="{0715CF7A-5167-41F1-B9BE-FF28548CF045}"/>
              </a:ext>
            </a:extLst>
          </p:cNvPr>
          <p:cNvSpPr txBox="1">
            <a:spLocks/>
          </p:cNvSpPr>
          <p:nvPr/>
        </p:nvSpPr>
        <p:spPr>
          <a:xfrm>
            <a:off x="9671704" y="3196151"/>
            <a:ext cx="1572537" cy="685800"/>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1000"/>
              </a:spcBef>
              <a:buClr>
                <a:schemeClr val="accent1"/>
              </a:buClr>
              <a:buSzPct val="110000"/>
              <a:buFont typeface="Wingdings" panose="05000000000000000000" pitchFamily="2" charset="2"/>
              <a:buNone/>
              <a:defRPr sz="2200" b="0" kern="1200" cap="all" baseline="0">
                <a:solidFill>
                  <a:schemeClr val="accen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2000" b="1" kern="120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800" b="1" kern="120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600" b="1" kern="1200">
                <a:solidFill>
                  <a:schemeClr val="tx1"/>
                </a:solidFill>
                <a:effectLst/>
                <a:latin typeface="+mn-lt"/>
                <a:ea typeface="+mn-ea"/>
                <a:cs typeface="+mn-cs"/>
              </a:defRPr>
            </a:lvl9pPr>
          </a:lstStyle>
          <a:p>
            <a:r>
              <a:rPr lang="en-US" dirty="0"/>
              <a:t>SETTING:</a:t>
            </a:r>
          </a:p>
        </p:txBody>
      </p:sp>
    </p:spTree>
    <p:extLst>
      <p:ext uri="{BB962C8B-B14F-4D97-AF65-F5344CB8AC3E}">
        <p14:creationId xmlns:p14="http://schemas.microsoft.com/office/powerpoint/2010/main" val="152899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a:extLst>
              <a:ext uri="{FF2B5EF4-FFF2-40B4-BE49-F238E27FC236}">
                <a16:creationId xmlns:a16="http://schemas.microsoft.com/office/drawing/2014/main" id="{88A58768-D6D5-4818-816A-C607F56F0FB0}"/>
              </a:ext>
            </a:extLst>
          </p:cNvPr>
          <p:cNvSpPr txBox="1">
            <a:spLocks/>
          </p:cNvSpPr>
          <p:nvPr/>
        </p:nvSpPr>
        <p:spPr>
          <a:xfrm>
            <a:off x="0" y="0"/>
            <a:ext cx="12192000" cy="841181"/>
          </a:xfrm>
          <a:prstGeom prst="rect">
            <a:avLst/>
          </a:prstGeom>
          <a:solidFill>
            <a:schemeClr val="accent1"/>
          </a:solidFill>
        </p:spPr>
        <p:txBody>
          <a:bodyPr vert="horz" lIns="228600" tIns="228600" rIns="228600" bIns="228600" rtlCol="0" anchor="ctr">
            <a:normAutofit fontScale="82500" lnSpcReduction="20000"/>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r>
              <a:rPr lang="en-US" dirty="0">
                <a:solidFill>
                  <a:schemeClr val="bg1">
                    <a:lumMod val="95000"/>
                  </a:schemeClr>
                </a:solidFill>
              </a:rPr>
              <a:t>Characteristics of a Disciple of Jesus Christ - ALL ANSWERS </a:t>
            </a:r>
          </a:p>
        </p:txBody>
      </p:sp>
      <mc:AlternateContent xmlns:mc="http://schemas.openxmlformats.org/markup-compatibility/2006">
        <mc:Choice xmlns:cx2="http://schemas.microsoft.com/office/drawing/2015/10/21/chartex" Requires="cx2">
          <p:graphicFrame>
            <p:nvGraphicFramePr>
              <p:cNvPr id="4" name="Chart 3">
                <a:extLst>
                  <a:ext uri="{FF2B5EF4-FFF2-40B4-BE49-F238E27FC236}">
                    <a16:creationId xmlns:a16="http://schemas.microsoft.com/office/drawing/2014/main" id="{37FF385F-3B04-43FC-8608-8FF553D73362}"/>
                  </a:ext>
                </a:extLst>
              </p:cNvPr>
              <p:cNvGraphicFramePr/>
              <p:nvPr>
                <p:extLst>
                  <p:ext uri="{D42A27DB-BD31-4B8C-83A1-F6EECF244321}">
                    <p14:modId xmlns:p14="http://schemas.microsoft.com/office/powerpoint/2010/main" val="2552573791"/>
                  </p:ext>
                </p:extLst>
              </p:nvPr>
            </p:nvGraphicFramePr>
            <p:xfrm>
              <a:off x="1923485" y="1027822"/>
              <a:ext cx="8345029" cy="5716927"/>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4" name="Chart 3">
                <a:extLst>
                  <a:ext uri="{FF2B5EF4-FFF2-40B4-BE49-F238E27FC236}">
                    <a16:creationId xmlns:a16="http://schemas.microsoft.com/office/drawing/2014/main" id="{37FF385F-3B04-43FC-8608-8FF553D73362}"/>
                  </a:ext>
                </a:extLst>
              </p:cNvPr>
              <p:cNvPicPr>
                <a:picLocks noGrp="1" noRot="1" noChangeAspect="1" noMove="1" noResize="1" noEditPoints="1" noAdjustHandles="1" noChangeArrowheads="1" noChangeShapeType="1"/>
              </p:cNvPicPr>
              <p:nvPr/>
            </p:nvPicPr>
            <p:blipFill>
              <a:blip r:embed="rId3"/>
              <a:stretch>
                <a:fillRect/>
              </a:stretch>
            </p:blipFill>
            <p:spPr>
              <a:xfrm>
                <a:off x="1923485" y="1027822"/>
                <a:ext cx="8345029" cy="5716927"/>
              </a:xfrm>
              <a:prstGeom prst="rect">
                <a:avLst/>
              </a:prstGeom>
            </p:spPr>
          </p:pic>
        </mc:Fallback>
      </mc:AlternateContent>
    </p:spTree>
    <p:extLst>
      <p:ext uri="{BB962C8B-B14F-4D97-AF65-F5344CB8AC3E}">
        <p14:creationId xmlns:p14="http://schemas.microsoft.com/office/powerpoint/2010/main" val="338491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p:nvPr>
        </p:nvSpPr>
        <p:spPr/>
        <p:txBody>
          <a:bodyPr>
            <a:normAutofit/>
          </a:bodyPr>
          <a:lstStyle/>
          <a:p>
            <a:r>
              <a:rPr lang="en-US" dirty="0"/>
              <a:t>Characteristics of disciples of Jesus Christ</a:t>
            </a:r>
            <a:br>
              <a:rPr lang="en-US" dirty="0"/>
            </a:br>
            <a:r>
              <a:rPr lang="en-US" sz="1700" dirty="0"/>
              <a:t>(World Cloud from </a:t>
            </a:r>
            <a:br>
              <a:rPr lang="en-US" sz="1700" dirty="0"/>
            </a:br>
            <a:r>
              <a:rPr lang="en-US" sz="1700" dirty="0"/>
              <a:t>the open- ended question)</a:t>
            </a:r>
          </a:p>
        </p:txBody>
      </p:sp>
      <p:pic>
        <p:nvPicPr>
          <p:cNvPr id="5122" name="Picture 2" descr="Word Cloud">
            <a:extLst>
              <a:ext uri="{FF2B5EF4-FFF2-40B4-BE49-F238E27FC236}">
                <a16:creationId xmlns:a16="http://schemas.microsoft.com/office/drawing/2014/main" id="{54499976-90E6-410B-8370-4A39B7AEF8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1498" y="914401"/>
            <a:ext cx="7342852" cy="455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75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p:nvPr>
        </p:nvSpPr>
        <p:spPr/>
        <p:txBody>
          <a:bodyPr>
            <a:normAutofit/>
          </a:bodyPr>
          <a:lstStyle/>
          <a:p>
            <a:r>
              <a:rPr lang="en-US" dirty="0"/>
              <a:t>Characteristics of disciples of Jesus Christ</a:t>
            </a:r>
            <a:br>
              <a:rPr lang="en-US" dirty="0"/>
            </a:br>
            <a:r>
              <a:rPr lang="en-US" sz="1700" dirty="0"/>
              <a:t>(Open ended question)</a:t>
            </a:r>
          </a:p>
        </p:txBody>
      </p:sp>
      <p:sp>
        <p:nvSpPr>
          <p:cNvPr id="5" name="TextBox 4">
            <a:extLst>
              <a:ext uri="{FF2B5EF4-FFF2-40B4-BE49-F238E27FC236}">
                <a16:creationId xmlns:a16="http://schemas.microsoft.com/office/drawing/2014/main" id="{E1410413-EB01-40A2-9FE8-26A28B6FDA99}"/>
              </a:ext>
            </a:extLst>
          </p:cNvPr>
          <p:cNvSpPr txBox="1"/>
          <p:nvPr/>
        </p:nvSpPr>
        <p:spPr>
          <a:xfrm>
            <a:off x="4591050" y="573349"/>
            <a:ext cx="7439024" cy="5306837"/>
          </a:xfrm>
          <a:prstGeom prst="rect">
            <a:avLst/>
          </a:prstGeom>
          <a:noFill/>
        </p:spPr>
        <p:txBody>
          <a:bodyPr wrap="square">
            <a:spAutoFit/>
          </a:bodyPr>
          <a:lstStyle/>
          <a:p>
            <a:pPr marL="0" marR="0">
              <a:lnSpc>
                <a:spcPct val="107000"/>
              </a:lnSpc>
              <a:spcBef>
                <a:spcPts val="0"/>
              </a:spcBef>
              <a:spcAft>
                <a:spcPts val="800"/>
              </a:spcAft>
            </a:pPr>
            <a:r>
              <a:rPr lang="en-US" sz="2000" b="1" dirty="0">
                <a:effectLst/>
                <a:latin typeface="+mj-lt"/>
                <a:ea typeface="Calibri" panose="020F0502020204030204" pitchFamily="34" charset="0"/>
                <a:cs typeface="Times New Roman" panose="02020603050405020304" pitchFamily="18" charset="0"/>
              </a:rPr>
              <a:t>When given a chance to put it in their own words (approximately 450 responses to each open-ended question), survey responders said this:</a:t>
            </a:r>
          </a:p>
          <a:p>
            <a:pPr marR="0" lvl="0">
              <a:lnSpc>
                <a:spcPct val="107000"/>
              </a:lnSpc>
              <a:spcBef>
                <a:spcPts val="0"/>
              </a:spcBef>
              <a:spcAft>
                <a:spcPts val="800"/>
              </a:spcAft>
            </a:pPr>
            <a:r>
              <a:rPr lang="en-US" sz="1600" b="1" dirty="0">
                <a:effectLst/>
                <a:latin typeface="+mj-lt"/>
                <a:ea typeface="Calibri" panose="020F0502020204030204" pitchFamily="34" charset="0"/>
                <a:cs typeface="Times New Roman" panose="02020603050405020304" pitchFamily="18" charset="0"/>
              </a:rPr>
              <a:t>Passionate Disciples</a:t>
            </a:r>
            <a:r>
              <a:rPr lang="en-US" sz="1600" dirty="0">
                <a:effectLst/>
                <a:latin typeface="+mj-lt"/>
                <a:ea typeface="Calibri" panose="020F0502020204030204" pitchFamily="34" charset="0"/>
                <a:cs typeface="Times New Roman" panose="02020603050405020304" pitchFamily="18" charset="0"/>
              </a:rPr>
              <a:t> (Questions # 6) are completely in love with God and have a deep love for all people. Their personal relationship with Jesus Christ directs all that they do and is something they are quick to speak about.  The Holy Spirit works through them.  (</a:t>
            </a:r>
            <a:r>
              <a:rPr lang="en-US" sz="1600" i="1" dirty="0">
                <a:effectLst/>
                <a:latin typeface="+mj-lt"/>
                <a:ea typeface="Calibri" panose="020F0502020204030204" pitchFamily="34" charset="0"/>
                <a:cs typeface="Times New Roman" panose="02020603050405020304" pitchFamily="18" charset="0"/>
              </a:rPr>
              <a:t>Though none of the responses was specifically Trinitarian, corporately:  it’s all there!)</a:t>
            </a:r>
            <a:r>
              <a:rPr lang="en-US" sz="1600" dirty="0">
                <a:effectLst/>
                <a:latin typeface="+mj-lt"/>
                <a:ea typeface="Calibri" panose="020F0502020204030204" pitchFamily="34" charset="0"/>
                <a:cs typeface="Times New Roman" panose="02020603050405020304" pitchFamily="18" charset="0"/>
              </a:rPr>
              <a:t>  A commitment to spiritual disciplines is evident; frequently mentioned was Bible Study, corporate worship, and prayer.  Service to community is a high priority, sometimes referred to as “justice” ministries.  They seek continual spiritual and intellectual growth:  lifelong learners, pursuing obedience to the Word.  Compassion and generosity characterized these persons, as well as a commitment to risk for the sake of Christ (aware of the cost of discipleship.)</a:t>
            </a:r>
          </a:p>
          <a:p>
            <a:pPr marL="0" marR="0">
              <a:lnSpc>
                <a:spcPct val="107000"/>
              </a:lnSpc>
              <a:spcBef>
                <a:spcPts val="0"/>
              </a:spcBef>
              <a:spcAft>
                <a:spcPts val="800"/>
              </a:spcAft>
            </a:pPr>
            <a:endParaRPr lang="en-US" sz="1600" dirty="0">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mj-lt"/>
                <a:ea typeface="Calibri" panose="020F0502020204030204" pitchFamily="34" charset="0"/>
                <a:cs typeface="Times New Roman" panose="02020603050405020304" pitchFamily="18" charset="0"/>
              </a:rPr>
              <a:t>Several summary comments about Passionate Disciples:</a:t>
            </a:r>
          </a:p>
          <a:p>
            <a:pPr marL="342900" marR="0" lvl="0" indent="-342900">
              <a:lnSpc>
                <a:spcPct val="107000"/>
              </a:lnSpc>
              <a:spcBef>
                <a:spcPts val="0"/>
              </a:spcBef>
              <a:spcAft>
                <a:spcPts val="80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Seek the kingdom of God above all else, following the footsteps of Jesus</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Love of God and sacrificial love of neighbor (as Jesus instructed)</a:t>
            </a:r>
          </a:p>
          <a:p>
            <a:pPr marL="342900" marR="0" lvl="0" indent="-342900">
              <a:lnSpc>
                <a:spcPct val="107000"/>
              </a:lnSpc>
              <a:spcBef>
                <a:spcPts val="0"/>
              </a:spcBef>
              <a:spcAft>
                <a:spcPts val="0"/>
              </a:spcAft>
              <a:buFont typeface="Symbol" panose="05050102010706020507" pitchFamily="18" charset="2"/>
              <a:buChar char=""/>
            </a:pPr>
            <a:r>
              <a:rPr lang="en-US" sz="1600" i="1" dirty="0">
                <a:effectLst/>
                <a:latin typeface="+mj-lt"/>
                <a:ea typeface="Calibri" panose="020F0502020204030204" pitchFamily="34" charset="0"/>
                <a:cs typeface="Times New Roman" panose="02020603050405020304" pitchFamily="18" charset="0"/>
              </a:rPr>
              <a:t>Service and Justice ministries</a:t>
            </a:r>
            <a:endParaRPr lang="en-US"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581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4A89BA75-511E-4F66-A27F-BDC888D8745F}"/>
              </a:ext>
            </a:extLst>
          </p:cNvPr>
          <p:cNvSpPr txBox="1">
            <a:spLocks/>
          </p:cNvSpPr>
          <p:nvPr/>
        </p:nvSpPr>
        <p:spPr>
          <a:xfrm>
            <a:off x="0" y="0"/>
            <a:ext cx="12192000" cy="841181"/>
          </a:xfrm>
          <a:prstGeom prst="rect">
            <a:avLst/>
          </a:prstGeom>
          <a:solidFill>
            <a:schemeClr val="accent1"/>
          </a:solidFill>
        </p:spPr>
        <p:txBody>
          <a:bodyPr vert="horz" lIns="228600" tIns="228600" rIns="228600" bIns="228600" rtlCol="0" anchor="ctr">
            <a:normAutofit fontScale="82500" lnSpcReduction="20000"/>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r>
              <a:rPr lang="en-US" dirty="0">
                <a:solidFill>
                  <a:schemeClr val="bg1">
                    <a:lumMod val="95000"/>
                  </a:schemeClr>
                </a:solidFill>
              </a:rPr>
              <a:t>Characteristics of a Transformational Leader – ALL ANSWERS</a:t>
            </a:r>
          </a:p>
        </p:txBody>
      </p:sp>
      <mc:AlternateContent xmlns:mc="http://schemas.openxmlformats.org/markup-compatibility/2006">
        <mc:Choice xmlns:cx2="http://schemas.microsoft.com/office/drawing/2015/10/21/chartex" Requires="cx2">
          <p:graphicFrame>
            <p:nvGraphicFramePr>
              <p:cNvPr id="4" name="Chart 3">
                <a:extLst>
                  <a:ext uri="{FF2B5EF4-FFF2-40B4-BE49-F238E27FC236}">
                    <a16:creationId xmlns:a16="http://schemas.microsoft.com/office/drawing/2014/main" id="{283BA4F3-E890-4535-9880-7E4BC8D769B4}"/>
                  </a:ext>
                </a:extLst>
              </p:cNvPr>
              <p:cNvGraphicFramePr/>
              <p:nvPr>
                <p:extLst>
                  <p:ext uri="{D42A27DB-BD31-4B8C-83A1-F6EECF244321}">
                    <p14:modId xmlns:p14="http://schemas.microsoft.com/office/powerpoint/2010/main" val="1166022548"/>
                  </p:ext>
                </p:extLst>
              </p:nvPr>
            </p:nvGraphicFramePr>
            <p:xfrm>
              <a:off x="2013439" y="1063869"/>
              <a:ext cx="7822956" cy="5794131"/>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4" name="Chart 3">
                <a:extLst>
                  <a:ext uri="{FF2B5EF4-FFF2-40B4-BE49-F238E27FC236}">
                    <a16:creationId xmlns:a16="http://schemas.microsoft.com/office/drawing/2014/main" id="{283BA4F3-E890-4535-9880-7E4BC8D769B4}"/>
                  </a:ext>
                </a:extLst>
              </p:cNvPr>
              <p:cNvPicPr>
                <a:picLocks noGrp="1" noRot="1" noChangeAspect="1" noMove="1" noResize="1" noEditPoints="1" noAdjustHandles="1" noChangeArrowheads="1" noChangeShapeType="1"/>
              </p:cNvPicPr>
              <p:nvPr/>
            </p:nvPicPr>
            <p:blipFill>
              <a:blip r:embed="rId3"/>
              <a:stretch>
                <a:fillRect/>
              </a:stretch>
            </p:blipFill>
            <p:spPr>
              <a:xfrm>
                <a:off x="2013439" y="1063869"/>
                <a:ext cx="7822956" cy="5794131"/>
              </a:xfrm>
              <a:prstGeom prst="rect">
                <a:avLst/>
              </a:prstGeom>
            </p:spPr>
          </p:pic>
        </mc:Fallback>
      </mc:AlternateContent>
    </p:spTree>
    <p:extLst>
      <p:ext uri="{BB962C8B-B14F-4D97-AF65-F5344CB8AC3E}">
        <p14:creationId xmlns:p14="http://schemas.microsoft.com/office/powerpoint/2010/main" val="236304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p:nvPr>
        </p:nvSpPr>
        <p:spPr/>
        <p:txBody>
          <a:bodyPr>
            <a:normAutofit/>
          </a:bodyPr>
          <a:lstStyle/>
          <a:p>
            <a:r>
              <a:rPr lang="en-US" dirty="0"/>
              <a:t>Characteristics of a leader</a:t>
            </a:r>
            <a:br>
              <a:rPr lang="en-US" dirty="0"/>
            </a:br>
            <a:r>
              <a:rPr lang="en-US" sz="1700" dirty="0"/>
              <a:t>(World Cloud from </a:t>
            </a:r>
            <a:br>
              <a:rPr lang="en-US" sz="1700" dirty="0"/>
            </a:br>
            <a:r>
              <a:rPr lang="en-US" sz="1700" dirty="0"/>
              <a:t>the open- ended question)</a:t>
            </a:r>
          </a:p>
        </p:txBody>
      </p:sp>
      <p:pic>
        <p:nvPicPr>
          <p:cNvPr id="6146" name="Picture 2" descr="Word Cloud">
            <a:extLst>
              <a:ext uri="{FF2B5EF4-FFF2-40B4-BE49-F238E27FC236}">
                <a16:creationId xmlns:a16="http://schemas.microsoft.com/office/drawing/2014/main" id="{4C1D8C7B-CC33-4166-B438-9E68CDEE05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429" y="1133475"/>
            <a:ext cx="6990121"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483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p:nvPr>
        </p:nvSpPr>
        <p:spPr/>
        <p:txBody>
          <a:bodyPr>
            <a:normAutofit/>
          </a:bodyPr>
          <a:lstStyle/>
          <a:p>
            <a:r>
              <a:rPr lang="en-US" dirty="0"/>
              <a:t>Characteristics of a leader</a:t>
            </a:r>
            <a:br>
              <a:rPr lang="en-US" dirty="0"/>
            </a:br>
            <a:r>
              <a:rPr lang="en-US" sz="1700" dirty="0"/>
              <a:t>(Open ended question)</a:t>
            </a:r>
          </a:p>
        </p:txBody>
      </p:sp>
      <p:sp>
        <p:nvSpPr>
          <p:cNvPr id="5" name="TextBox 4">
            <a:extLst>
              <a:ext uri="{FF2B5EF4-FFF2-40B4-BE49-F238E27FC236}">
                <a16:creationId xmlns:a16="http://schemas.microsoft.com/office/drawing/2014/main" id="{A0780457-7341-463A-884A-EF88F0E9286C}"/>
              </a:ext>
            </a:extLst>
          </p:cNvPr>
          <p:cNvSpPr txBox="1"/>
          <p:nvPr/>
        </p:nvSpPr>
        <p:spPr>
          <a:xfrm>
            <a:off x="4657726" y="368348"/>
            <a:ext cx="7343774" cy="5870453"/>
          </a:xfrm>
          <a:prstGeom prst="rect">
            <a:avLst/>
          </a:prstGeom>
          <a:noFill/>
        </p:spPr>
        <p:txBody>
          <a:bodyPr wrap="square">
            <a:spAutoFit/>
          </a:bodyPr>
          <a:lstStyle/>
          <a:p>
            <a:pPr marL="0" marR="0">
              <a:lnSpc>
                <a:spcPct val="107000"/>
              </a:lnSpc>
              <a:spcBef>
                <a:spcPts val="0"/>
              </a:spcBef>
              <a:spcAft>
                <a:spcPts val="800"/>
              </a:spcAft>
            </a:pPr>
            <a:r>
              <a:rPr lang="en-US" sz="1800" b="1" dirty="0">
                <a:effectLst/>
                <a:latin typeface="+mj-lt"/>
                <a:ea typeface="Calibri" panose="020F0502020204030204" pitchFamily="34" charset="0"/>
                <a:cs typeface="Times New Roman" panose="02020603050405020304" pitchFamily="18" charset="0"/>
              </a:rPr>
              <a:t>When given a chance to put it in their own words (approximately 450 responses to each open-ended question), survey responders said this:</a:t>
            </a:r>
          </a:p>
          <a:p>
            <a:pPr marL="0" marR="0">
              <a:lnSpc>
                <a:spcPct val="107000"/>
              </a:lnSpc>
              <a:spcBef>
                <a:spcPts val="0"/>
              </a:spcBef>
              <a:spcAft>
                <a:spcPts val="800"/>
              </a:spcAft>
            </a:pPr>
            <a:r>
              <a:rPr lang="en-US" sz="1600" b="1" dirty="0">
                <a:effectLst/>
                <a:latin typeface="+mj-lt"/>
                <a:ea typeface="Calibri" panose="020F0502020204030204" pitchFamily="34" charset="0"/>
                <a:cs typeface="Times New Roman" panose="02020603050405020304" pitchFamily="18" charset="0"/>
              </a:rPr>
              <a:t>Transformational Leaders </a:t>
            </a:r>
            <a:r>
              <a:rPr lang="en-US" sz="1600" dirty="0">
                <a:effectLst/>
                <a:latin typeface="+mj-lt"/>
                <a:ea typeface="Calibri" panose="020F0502020204030204" pitchFamily="34" charset="0"/>
                <a:cs typeface="Times New Roman" panose="02020603050405020304" pitchFamily="18" charset="0"/>
              </a:rPr>
              <a:t>(Question #8) are spiritually-grounded, Spirit-led.  They have a clear vision for the congregation, and they communicate it often &amp; well.  Personal integrity (character) is critical:  they are reliable role models (she practices what she preaches).  Mobilizing the people for action is as important as the action itself:  employing the gifts of the congregation and the development of teams.  They operate out of a servant mindset.  Key qualities include  humility, industry (hard work), relational skills, and enthusiasm.  They are excellent listeners, not afraid of change, well-organized, and committed to lifelong learning. </a:t>
            </a:r>
          </a:p>
          <a:p>
            <a:pPr marL="0" marR="0">
              <a:lnSpc>
                <a:spcPct val="107000"/>
              </a:lnSpc>
              <a:spcBef>
                <a:spcPts val="0"/>
              </a:spcBef>
              <a:spcAft>
                <a:spcPts val="800"/>
              </a:spcAft>
            </a:pPr>
            <a:r>
              <a:rPr lang="en-US" sz="1600" dirty="0">
                <a:effectLst/>
                <a:latin typeface="+mj-lt"/>
                <a:ea typeface="Calibri" panose="020F0502020204030204" pitchFamily="34" charset="0"/>
                <a:cs typeface="Times New Roman" panose="02020603050405020304" pitchFamily="18" charset="0"/>
              </a:rPr>
              <a:t>Several summary comments about Transformational Leaders:</a:t>
            </a:r>
          </a:p>
          <a:p>
            <a:pPr marL="285750" marR="0" indent="-285750">
              <a:lnSpc>
                <a:spcPct val="107000"/>
              </a:lnSpc>
              <a:spcBef>
                <a:spcPts val="0"/>
              </a:spcBef>
              <a:spcAft>
                <a:spcPts val="800"/>
              </a:spcAft>
              <a:buFont typeface="Arial" panose="020B0604020202020204" pitchFamily="34" charset="0"/>
              <a:buChar char="•"/>
            </a:pPr>
            <a:r>
              <a:rPr lang="en-US" sz="1600" dirty="0">
                <a:effectLst/>
                <a:latin typeface="+mj-lt"/>
                <a:ea typeface="Calibri" panose="020F0502020204030204" pitchFamily="34" charset="0"/>
                <a:cs typeface="Times New Roman" panose="02020603050405020304" pitchFamily="18" charset="0"/>
              </a:rPr>
              <a:t>Presents a compelling vision and gets folks excited, moving in that direction</a:t>
            </a:r>
          </a:p>
          <a:p>
            <a:pPr marL="285750" marR="0" indent="-285750">
              <a:lnSpc>
                <a:spcPct val="107000"/>
              </a:lnSpc>
              <a:spcBef>
                <a:spcPts val="0"/>
              </a:spcBef>
              <a:spcAft>
                <a:spcPts val="800"/>
              </a:spcAft>
              <a:buFont typeface="Arial" panose="020B0604020202020204" pitchFamily="34" charset="0"/>
              <a:buChar char="•"/>
            </a:pPr>
            <a:r>
              <a:rPr lang="en-US" sz="1600" dirty="0">
                <a:effectLst/>
                <a:latin typeface="+mj-lt"/>
                <a:ea typeface="Calibri" panose="020F0502020204030204" pitchFamily="34" charset="0"/>
                <a:cs typeface="Times New Roman" panose="02020603050405020304" pitchFamily="18" charset="0"/>
              </a:rPr>
              <a:t>One who encourages others, leads by example, and provides direction</a:t>
            </a:r>
          </a:p>
          <a:p>
            <a:pPr marL="285750" marR="0" indent="-285750">
              <a:lnSpc>
                <a:spcPct val="107000"/>
              </a:lnSpc>
              <a:spcBef>
                <a:spcPts val="0"/>
              </a:spcBef>
              <a:spcAft>
                <a:spcPts val="800"/>
              </a:spcAft>
              <a:buFont typeface="Arial" panose="020B0604020202020204" pitchFamily="34" charset="0"/>
              <a:buChar char="•"/>
            </a:pPr>
            <a:r>
              <a:rPr lang="en-US" sz="1600" dirty="0">
                <a:effectLst/>
                <a:latin typeface="+mj-lt"/>
                <a:ea typeface="Calibri" panose="020F0502020204030204" pitchFamily="34" charset="0"/>
                <a:cs typeface="Times New Roman" panose="02020603050405020304" pitchFamily="18" charset="0"/>
              </a:rPr>
              <a:t>Able to discern the gifts &amp; talents of the people, and bring those to maturity in the kingdom</a:t>
            </a:r>
          </a:p>
          <a:p>
            <a:pPr marL="285750" marR="0" indent="-285750">
              <a:lnSpc>
                <a:spcPct val="107000"/>
              </a:lnSpc>
              <a:spcBef>
                <a:spcPts val="0"/>
              </a:spcBef>
              <a:spcAft>
                <a:spcPts val="800"/>
              </a:spcAft>
              <a:buFont typeface="Arial" panose="020B0604020202020204" pitchFamily="34" charset="0"/>
              <a:buChar char="•"/>
            </a:pPr>
            <a:r>
              <a:rPr lang="en-US" sz="1600" dirty="0">
                <a:effectLst/>
                <a:latin typeface="+mj-lt"/>
                <a:ea typeface="Calibri" panose="020F0502020204030204" pitchFamily="34" charset="0"/>
                <a:cs typeface="Times New Roman" panose="02020603050405020304" pitchFamily="18" charset="0"/>
              </a:rPr>
              <a:t>Engenders a desire in others to become passionate disciples</a:t>
            </a:r>
          </a:p>
          <a:p>
            <a:pPr marL="285750" marR="0" indent="-285750">
              <a:lnSpc>
                <a:spcPct val="107000"/>
              </a:lnSpc>
              <a:spcBef>
                <a:spcPts val="0"/>
              </a:spcBef>
              <a:spcAft>
                <a:spcPts val="800"/>
              </a:spcAft>
              <a:buFont typeface="Arial" panose="020B0604020202020204" pitchFamily="34" charset="0"/>
              <a:buChar char="•"/>
            </a:pPr>
            <a:r>
              <a:rPr lang="en-US" sz="1600" dirty="0">
                <a:effectLst/>
                <a:latin typeface="+mj-lt"/>
                <a:ea typeface="Calibri" panose="020F0502020204030204" pitchFamily="34" charset="0"/>
                <a:cs typeface="Times New Roman" panose="02020603050405020304" pitchFamily="18" charset="0"/>
              </a:rPr>
              <a:t>Someone who keeps their eye on the prize, whose commitment &amp; vision excite others to share the goal, and who can project-manage (or delegate) to assure success</a:t>
            </a:r>
            <a:endParaRPr lang="en-US" sz="1800" b="1"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0598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DFB9EF-3C11-4AB5-8A78-05B2F2DC1394}"/>
              </a:ext>
            </a:extLst>
          </p:cNvPr>
          <p:cNvSpPr>
            <a:spLocks noGrp="1"/>
          </p:cNvSpPr>
          <p:nvPr>
            <p:ph type="title" idx="4294967295"/>
          </p:nvPr>
        </p:nvSpPr>
        <p:spPr>
          <a:xfrm>
            <a:off x="0" y="0"/>
            <a:ext cx="12192000" cy="841181"/>
          </a:xfrm>
          <a:solidFill>
            <a:schemeClr val="accent1"/>
          </a:solidFill>
        </p:spPr>
        <p:txBody>
          <a:bodyPr>
            <a:normAutofit fontScale="90000"/>
          </a:bodyPr>
          <a:lstStyle/>
          <a:p>
            <a:r>
              <a:rPr lang="en-US" dirty="0">
                <a:solidFill>
                  <a:schemeClr val="bg1">
                    <a:lumMod val="95000"/>
                  </a:schemeClr>
                </a:solidFill>
              </a:rPr>
              <a:t>Characteristics of a Healthy Congregation</a:t>
            </a:r>
          </a:p>
        </p:txBody>
      </p:sp>
      <mc:AlternateContent xmlns:mc="http://schemas.openxmlformats.org/markup-compatibility/2006">
        <mc:Choice xmlns:cx2="http://schemas.microsoft.com/office/drawing/2015/10/21/chartex" Requires="cx2">
          <p:graphicFrame>
            <p:nvGraphicFramePr>
              <p:cNvPr id="6" name="Chart 5">
                <a:extLst>
                  <a:ext uri="{FF2B5EF4-FFF2-40B4-BE49-F238E27FC236}">
                    <a16:creationId xmlns:a16="http://schemas.microsoft.com/office/drawing/2014/main" id="{87E09D3A-AE8C-4C18-8C19-FC77B03D9FB3}"/>
                  </a:ext>
                </a:extLst>
              </p:cNvPr>
              <p:cNvGraphicFramePr/>
              <p:nvPr>
                <p:extLst>
                  <p:ext uri="{D42A27DB-BD31-4B8C-83A1-F6EECF244321}">
                    <p14:modId xmlns:p14="http://schemas.microsoft.com/office/powerpoint/2010/main" val="1914132146"/>
                  </p:ext>
                </p:extLst>
              </p:nvPr>
            </p:nvGraphicFramePr>
            <p:xfrm>
              <a:off x="-1" y="841181"/>
              <a:ext cx="11971177" cy="5794309"/>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6" name="Chart 5">
                <a:extLst>
                  <a:ext uri="{FF2B5EF4-FFF2-40B4-BE49-F238E27FC236}">
                    <a16:creationId xmlns:a16="http://schemas.microsoft.com/office/drawing/2014/main" id="{87E09D3A-AE8C-4C18-8C19-FC77B03D9FB3}"/>
                  </a:ext>
                </a:extLst>
              </p:cNvPr>
              <p:cNvPicPr>
                <a:picLocks noGrp="1" noRot="1" noChangeAspect="1" noMove="1" noResize="1" noEditPoints="1" noAdjustHandles="1" noChangeArrowheads="1" noChangeShapeType="1"/>
              </p:cNvPicPr>
              <p:nvPr/>
            </p:nvPicPr>
            <p:blipFill>
              <a:blip r:embed="rId3"/>
              <a:stretch>
                <a:fillRect/>
              </a:stretch>
            </p:blipFill>
            <p:spPr>
              <a:xfrm>
                <a:off x="-1" y="841181"/>
                <a:ext cx="11971177" cy="5794309"/>
              </a:xfrm>
              <a:prstGeom prst="rect">
                <a:avLst/>
              </a:prstGeom>
            </p:spPr>
          </p:pic>
        </mc:Fallback>
      </mc:AlternateContent>
    </p:spTree>
    <p:extLst>
      <p:ext uri="{BB962C8B-B14F-4D97-AF65-F5344CB8AC3E}">
        <p14:creationId xmlns:p14="http://schemas.microsoft.com/office/powerpoint/2010/main" val="402846142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12F588A-2A70-4EA4-9D38-D9F838F95885}">
  <we:reference id="wa104038830" version="1.0.0.3" store="en-US" storeType="OMEX"/>
  <we:alternateReferences>
    <we:reference id="WA104038830" version="1.0.0.3" store="WA104038830"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Atlas</Template>
  <TotalTime>1090</TotalTime>
  <Words>886</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Rockwell</vt:lpstr>
      <vt:lpstr>Symbol</vt:lpstr>
      <vt:lpstr>Wingdings</vt:lpstr>
      <vt:lpstr>Atlas</vt:lpstr>
      <vt:lpstr>Discipleship, Leadership and Congregational Health Survey</vt:lpstr>
      <vt:lpstr>Overview The review team did not identify any significant statistical difference when it segregated the results by the different demographic data points. </vt:lpstr>
      <vt:lpstr>PowerPoint Presentation</vt:lpstr>
      <vt:lpstr>Characteristics of disciples of Jesus Christ (World Cloud from  the open- ended question)</vt:lpstr>
      <vt:lpstr>Characteristics of disciples of Jesus Christ (Open ended question)</vt:lpstr>
      <vt:lpstr>PowerPoint Presentation</vt:lpstr>
      <vt:lpstr>Characteristics of a leader (World Cloud from  the open- ended question)</vt:lpstr>
      <vt:lpstr>Characteristics of a leader (Open ended question)</vt:lpstr>
      <vt:lpstr>Characteristics of a Healthy Congregation</vt:lpstr>
      <vt:lpstr>Characteristics of a Healthy Congregation (From the open- ended question)</vt:lpstr>
      <vt:lpstr>Characteristics of a Healthy Congregation (Open ended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a disciples of Jesus Christ</dc:title>
  <dc:creator>Hector A. Burgos</dc:creator>
  <cp:lastModifiedBy>Hector A. Burgos</cp:lastModifiedBy>
  <cp:revision>8</cp:revision>
  <dcterms:created xsi:type="dcterms:W3CDTF">2021-08-30T13:41:06Z</dcterms:created>
  <dcterms:modified xsi:type="dcterms:W3CDTF">2021-09-17T00:00:32Z</dcterms:modified>
</cp:coreProperties>
</file>