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78" r:id="rId4"/>
    <p:sldId id="273" r:id="rId5"/>
    <p:sldId id="276" r:id="rId6"/>
    <p:sldId id="275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1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73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805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69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216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611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456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8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1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00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orizons.us20.list-manage.com/track/click?u=001faf6dc36451e1202183ef7&amp;id=cbb6dbec34&amp;e=de075840c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05988-CC5D-4A29-BFCB-D63A6429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431796" cy="2971801"/>
          </a:xfrm>
        </p:spPr>
        <p:txBody>
          <a:bodyPr>
            <a:normAutofit fontScale="90000"/>
          </a:bodyPr>
          <a:lstStyle/>
          <a:p>
            <a:r>
              <a:rPr lang="en-US" dirty="0"/>
              <a:t>10 Things you need to know about the CARES ACT Paycheck Protection Program Loan (PPP)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51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5. </a:t>
            </a:r>
            <a:r>
              <a:rPr lang="en-US" sz="4800" cap="none" dirty="0"/>
              <a:t>You have a limited amount of time to apply. The money is being loaned on a first come basis until it is all gone.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631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53" y="838199"/>
            <a:ext cx="10250905" cy="23301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6. </a:t>
            </a:r>
            <a:r>
              <a:rPr lang="en-US" sz="4800" cap="none" dirty="0"/>
              <a:t>The application process is handled by your local bank. </a:t>
            </a:r>
            <a:br>
              <a:rPr lang="en-US" sz="4800" cap="none" dirty="0"/>
            </a:br>
            <a:r>
              <a:rPr lang="en-US" sz="4800" cap="none" dirty="0"/>
              <a:t>See the SBA website for a list of lenders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FC4BF9-6EBD-4B4B-9D98-B7AC64341E6D}"/>
              </a:ext>
            </a:extLst>
          </p:cNvPr>
          <p:cNvSpPr/>
          <p:nvPr/>
        </p:nvSpPr>
        <p:spPr>
          <a:xfrm>
            <a:off x="1605765" y="3533908"/>
            <a:ext cx="579357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Completed Application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Proof of payroll payments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64" y="278203"/>
            <a:ext cx="10582331" cy="29718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7.  </a:t>
            </a:r>
            <a:r>
              <a:rPr lang="en-US" sz="4000" cap="none" dirty="0"/>
              <a:t>Your church council needs to approve this action on a preliminary basis, and you will need to have it formally approved at a specially called charge conference.</a:t>
            </a:r>
            <a:r>
              <a:rPr lang="en-US" sz="40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74731-BCCD-433F-8745-0D1D9E1214B2}"/>
              </a:ext>
            </a:extLst>
          </p:cNvPr>
          <p:cNvSpPr/>
          <p:nvPr/>
        </p:nvSpPr>
        <p:spPr>
          <a:xfrm>
            <a:off x="704264" y="3311870"/>
            <a:ext cx="11333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Request permission from your DS to hold a special charge conference for this purpose.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Announce the Charge Conference to your church at least 10-days in advance of the vote.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Have an approved Ordained Elder conduct the CC.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Record the minutes and send a copy to the DS.</a:t>
            </a:r>
          </a:p>
        </p:txBody>
      </p:sp>
    </p:spTree>
    <p:extLst>
      <p:ext uri="{BB962C8B-B14F-4D97-AF65-F5344CB8AC3E}">
        <p14:creationId xmlns:p14="http://schemas.microsoft.com/office/powerpoint/2010/main" val="177041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4" y="685800"/>
            <a:ext cx="10884569" cy="1640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none" dirty="0"/>
              <a:t>8. </a:t>
            </a:r>
            <a:r>
              <a:rPr lang="en-US" b="1" cap="none" dirty="0"/>
              <a:t>If you want to apply for a PPP loan:</a:t>
            </a:r>
            <a:r>
              <a:rPr lang="en-US" cap="none" dirty="0"/>
              <a:t>   </a:t>
            </a:r>
            <a:br>
              <a:rPr lang="en-US" cap="none" dirty="0"/>
            </a:b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EDE6C-44BF-4B6A-AF73-5F5C80E3D97E}"/>
              </a:ext>
            </a:extLst>
          </p:cNvPr>
          <p:cNvSpPr/>
          <p:nvPr/>
        </p:nvSpPr>
        <p:spPr>
          <a:xfrm>
            <a:off x="646529" y="1626329"/>
            <a:ext cx="103182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 preparing for required church approval.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Locate a small business administration approved lender. Let them know you would like to apply for a PPP loan. Ask for an application and any supporting information they will need from you.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Consult your legal, tax, and accounting advisors to ensure you set up the proper procedures and internal controls to ensure you are </a:t>
            </a:r>
            <a:r>
              <a:rPr lang="en-US" sz="3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eligible to have the loan forgiven later</a:t>
            </a:r>
            <a:r>
              <a:rPr lang="en-US" sz="3200" dirty="0"/>
              <a:t>. 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40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800"/>
            <a:ext cx="8001000" cy="182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9. </a:t>
            </a:r>
            <a:r>
              <a:rPr lang="en-US" sz="4800" cap="none" dirty="0"/>
              <a:t>Documents you may need to provide: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7EADF-D59F-44E1-A68F-642916123606}"/>
              </a:ext>
            </a:extLst>
          </p:cNvPr>
          <p:cNvSpPr txBox="1"/>
          <p:nvPr/>
        </p:nvSpPr>
        <p:spPr>
          <a:xfrm>
            <a:off x="1788695" y="2967789"/>
            <a:ext cx="8614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Month end payroll reports by employee from Jan 1, 2019 to most current month in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 by each pay date, by employee, for Feb 2019 and Feb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Quarterly 941 reports for all quarters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940 report for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Employee related costs for 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Retirement plan funding for Jan 1, 2019 to current</a:t>
            </a:r>
          </a:p>
        </p:txBody>
      </p:sp>
    </p:spTree>
    <p:extLst>
      <p:ext uri="{BB962C8B-B14F-4D97-AF65-F5344CB8AC3E}">
        <p14:creationId xmlns:p14="http://schemas.microsoft.com/office/powerpoint/2010/main" val="202037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800"/>
            <a:ext cx="8767766" cy="20012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10. </a:t>
            </a:r>
            <a:r>
              <a:rPr lang="en-US" sz="4800" cap="none" dirty="0"/>
              <a:t>The PPP Loan application is only two pages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98228-CDEE-4274-8A87-6AE428E6D6D6}"/>
              </a:ext>
            </a:extLst>
          </p:cNvPr>
          <p:cNvSpPr txBox="1"/>
          <p:nvPr/>
        </p:nvSpPr>
        <p:spPr>
          <a:xfrm>
            <a:off x="1788695" y="2967789"/>
            <a:ext cx="8614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Supporting documents will need to be provided to your lender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application form must be signed by a trustee Name, Trustee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D4D2-BE81-489B-9DD9-BC663219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E7F6-95A3-4D0F-BA8A-0052ADDF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7" y="685799"/>
            <a:ext cx="9280358" cy="2971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1.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4800" cap="none" dirty="0">
                <a:latin typeface="Calibri" panose="020F0502020204030204" pitchFamily="34" charset="0"/>
                <a:cs typeface="Calibri" panose="020F0502020204030204" pitchFamily="34" charset="0"/>
              </a:rPr>
              <a:t>e are sharing information we learned this past week from INJOY, Church Fuel, </a:t>
            </a:r>
            <a:r>
              <a:rPr lang="en-US" sz="4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Vanderbloemen</a:t>
            </a:r>
            <a:r>
              <a:rPr lang="en-US" sz="4800" cap="none" dirty="0">
                <a:latin typeface="Calibri" panose="020F0502020204030204" pitchFamily="34" charset="0"/>
                <a:cs typeface="Calibri" panose="020F0502020204030204" pitchFamily="34" charset="0"/>
              </a:rPr>
              <a:t>, and Horizon Stewardship.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BD39-2131-455B-BBCA-9A71604E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75264-488D-44F6-A17E-B5B82F68C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F77A3-A75C-42AB-8E0D-5D8F992A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593"/>
            <a:ext cx="12192000" cy="6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37D1C-5852-4822-AA80-B67728DF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99"/>
            <a:ext cx="12192000" cy="66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24F6-E85F-4FB0-A6AB-CCC861CF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4745-C709-4068-B9E1-F9ACF26D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E2ACB-481E-4C50-8B8C-ABA38969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03" y="0"/>
            <a:ext cx="816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EB12-CAD6-486B-B3D4-696370F2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D73C-3626-4832-8604-90960BAC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9F744-049F-4BFA-B4D7-8B4816A6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50"/>
            <a:ext cx="12192000" cy="62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9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4" y="685799"/>
            <a:ext cx="8230355" cy="46482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2.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800" cap="none" dirty="0">
                <a:latin typeface="Calibri" panose="020F0502020204030204" pitchFamily="34" charset="0"/>
                <a:cs typeface="Calibri" panose="020F0502020204030204" pitchFamily="34" charset="0"/>
              </a:rPr>
              <a:t>hurches and non-profits are eligible to apply for a PPP Loan. The purpose of the program is to help small businesses to not layoff any employees.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435" y="185649"/>
            <a:ext cx="8695577" cy="21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3. T</a:t>
            </a:r>
            <a:r>
              <a:rPr lang="en-US" sz="4800" cap="none" dirty="0"/>
              <a:t>he PPP Loan should be forgiven if the church: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949EC-1102-4AFE-BE48-AA973675AE70}"/>
              </a:ext>
            </a:extLst>
          </p:cNvPr>
          <p:cNvSpPr/>
          <p:nvPr/>
        </p:nvSpPr>
        <p:spPr>
          <a:xfrm>
            <a:off x="1434260" y="2306642"/>
            <a:ext cx="8545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Doesn’t lay anyone off during the 8-week period.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Has actual expenses  </a:t>
            </a:r>
          </a:p>
        </p:txBody>
      </p:sp>
    </p:spTree>
    <p:extLst>
      <p:ext uri="{BB962C8B-B14F-4D97-AF65-F5344CB8AC3E}">
        <p14:creationId xmlns:p14="http://schemas.microsoft.com/office/powerpoint/2010/main" val="282222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90C0E-88BF-43E9-B39F-92971E5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473243"/>
            <a:ext cx="11373853" cy="531795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4. </a:t>
            </a:r>
            <a:r>
              <a:rPr lang="en-US" sz="4000" cap="none" dirty="0"/>
              <a:t>How much can you apply to receive?</a:t>
            </a:r>
            <a:br>
              <a:rPr lang="en-US" sz="4000" cap="none" dirty="0"/>
            </a:br>
            <a:r>
              <a:rPr lang="en-US" sz="4000" cap="none" dirty="0"/>
              <a:t>2.5 times the 2019 monthly avg expenses of (A+B+C+D)</a:t>
            </a:r>
            <a:br>
              <a:rPr lang="en-US" sz="4000" cap="none" dirty="0"/>
            </a:br>
            <a:br>
              <a:rPr lang="en-US" sz="4000" cap="none" dirty="0"/>
            </a:br>
            <a:r>
              <a:rPr lang="en-US" cap="none" dirty="0"/>
              <a:t>A = compensation paid to employees</a:t>
            </a:r>
            <a:br>
              <a:rPr lang="en-US" cap="none" dirty="0"/>
            </a:br>
            <a:r>
              <a:rPr lang="en-US" cap="none" dirty="0"/>
              <a:t>B =  health insurance paid on behalf of employees</a:t>
            </a:r>
            <a:br>
              <a:rPr lang="en-US" cap="none" dirty="0"/>
            </a:br>
            <a:r>
              <a:rPr lang="en-US" cap="none" dirty="0"/>
              <a:t>C = housing allowance paid to pastors</a:t>
            </a:r>
            <a:br>
              <a:rPr lang="en-US" cap="none" dirty="0"/>
            </a:br>
            <a:r>
              <a:rPr lang="en-US" cap="none" dirty="0"/>
              <a:t>D = pension payments made on behalf of emp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291355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488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Slice</vt:lpstr>
      <vt:lpstr>10 Things you need to know about the CARES ACT Paycheck Protection Program Loan (PPP)</vt:lpstr>
      <vt:lpstr>1. We are sharing information we learned this past week from INJOY, Church Fuel, Vanderbloemen, and Horizon Stewardship.</vt:lpstr>
      <vt:lpstr>PowerPoint Presentation</vt:lpstr>
      <vt:lpstr> </vt:lpstr>
      <vt:lpstr>PowerPoint Presentation</vt:lpstr>
      <vt:lpstr>PowerPoint Presentation</vt:lpstr>
      <vt:lpstr>2. Churches and non-profits are eligible to apply for a PPP Loan. The purpose of the program is to help small businesses to not layoff any employees.</vt:lpstr>
      <vt:lpstr>3. The PPP Loan should be forgiven if the church:</vt:lpstr>
      <vt:lpstr>4. How much can you apply to receive? 2.5 times the 2019 monthly avg expenses of (A+B+C+D)  A = compensation paid to employees B =  health insurance paid on behalf of employees C = housing allowance paid to pastors D = pension payments made on behalf of emp</vt:lpstr>
      <vt:lpstr>5. You have a limited amount of time to apply. The money is being loaned on a first come basis until it is all gone.</vt:lpstr>
      <vt:lpstr>6. The application process is handled by your local bank.  See the SBA website for a list of lenders</vt:lpstr>
      <vt:lpstr>7.  Your church council needs to approve this action on a preliminary basis, and you will need to have it formally approved at a specially called charge conference. </vt:lpstr>
      <vt:lpstr>8. If you want to apply for a PPP loan:    </vt:lpstr>
      <vt:lpstr>9. Documents you may need to provide:</vt:lpstr>
      <vt:lpstr>10. The PPP Loan application is only two pages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Things you need to know about the CARES ACT Paycheck Protection Program Loan</dc:title>
  <dc:creator>John Laughlin</dc:creator>
  <cp:lastModifiedBy>John Laughlin</cp:lastModifiedBy>
  <cp:revision>15</cp:revision>
  <cp:lastPrinted>2020-04-03T14:37:46Z</cp:lastPrinted>
  <dcterms:created xsi:type="dcterms:W3CDTF">2020-04-03T00:39:19Z</dcterms:created>
  <dcterms:modified xsi:type="dcterms:W3CDTF">2020-04-03T14:40:45Z</dcterms:modified>
</cp:coreProperties>
</file>