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64"/>
  </p:notesMasterIdLst>
  <p:sldIdLst>
    <p:sldId id="318" r:id="rId3"/>
    <p:sldId id="257" r:id="rId4"/>
    <p:sldId id="258" r:id="rId5"/>
    <p:sldId id="330" r:id="rId6"/>
    <p:sldId id="260" r:id="rId7"/>
    <p:sldId id="261" r:id="rId8"/>
    <p:sldId id="262" r:id="rId9"/>
    <p:sldId id="264" r:id="rId10"/>
    <p:sldId id="263" r:id="rId11"/>
    <p:sldId id="265" r:id="rId12"/>
    <p:sldId id="319" r:id="rId13"/>
    <p:sldId id="324" r:id="rId14"/>
    <p:sldId id="325" r:id="rId15"/>
    <p:sldId id="326" r:id="rId16"/>
    <p:sldId id="32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5" r:id="rId40"/>
    <p:sldId id="328" r:id="rId41"/>
    <p:sldId id="297" r:id="rId42"/>
    <p:sldId id="300" r:id="rId43"/>
    <p:sldId id="327" r:id="rId44"/>
    <p:sldId id="301" r:id="rId45"/>
    <p:sldId id="303" r:id="rId46"/>
    <p:sldId id="304" r:id="rId47"/>
    <p:sldId id="305" r:id="rId48"/>
    <p:sldId id="306" r:id="rId49"/>
    <p:sldId id="307" r:id="rId50"/>
    <p:sldId id="308" r:id="rId51"/>
    <p:sldId id="310" r:id="rId52"/>
    <p:sldId id="309" r:id="rId53"/>
    <p:sldId id="311" r:id="rId54"/>
    <p:sldId id="315" r:id="rId55"/>
    <p:sldId id="317" r:id="rId56"/>
    <p:sldId id="334" r:id="rId57"/>
    <p:sldId id="335" r:id="rId58"/>
    <p:sldId id="336" r:id="rId59"/>
    <p:sldId id="337" r:id="rId60"/>
    <p:sldId id="338" r:id="rId61"/>
    <p:sldId id="339" r:id="rId62"/>
    <p:sldId id="340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274"/>
    <a:srgbClr val="08662D"/>
    <a:srgbClr val="DBA41D"/>
    <a:srgbClr val="028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591"/>
  </p:normalViewPr>
  <p:slideViewPr>
    <p:cSldViewPr snapToGrid="0" snapToObjects="1">
      <p:cViewPr varScale="1">
        <p:scale>
          <a:sx n="65" d="100"/>
          <a:sy n="65" d="100"/>
        </p:scale>
        <p:origin x="11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A44321-1C8B-4EC6-A42B-87088153EA5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082FC6-0EF5-4743-9304-9DDDE387A306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US" sz="4400" dirty="0"/>
            <a:t>Conference Committee</a:t>
          </a:r>
        </a:p>
        <a:p>
          <a:r>
            <a:rPr lang="en-US" sz="4400" dirty="0"/>
            <a:t> on Leadership</a:t>
          </a:r>
        </a:p>
      </dgm:t>
    </dgm:pt>
    <dgm:pt modelId="{8C2FD917-30F3-4092-BC4A-8D6BDB2AADF5}" type="parTrans" cxnId="{BEF62108-1D3A-4243-BF1C-E2F6C25EED30}">
      <dgm:prSet/>
      <dgm:spPr/>
      <dgm:t>
        <a:bodyPr/>
        <a:lstStyle/>
        <a:p>
          <a:endParaRPr lang="en-US"/>
        </a:p>
      </dgm:t>
    </dgm:pt>
    <dgm:pt modelId="{44EF349C-DFA7-4689-A800-A008A31182CE}" type="sibTrans" cxnId="{BEF62108-1D3A-4243-BF1C-E2F6C25EED30}">
      <dgm:prSet/>
      <dgm:spPr/>
      <dgm:t>
        <a:bodyPr/>
        <a:lstStyle/>
        <a:p>
          <a:endParaRPr lang="en-US"/>
        </a:p>
      </dgm:t>
    </dgm:pt>
    <dgm:pt modelId="{CBEEDEF6-10A2-4C80-9F18-E0B06256A66A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US" sz="2000" dirty="0"/>
            <a:t>Members and leadership determined by Committee on Leadership</a:t>
          </a:r>
        </a:p>
        <a:p>
          <a:r>
            <a:rPr lang="en-US" sz="2000" dirty="0"/>
            <a:t>Elected by Annual Conference</a:t>
          </a:r>
        </a:p>
      </dgm:t>
    </dgm:pt>
    <dgm:pt modelId="{C323F4B2-3863-41A3-AE7F-8FF1FD1CD1BD}" type="parTrans" cxnId="{BABD0D0A-1DA6-42E6-B5A1-9A8BEF534E5A}">
      <dgm:prSet/>
      <dgm:spPr/>
      <dgm:t>
        <a:bodyPr/>
        <a:lstStyle/>
        <a:p>
          <a:endParaRPr lang="en-US"/>
        </a:p>
      </dgm:t>
    </dgm:pt>
    <dgm:pt modelId="{73EBE448-12E7-4E0E-A9CA-ACED28E8A992}" type="sibTrans" cxnId="{BABD0D0A-1DA6-42E6-B5A1-9A8BEF534E5A}">
      <dgm:prSet/>
      <dgm:spPr/>
      <dgm:t>
        <a:bodyPr/>
        <a:lstStyle/>
        <a:p>
          <a:endParaRPr lang="en-US"/>
        </a:p>
      </dgm:t>
    </dgm:pt>
    <dgm:pt modelId="{0BA82EED-6CC4-44FF-B0A3-391E06FEA49D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US" sz="2000" dirty="0"/>
            <a:t>Conference affiliated groups, leadership determined by membership</a:t>
          </a:r>
        </a:p>
        <a:p>
          <a:r>
            <a:rPr lang="en-US" sz="2000" dirty="0"/>
            <a:t>No need for Annual Conference approval</a:t>
          </a:r>
        </a:p>
      </dgm:t>
    </dgm:pt>
    <dgm:pt modelId="{3E485C84-B9B1-44F8-A9D8-FD6E4E900784}" type="parTrans" cxnId="{6F770A65-70A0-4692-B4F0-E9E30508FDB0}">
      <dgm:prSet/>
      <dgm:spPr/>
      <dgm:t>
        <a:bodyPr/>
        <a:lstStyle/>
        <a:p>
          <a:endParaRPr lang="en-US"/>
        </a:p>
      </dgm:t>
    </dgm:pt>
    <dgm:pt modelId="{41CE3EB7-DD86-41AC-8E25-E0CC79FA8485}" type="sibTrans" cxnId="{6F770A65-70A0-4692-B4F0-E9E30508FDB0}">
      <dgm:prSet/>
      <dgm:spPr/>
      <dgm:t>
        <a:bodyPr/>
        <a:lstStyle/>
        <a:p>
          <a:endParaRPr lang="en-US"/>
        </a:p>
      </dgm:t>
    </dgm:pt>
    <dgm:pt modelId="{F4960D0C-F9D1-47C8-B481-117541539251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US" sz="2000" dirty="0"/>
            <a:t>Determine own membership and elect own leadership</a:t>
          </a:r>
        </a:p>
        <a:p>
          <a:r>
            <a:rPr lang="en-US" sz="2000" dirty="0"/>
            <a:t>Elected by Annual Conference</a:t>
          </a:r>
        </a:p>
      </dgm:t>
    </dgm:pt>
    <dgm:pt modelId="{44863F90-CC94-4BFB-9074-DEAB9FF8D854}" type="sibTrans" cxnId="{D7E14897-3C8B-4AE3-AD87-0DAB12788649}">
      <dgm:prSet/>
      <dgm:spPr/>
      <dgm:t>
        <a:bodyPr/>
        <a:lstStyle/>
        <a:p>
          <a:endParaRPr lang="en-US"/>
        </a:p>
      </dgm:t>
    </dgm:pt>
    <dgm:pt modelId="{7752B82B-3244-46C3-9243-F662311B701B}" type="parTrans" cxnId="{D7E14897-3C8B-4AE3-AD87-0DAB12788649}">
      <dgm:prSet/>
      <dgm:spPr/>
      <dgm:t>
        <a:bodyPr/>
        <a:lstStyle/>
        <a:p>
          <a:endParaRPr lang="en-US"/>
        </a:p>
      </dgm:t>
    </dgm:pt>
    <dgm:pt modelId="{695BD92D-4536-41D2-9860-741F140D9EAE}" type="pres">
      <dgm:prSet presAssocID="{B3A44321-1C8B-4EC6-A42B-87088153EA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FD90712-299B-4084-A87A-9BD089C30C63}" type="pres">
      <dgm:prSet presAssocID="{66082FC6-0EF5-4743-9304-9DDDE387A306}" presName="hierRoot1" presStyleCnt="0">
        <dgm:presLayoutVars>
          <dgm:hierBranch val="init"/>
        </dgm:presLayoutVars>
      </dgm:prSet>
      <dgm:spPr/>
    </dgm:pt>
    <dgm:pt modelId="{3993C702-82C4-4AEA-958F-EC96EEE168B1}" type="pres">
      <dgm:prSet presAssocID="{66082FC6-0EF5-4743-9304-9DDDE387A306}" presName="rootComposite1" presStyleCnt="0"/>
      <dgm:spPr/>
    </dgm:pt>
    <dgm:pt modelId="{6B7071E3-DB84-4B39-A200-3571EC3EF09C}" type="pres">
      <dgm:prSet presAssocID="{66082FC6-0EF5-4743-9304-9DDDE387A306}" presName="rootText1" presStyleLbl="node0" presStyleIdx="0" presStyleCnt="1" custScaleX="425558" custScaleY="168668" custLinFactNeighborX="4511" custLinFactNeighborY="56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DBEC1E-8878-4347-8B70-72C065159244}" type="pres">
      <dgm:prSet presAssocID="{66082FC6-0EF5-4743-9304-9DDDE387A30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EA981CA-79C4-4D6C-A28F-5F7FFF35F867}" type="pres">
      <dgm:prSet presAssocID="{66082FC6-0EF5-4743-9304-9DDDE387A306}" presName="hierChild2" presStyleCnt="0"/>
      <dgm:spPr/>
    </dgm:pt>
    <dgm:pt modelId="{F03952A8-2EFA-4AC4-AF17-6AA7F47AFEFF}" type="pres">
      <dgm:prSet presAssocID="{C323F4B2-3863-41A3-AE7F-8FF1FD1CD1BD}" presName="Name37" presStyleLbl="parChTrans1D2" presStyleIdx="0" presStyleCnt="3"/>
      <dgm:spPr/>
      <dgm:t>
        <a:bodyPr/>
        <a:lstStyle/>
        <a:p>
          <a:endParaRPr lang="en-US"/>
        </a:p>
      </dgm:t>
    </dgm:pt>
    <dgm:pt modelId="{5CA7BD01-9040-4378-BA66-E927E828C1B9}" type="pres">
      <dgm:prSet presAssocID="{CBEEDEF6-10A2-4C80-9F18-E0B06256A66A}" presName="hierRoot2" presStyleCnt="0">
        <dgm:presLayoutVars>
          <dgm:hierBranch val="init"/>
        </dgm:presLayoutVars>
      </dgm:prSet>
      <dgm:spPr/>
    </dgm:pt>
    <dgm:pt modelId="{68BCFA5F-1D16-491F-9483-776B9F97B077}" type="pres">
      <dgm:prSet presAssocID="{CBEEDEF6-10A2-4C80-9F18-E0B06256A66A}" presName="rootComposite" presStyleCnt="0"/>
      <dgm:spPr/>
    </dgm:pt>
    <dgm:pt modelId="{3422FD21-D0C6-4C24-B760-E9430224112C}" type="pres">
      <dgm:prSet presAssocID="{CBEEDEF6-10A2-4C80-9F18-E0B06256A66A}" presName="rootText" presStyleLbl="node2" presStyleIdx="0" presStyleCnt="3" custScaleX="141287" custScaleY="125261" custLinFactNeighborX="-2256" custLinFactNeighborY="67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C4650D-88C5-4010-9F7B-D342DCD905C1}" type="pres">
      <dgm:prSet presAssocID="{CBEEDEF6-10A2-4C80-9F18-E0B06256A66A}" presName="rootConnector" presStyleLbl="node2" presStyleIdx="0" presStyleCnt="3"/>
      <dgm:spPr/>
      <dgm:t>
        <a:bodyPr/>
        <a:lstStyle/>
        <a:p>
          <a:endParaRPr lang="en-US"/>
        </a:p>
      </dgm:t>
    </dgm:pt>
    <dgm:pt modelId="{E5F67F0D-8EC7-46B7-AC5B-92C5E3920BCA}" type="pres">
      <dgm:prSet presAssocID="{CBEEDEF6-10A2-4C80-9F18-E0B06256A66A}" presName="hierChild4" presStyleCnt="0"/>
      <dgm:spPr/>
    </dgm:pt>
    <dgm:pt modelId="{ACA5501E-9F63-4A2C-AC5F-58957AAC227D}" type="pres">
      <dgm:prSet presAssocID="{CBEEDEF6-10A2-4C80-9F18-E0B06256A66A}" presName="hierChild5" presStyleCnt="0"/>
      <dgm:spPr/>
    </dgm:pt>
    <dgm:pt modelId="{12877B45-1DE5-45F2-B0D5-416AC9FF5F13}" type="pres">
      <dgm:prSet presAssocID="{7752B82B-3244-46C3-9243-F662311B701B}" presName="Name37" presStyleLbl="parChTrans1D2" presStyleIdx="1" presStyleCnt="3"/>
      <dgm:spPr/>
      <dgm:t>
        <a:bodyPr/>
        <a:lstStyle/>
        <a:p>
          <a:endParaRPr lang="en-US"/>
        </a:p>
      </dgm:t>
    </dgm:pt>
    <dgm:pt modelId="{E52709CA-1D30-47CC-89C5-E03AC7A887D3}" type="pres">
      <dgm:prSet presAssocID="{F4960D0C-F9D1-47C8-B481-117541539251}" presName="hierRoot2" presStyleCnt="0">
        <dgm:presLayoutVars>
          <dgm:hierBranch val="init"/>
        </dgm:presLayoutVars>
      </dgm:prSet>
      <dgm:spPr/>
    </dgm:pt>
    <dgm:pt modelId="{428F7032-7AFB-4127-A804-378F724328F5}" type="pres">
      <dgm:prSet presAssocID="{F4960D0C-F9D1-47C8-B481-117541539251}" presName="rootComposite" presStyleCnt="0"/>
      <dgm:spPr/>
    </dgm:pt>
    <dgm:pt modelId="{E680AF2B-E8E9-4011-9E39-D4382C554BCD}" type="pres">
      <dgm:prSet presAssocID="{F4960D0C-F9D1-47C8-B481-117541539251}" presName="rootText" presStyleLbl="node2" presStyleIdx="1" presStyleCnt="3" custAng="0" custScaleX="119240" custScaleY="1371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A63412-DE34-4ACB-A9ED-1DBE1F0A4087}" type="pres">
      <dgm:prSet presAssocID="{F4960D0C-F9D1-47C8-B481-117541539251}" presName="rootConnector" presStyleLbl="node2" presStyleIdx="1" presStyleCnt="3"/>
      <dgm:spPr/>
      <dgm:t>
        <a:bodyPr/>
        <a:lstStyle/>
        <a:p>
          <a:endParaRPr lang="en-US"/>
        </a:p>
      </dgm:t>
    </dgm:pt>
    <dgm:pt modelId="{D10454B5-D22F-485B-9477-8D97D2474E17}" type="pres">
      <dgm:prSet presAssocID="{F4960D0C-F9D1-47C8-B481-117541539251}" presName="hierChild4" presStyleCnt="0"/>
      <dgm:spPr/>
    </dgm:pt>
    <dgm:pt modelId="{0A957FAA-1D3B-4C24-A66F-7378E9503811}" type="pres">
      <dgm:prSet presAssocID="{F4960D0C-F9D1-47C8-B481-117541539251}" presName="hierChild5" presStyleCnt="0"/>
      <dgm:spPr/>
    </dgm:pt>
    <dgm:pt modelId="{BEE6C56C-C588-48A3-A789-83D336D7ABA8}" type="pres">
      <dgm:prSet presAssocID="{3E485C84-B9B1-44F8-A9D8-FD6E4E900784}" presName="Name37" presStyleLbl="parChTrans1D2" presStyleIdx="2" presStyleCnt="3"/>
      <dgm:spPr/>
      <dgm:t>
        <a:bodyPr/>
        <a:lstStyle/>
        <a:p>
          <a:endParaRPr lang="en-US"/>
        </a:p>
      </dgm:t>
    </dgm:pt>
    <dgm:pt modelId="{ED08C79E-08FB-4DAC-B3F5-BD7273FE8B37}" type="pres">
      <dgm:prSet presAssocID="{0BA82EED-6CC4-44FF-B0A3-391E06FEA49D}" presName="hierRoot2" presStyleCnt="0">
        <dgm:presLayoutVars>
          <dgm:hierBranch val="init"/>
        </dgm:presLayoutVars>
      </dgm:prSet>
      <dgm:spPr/>
    </dgm:pt>
    <dgm:pt modelId="{9B28C1B9-ED0E-4A56-AC1C-F80C7D8DD9CF}" type="pres">
      <dgm:prSet presAssocID="{0BA82EED-6CC4-44FF-B0A3-391E06FEA49D}" presName="rootComposite" presStyleCnt="0"/>
      <dgm:spPr/>
    </dgm:pt>
    <dgm:pt modelId="{82D785F3-2C31-45B3-B1A5-0DFF99C3B22E}" type="pres">
      <dgm:prSet presAssocID="{0BA82EED-6CC4-44FF-B0A3-391E06FEA49D}" presName="rootText" presStyleLbl="node2" presStyleIdx="2" presStyleCnt="3" custScaleX="122820" custScaleY="1432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37E179-F796-4C1D-A5AD-0B6C7113FA78}" type="pres">
      <dgm:prSet presAssocID="{0BA82EED-6CC4-44FF-B0A3-391E06FEA49D}" presName="rootConnector" presStyleLbl="node2" presStyleIdx="2" presStyleCnt="3"/>
      <dgm:spPr/>
      <dgm:t>
        <a:bodyPr/>
        <a:lstStyle/>
        <a:p>
          <a:endParaRPr lang="en-US"/>
        </a:p>
      </dgm:t>
    </dgm:pt>
    <dgm:pt modelId="{1E2AAA5C-B2CB-4F2B-8901-4759658D55F8}" type="pres">
      <dgm:prSet presAssocID="{0BA82EED-6CC4-44FF-B0A3-391E06FEA49D}" presName="hierChild4" presStyleCnt="0"/>
      <dgm:spPr/>
    </dgm:pt>
    <dgm:pt modelId="{D7AEBEE9-5056-4DF0-BDD6-65C53EA74E56}" type="pres">
      <dgm:prSet presAssocID="{0BA82EED-6CC4-44FF-B0A3-391E06FEA49D}" presName="hierChild5" presStyleCnt="0"/>
      <dgm:spPr/>
    </dgm:pt>
    <dgm:pt modelId="{7BBCE3D0-343F-45F2-9522-B691FD72EBAA}" type="pres">
      <dgm:prSet presAssocID="{66082FC6-0EF5-4743-9304-9DDDE387A306}" presName="hierChild3" presStyleCnt="0"/>
      <dgm:spPr/>
    </dgm:pt>
  </dgm:ptLst>
  <dgm:cxnLst>
    <dgm:cxn modelId="{F0EBED10-1246-43D2-ACB6-676857A37D0E}" type="presOf" srcId="{CBEEDEF6-10A2-4C80-9F18-E0B06256A66A}" destId="{2CC4650D-88C5-4010-9F7B-D342DCD905C1}" srcOrd="1" destOrd="0" presId="urn:microsoft.com/office/officeart/2005/8/layout/orgChart1"/>
    <dgm:cxn modelId="{BEF62108-1D3A-4243-BF1C-E2F6C25EED30}" srcId="{B3A44321-1C8B-4EC6-A42B-87088153EA53}" destId="{66082FC6-0EF5-4743-9304-9DDDE387A306}" srcOrd="0" destOrd="0" parTransId="{8C2FD917-30F3-4092-BC4A-8D6BDB2AADF5}" sibTransId="{44EF349C-DFA7-4689-A800-A008A31182CE}"/>
    <dgm:cxn modelId="{80F54DEB-C58E-4751-A6E0-CCE22714F284}" type="presOf" srcId="{F4960D0C-F9D1-47C8-B481-117541539251}" destId="{CEA63412-DE34-4ACB-A9ED-1DBE1F0A4087}" srcOrd="1" destOrd="0" presId="urn:microsoft.com/office/officeart/2005/8/layout/orgChart1"/>
    <dgm:cxn modelId="{D7E14897-3C8B-4AE3-AD87-0DAB12788649}" srcId="{66082FC6-0EF5-4743-9304-9DDDE387A306}" destId="{F4960D0C-F9D1-47C8-B481-117541539251}" srcOrd="1" destOrd="0" parTransId="{7752B82B-3244-46C3-9243-F662311B701B}" sibTransId="{44863F90-CC94-4BFB-9074-DEAB9FF8D854}"/>
    <dgm:cxn modelId="{74878F28-F9D7-4BF4-BDD9-3CB68AEF420F}" type="presOf" srcId="{0BA82EED-6CC4-44FF-B0A3-391E06FEA49D}" destId="{1B37E179-F796-4C1D-A5AD-0B6C7113FA78}" srcOrd="1" destOrd="0" presId="urn:microsoft.com/office/officeart/2005/8/layout/orgChart1"/>
    <dgm:cxn modelId="{6F770A65-70A0-4692-B4F0-E9E30508FDB0}" srcId="{66082FC6-0EF5-4743-9304-9DDDE387A306}" destId="{0BA82EED-6CC4-44FF-B0A3-391E06FEA49D}" srcOrd="2" destOrd="0" parTransId="{3E485C84-B9B1-44F8-A9D8-FD6E4E900784}" sibTransId="{41CE3EB7-DD86-41AC-8E25-E0CC79FA8485}"/>
    <dgm:cxn modelId="{EAEB97B5-C77D-464F-A7C8-1511A137931E}" type="presOf" srcId="{B3A44321-1C8B-4EC6-A42B-87088153EA53}" destId="{695BD92D-4536-41D2-9860-741F140D9EAE}" srcOrd="0" destOrd="0" presId="urn:microsoft.com/office/officeart/2005/8/layout/orgChart1"/>
    <dgm:cxn modelId="{C04F3550-9536-4837-8793-4738F2DDA0C9}" type="presOf" srcId="{CBEEDEF6-10A2-4C80-9F18-E0B06256A66A}" destId="{3422FD21-D0C6-4C24-B760-E9430224112C}" srcOrd="0" destOrd="0" presId="urn:microsoft.com/office/officeart/2005/8/layout/orgChart1"/>
    <dgm:cxn modelId="{E6EB9961-B52B-4E05-BB10-666106611E60}" type="presOf" srcId="{F4960D0C-F9D1-47C8-B481-117541539251}" destId="{E680AF2B-E8E9-4011-9E39-D4382C554BCD}" srcOrd="0" destOrd="0" presId="urn:microsoft.com/office/officeart/2005/8/layout/orgChart1"/>
    <dgm:cxn modelId="{BABD0D0A-1DA6-42E6-B5A1-9A8BEF534E5A}" srcId="{66082FC6-0EF5-4743-9304-9DDDE387A306}" destId="{CBEEDEF6-10A2-4C80-9F18-E0B06256A66A}" srcOrd="0" destOrd="0" parTransId="{C323F4B2-3863-41A3-AE7F-8FF1FD1CD1BD}" sibTransId="{73EBE448-12E7-4E0E-A9CA-ACED28E8A992}"/>
    <dgm:cxn modelId="{717172B8-653C-4C38-9740-64974006404E}" type="presOf" srcId="{7752B82B-3244-46C3-9243-F662311B701B}" destId="{12877B45-1DE5-45F2-B0D5-416AC9FF5F13}" srcOrd="0" destOrd="0" presId="urn:microsoft.com/office/officeart/2005/8/layout/orgChart1"/>
    <dgm:cxn modelId="{4EAA3A18-3EDB-4513-BB62-D68B4FFC48D1}" type="presOf" srcId="{C323F4B2-3863-41A3-AE7F-8FF1FD1CD1BD}" destId="{F03952A8-2EFA-4AC4-AF17-6AA7F47AFEFF}" srcOrd="0" destOrd="0" presId="urn:microsoft.com/office/officeart/2005/8/layout/orgChart1"/>
    <dgm:cxn modelId="{96E7CEC5-7B4F-4681-B503-F68CAC65AC68}" type="presOf" srcId="{66082FC6-0EF5-4743-9304-9DDDE387A306}" destId="{D9DBEC1E-8878-4347-8B70-72C065159244}" srcOrd="1" destOrd="0" presId="urn:microsoft.com/office/officeart/2005/8/layout/orgChart1"/>
    <dgm:cxn modelId="{62D5BD73-B44C-4279-BC61-97F6738BA7B2}" type="presOf" srcId="{66082FC6-0EF5-4743-9304-9DDDE387A306}" destId="{6B7071E3-DB84-4B39-A200-3571EC3EF09C}" srcOrd="0" destOrd="0" presId="urn:microsoft.com/office/officeart/2005/8/layout/orgChart1"/>
    <dgm:cxn modelId="{26385E63-E1F5-424D-BCAD-58079DDB4CEF}" type="presOf" srcId="{3E485C84-B9B1-44F8-A9D8-FD6E4E900784}" destId="{BEE6C56C-C588-48A3-A789-83D336D7ABA8}" srcOrd="0" destOrd="0" presId="urn:microsoft.com/office/officeart/2005/8/layout/orgChart1"/>
    <dgm:cxn modelId="{513C66BF-B018-4B40-92EE-0FDA43DD982D}" type="presOf" srcId="{0BA82EED-6CC4-44FF-B0A3-391E06FEA49D}" destId="{82D785F3-2C31-45B3-B1A5-0DFF99C3B22E}" srcOrd="0" destOrd="0" presId="urn:microsoft.com/office/officeart/2005/8/layout/orgChart1"/>
    <dgm:cxn modelId="{591915EA-61EE-4F02-9A96-316AA95D3827}" type="presParOf" srcId="{695BD92D-4536-41D2-9860-741F140D9EAE}" destId="{5FD90712-299B-4084-A87A-9BD089C30C63}" srcOrd="0" destOrd="0" presId="urn:microsoft.com/office/officeart/2005/8/layout/orgChart1"/>
    <dgm:cxn modelId="{50354DA7-0350-4C0B-AB2B-1A7CA7F36EF4}" type="presParOf" srcId="{5FD90712-299B-4084-A87A-9BD089C30C63}" destId="{3993C702-82C4-4AEA-958F-EC96EEE168B1}" srcOrd="0" destOrd="0" presId="urn:microsoft.com/office/officeart/2005/8/layout/orgChart1"/>
    <dgm:cxn modelId="{6DA76111-E8E3-41F6-A0F9-5D8100E4FBB4}" type="presParOf" srcId="{3993C702-82C4-4AEA-958F-EC96EEE168B1}" destId="{6B7071E3-DB84-4B39-A200-3571EC3EF09C}" srcOrd="0" destOrd="0" presId="urn:microsoft.com/office/officeart/2005/8/layout/orgChart1"/>
    <dgm:cxn modelId="{F7E06AA5-3935-4B2C-ACF8-D73FBF7916F6}" type="presParOf" srcId="{3993C702-82C4-4AEA-958F-EC96EEE168B1}" destId="{D9DBEC1E-8878-4347-8B70-72C065159244}" srcOrd="1" destOrd="0" presId="urn:microsoft.com/office/officeart/2005/8/layout/orgChart1"/>
    <dgm:cxn modelId="{8A9D7BB1-F5A2-404F-949A-6D32C7C58F5D}" type="presParOf" srcId="{5FD90712-299B-4084-A87A-9BD089C30C63}" destId="{9EA981CA-79C4-4D6C-A28F-5F7FFF35F867}" srcOrd="1" destOrd="0" presId="urn:microsoft.com/office/officeart/2005/8/layout/orgChart1"/>
    <dgm:cxn modelId="{43D4AECD-8C1C-4FEC-B487-3674E111F7C1}" type="presParOf" srcId="{9EA981CA-79C4-4D6C-A28F-5F7FFF35F867}" destId="{F03952A8-2EFA-4AC4-AF17-6AA7F47AFEFF}" srcOrd="0" destOrd="0" presId="urn:microsoft.com/office/officeart/2005/8/layout/orgChart1"/>
    <dgm:cxn modelId="{8FCAA739-F789-4B0B-B81E-028B2E1CDF99}" type="presParOf" srcId="{9EA981CA-79C4-4D6C-A28F-5F7FFF35F867}" destId="{5CA7BD01-9040-4378-BA66-E927E828C1B9}" srcOrd="1" destOrd="0" presId="urn:microsoft.com/office/officeart/2005/8/layout/orgChart1"/>
    <dgm:cxn modelId="{9885E01D-E777-456E-8E68-40406C0B5BE5}" type="presParOf" srcId="{5CA7BD01-9040-4378-BA66-E927E828C1B9}" destId="{68BCFA5F-1D16-491F-9483-776B9F97B077}" srcOrd="0" destOrd="0" presId="urn:microsoft.com/office/officeart/2005/8/layout/orgChart1"/>
    <dgm:cxn modelId="{DCD16006-674A-4B2C-85B7-A1D74B9FFDF1}" type="presParOf" srcId="{68BCFA5F-1D16-491F-9483-776B9F97B077}" destId="{3422FD21-D0C6-4C24-B760-E9430224112C}" srcOrd="0" destOrd="0" presId="urn:microsoft.com/office/officeart/2005/8/layout/orgChart1"/>
    <dgm:cxn modelId="{FAD7E401-F5C8-4995-B385-47E5381F7518}" type="presParOf" srcId="{68BCFA5F-1D16-491F-9483-776B9F97B077}" destId="{2CC4650D-88C5-4010-9F7B-D342DCD905C1}" srcOrd="1" destOrd="0" presId="urn:microsoft.com/office/officeart/2005/8/layout/orgChart1"/>
    <dgm:cxn modelId="{1B6575B8-CEF0-45BF-AA78-B38A9B92931E}" type="presParOf" srcId="{5CA7BD01-9040-4378-BA66-E927E828C1B9}" destId="{E5F67F0D-8EC7-46B7-AC5B-92C5E3920BCA}" srcOrd="1" destOrd="0" presId="urn:microsoft.com/office/officeart/2005/8/layout/orgChart1"/>
    <dgm:cxn modelId="{A29F4549-B73E-47BC-BF9F-D7E724182A41}" type="presParOf" srcId="{5CA7BD01-9040-4378-BA66-E927E828C1B9}" destId="{ACA5501E-9F63-4A2C-AC5F-58957AAC227D}" srcOrd="2" destOrd="0" presId="urn:microsoft.com/office/officeart/2005/8/layout/orgChart1"/>
    <dgm:cxn modelId="{694A85CD-C203-4E65-8C26-A9A4AC972CB0}" type="presParOf" srcId="{9EA981CA-79C4-4D6C-A28F-5F7FFF35F867}" destId="{12877B45-1DE5-45F2-B0D5-416AC9FF5F13}" srcOrd="2" destOrd="0" presId="urn:microsoft.com/office/officeart/2005/8/layout/orgChart1"/>
    <dgm:cxn modelId="{70C4473B-8FDE-407A-9428-4FA9E95235D2}" type="presParOf" srcId="{9EA981CA-79C4-4D6C-A28F-5F7FFF35F867}" destId="{E52709CA-1D30-47CC-89C5-E03AC7A887D3}" srcOrd="3" destOrd="0" presId="urn:microsoft.com/office/officeart/2005/8/layout/orgChart1"/>
    <dgm:cxn modelId="{E147E4EF-1F7E-46B3-AE91-2C47422367E2}" type="presParOf" srcId="{E52709CA-1D30-47CC-89C5-E03AC7A887D3}" destId="{428F7032-7AFB-4127-A804-378F724328F5}" srcOrd="0" destOrd="0" presId="urn:microsoft.com/office/officeart/2005/8/layout/orgChart1"/>
    <dgm:cxn modelId="{B4215C2E-3C74-4EE8-A795-8DBDA757AB9B}" type="presParOf" srcId="{428F7032-7AFB-4127-A804-378F724328F5}" destId="{E680AF2B-E8E9-4011-9E39-D4382C554BCD}" srcOrd="0" destOrd="0" presId="urn:microsoft.com/office/officeart/2005/8/layout/orgChart1"/>
    <dgm:cxn modelId="{56E3E385-6F8B-47C6-BC4E-262E061CCCC5}" type="presParOf" srcId="{428F7032-7AFB-4127-A804-378F724328F5}" destId="{CEA63412-DE34-4ACB-A9ED-1DBE1F0A4087}" srcOrd="1" destOrd="0" presId="urn:microsoft.com/office/officeart/2005/8/layout/orgChart1"/>
    <dgm:cxn modelId="{8EEF3082-ECB4-439F-A2EF-8C8D1BA3BF34}" type="presParOf" srcId="{E52709CA-1D30-47CC-89C5-E03AC7A887D3}" destId="{D10454B5-D22F-485B-9477-8D97D2474E17}" srcOrd="1" destOrd="0" presId="urn:microsoft.com/office/officeart/2005/8/layout/orgChart1"/>
    <dgm:cxn modelId="{F13B906A-0998-4D8D-9988-0C918AF5EBD5}" type="presParOf" srcId="{E52709CA-1D30-47CC-89C5-E03AC7A887D3}" destId="{0A957FAA-1D3B-4C24-A66F-7378E9503811}" srcOrd="2" destOrd="0" presId="urn:microsoft.com/office/officeart/2005/8/layout/orgChart1"/>
    <dgm:cxn modelId="{A90D7FF8-E473-4DE0-AC25-B27789439BA3}" type="presParOf" srcId="{9EA981CA-79C4-4D6C-A28F-5F7FFF35F867}" destId="{BEE6C56C-C588-48A3-A789-83D336D7ABA8}" srcOrd="4" destOrd="0" presId="urn:microsoft.com/office/officeart/2005/8/layout/orgChart1"/>
    <dgm:cxn modelId="{064084A1-B6DF-4C56-BC6F-D2528DA5B58C}" type="presParOf" srcId="{9EA981CA-79C4-4D6C-A28F-5F7FFF35F867}" destId="{ED08C79E-08FB-4DAC-B3F5-BD7273FE8B37}" srcOrd="5" destOrd="0" presId="urn:microsoft.com/office/officeart/2005/8/layout/orgChart1"/>
    <dgm:cxn modelId="{8FD6A4D3-373F-464F-AC0E-B247DFAD135F}" type="presParOf" srcId="{ED08C79E-08FB-4DAC-B3F5-BD7273FE8B37}" destId="{9B28C1B9-ED0E-4A56-AC1C-F80C7D8DD9CF}" srcOrd="0" destOrd="0" presId="urn:microsoft.com/office/officeart/2005/8/layout/orgChart1"/>
    <dgm:cxn modelId="{26A42A85-7A36-4CEA-AA52-BB85280E91BC}" type="presParOf" srcId="{9B28C1B9-ED0E-4A56-AC1C-F80C7D8DD9CF}" destId="{82D785F3-2C31-45B3-B1A5-0DFF99C3B22E}" srcOrd="0" destOrd="0" presId="urn:microsoft.com/office/officeart/2005/8/layout/orgChart1"/>
    <dgm:cxn modelId="{5A82E7AF-33BF-40B9-BDD5-1928201E8B6A}" type="presParOf" srcId="{9B28C1B9-ED0E-4A56-AC1C-F80C7D8DD9CF}" destId="{1B37E179-F796-4C1D-A5AD-0B6C7113FA78}" srcOrd="1" destOrd="0" presId="urn:microsoft.com/office/officeart/2005/8/layout/orgChart1"/>
    <dgm:cxn modelId="{2781B250-8CB4-4DFC-A871-978B87BAC0B2}" type="presParOf" srcId="{ED08C79E-08FB-4DAC-B3F5-BD7273FE8B37}" destId="{1E2AAA5C-B2CB-4F2B-8901-4759658D55F8}" srcOrd="1" destOrd="0" presId="urn:microsoft.com/office/officeart/2005/8/layout/orgChart1"/>
    <dgm:cxn modelId="{F9BA0EDC-BA18-4726-9759-1F43547E25AD}" type="presParOf" srcId="{ED08C79E-08FB-4DAC-B3F5-BD7273FE8B37}" destId="{D7AEBEE9-5056-4DF0-BDD6-65C53EA74E56}" srcOrd="2" destOrd="0" presId="urn:microsoft.com/office/officeart/2005/8/layout/orgChart1"/>
    <dgm:cxn modelId="{EA81A215-837C-4717-9A81-07CADE087CD6}" type="presParOf" srcId="{5FD90712-299B-4084-A87A-9BD089C30C63}" destId="{7BBCE3D0-343F-45F2-9522-B691FD72EBAA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6C56C-C588-48A3-A789-83D336D7ABA8}">
      <dsp:nvSpPr>
        <dsp:cNvPr id="0" name=""/>
        <dsp:cNvSpPr/>
      </dsp:nvSpPr>
      <dsp:spPr>
        <a:xfrm>
          <a:off x="3981084" y="3216252"/>
          <a:ext cx="2830122" cy="340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701"/>
              </a:lnTo>
              <a:lnTo>
                <a:pt x="2830122" y="143701"/>
              </a:lnTo>
              <a:lnTo>
                <a:pt x="2830122" y="34015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77B45-1DE5-45F2-B0D5-416AC9FF5F13}">
      <dsp:nvSpPr>
        <dsp:cNvPr id="0" name=""/>
        <dsp:cNvSpPr/>
      </dsp:nvSpPr>
      <dsp:spPr>
        <a:xfrm>
          <a:off x="3981084" y="3216252"/>
          <a:ext cx="172753" cy="340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701"/>
              </a:lnTo>
              <a:lnTo>
                <a:pt x="172753" y="143701"/>
              </a:lnTo>
              <a:lnTo>
                <a:pt x="172753" y="34015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952A8-2EFA-4AC4-AF17-6AA7F47AFEFF}">
      <dsp:nvSpPr>
        <dsp:cNvPr id="0" name=""/>
        <dsp:cNvSpPr/>
      </dsp:nvSpPr>
      <dsp:spPr>
        <a:xfrm>
          <a:off x="1321733" y="3216252"/>
          <a:ext cx="2659350" cy="403030"/>
        </a:xfrm>
        <a:custGeom>
          <a:avLst/>
          <a:gdLst/>
          <a:ahLst/>
          <a:cxnLst/>
          <a:rect l="0" t="0" r="0" b="0"/>
          <a:pathLst>
            <a:path>
              <a:moveTo>
                <a:pt x="2659350" y="0"/>
              </a:moveTo>
              <a:lnTo>
                <a:pt x="2659350" y="206576"/>
              </a:lnTo>
              <a:lnTo>
                <a:pt x="0" y="206576"/>
              </a:lnTo>
              <a:lnTo>
                <a:pt x="0" y="40303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071E3-DB84-4B39-A200-3571EC3EF09C}">
      <dsp:nvSpPr>
        <dsp:cNvPr id="0" name=""/>
        <dsp:cNvSpPr/>
      </dsp:nvSpPr>
      <dsp:spPr>
        <a:xfrm>
          <a:off x="8" y="1638370"/>
          <a:ext cx="7962152" cy="157788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/>
            <a:t>Conference Committee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/>
            <a:t> on Leadership</a:t>
          </a:r>
        </a:p>
      </dsp:txBody>
      <dsp:txXfrm>
        <a:off x="8" y="1638370"/>
        <a:ext cx="7962152" cy="1577881"/>
      </dsp:txXfrm>
    </dsp:sp>
    <dsp:sp modelId="{3422FD21-D0C6-4C24-B760-E9430224112C}">
      <dsp:nvSpPr>
        <dsp:cNvPr id="0" name=""/>
        <dsp:cNvSpPr/>
      </dsp:nvSpPr>
      <dsp:spPr>
        <a:xfrm>
          <a:off x="0" y="3619282"/>
          <a:ext cx="2643467" cy="117181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Members and leadership determined by Committee on Leadership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Elected by Annual Conference</a:t>
          </a:r>
        </a:p>
      </dsp:txBody>
      <dsp:txXfrm>
        <a:off x="0" y="3619282"/>
        <a:ext cx="2643467" cy="1171811"/>
      </dsp:txXfrm>
    </dsp:sp>
    <dsp:sp modelId="{E680AF2B-E8E9-4011-9E39-D4382C554BCD}">
      <dsp:nvSpPr>
        <dsp:cNvPr id="0" name=""/>
        <dsp:cNvSpPr/>
      </dsp:nvSpPr>
      <dsp:spPr>
        <a:xfrm>
          <a:off x="3038353" y="3556408"/>
          <a:ext cx="2230969" cy="1282976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Determine own membership and elect own leadership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Elected by Annual Conference</a:t>
          </a:r>
        </a:p>
      </dsp:txBody>
      <dsp:txXfrm>
        <a:off x="3038353" y="3556408"/>
        <a:ext cx="2230969" cy="1282976"/>
      </dsp:txXfrm>
    </dsp:sp>
    <dsp:sp modelId="{82D785F3-2C31-45B3-B1A5-0DFF99C3B22E}">
      <dsp:nvSpPr>
        <dsp:cNvPr id="0" name=""/>
        <dsp:cNvSpPr/>
      </dsp:nvSpPr>
      <dsp:spPr>
        <a:xfrm>
          <a:off x="5662231" y="3556408"/>
          <a:ext cx="2297951" cy="1339760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Conference affiliated groups, leadership determined by membership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No need for Annual Conference approval</a:t>
          </a:r>
        </a:p>
      </dsp:txBody>
      <dsp:txXfrm>
        <a:off x="5662231" y="3556408"/>
        <a:ext cx="2297951" cy="1339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0935E-C86E-8E4D-B1E2-41B7957AAA7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2458A-68CC-F640-9B19-D7F98CAC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4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1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85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2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7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8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96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76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26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01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5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5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92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9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03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88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70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7855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49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0289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26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33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9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9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0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2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3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1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994">
              <a:srgbClr val="024274"/>
            </a:gs>
            <a:gs pos="0">
              <a:srgbClr val="08662D"/>
            </a:gs>
            <a:gs pos="73000">
              <a:srgbClr val="024274"/>
            </a:gs>
            <a:gs pos="1000">
              <a:srgbClr val="024274"/>
            </a:gs>
            <a:gs pos="44000">
              <a:srgbClr val="024274"/>
            </a:gs>
            <a:gs pos="92000">
              <a:srgbClr val="024274"/>
            </a:gs>
            <a:gs pos="98000">
              <a:srgbClr val="00B0F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0C81-8CC0-4342-9776-0C9F40F9BE3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0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96447-C40A-402D-B563-3E72FE02602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EECCE7C-0C58-4A25-AAE5-FE18BE453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9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tiff"/><Relationship Id="rId5" Type="http://schemas.openxmlformats.org/officeDocument/2006/relationships/image" Target="../media/image84.jpeg"/><Relationship Id="rId4" Type="http://schemas.openxmlformats.org/officeDocument/2006/relationships/image" Target="../media/image8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tiff"/><Relationship Id="rId5" Type="http://schemas.openxmlformats.org/officeDocument/2006/relationships/image" Target="../media/image107.tiff"/><Relationship Id="rId4" Type="http://schemas.openxmlformats.org/officeDocument/2006/relationships/image" Target="../media/image106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magteaches493@gmail.com" TargetMode="External"/><Relationship Id="rId2" Type="http://schemas.openxmlformats.org/officeDocument/2006/relationships/hyperlink" Target="http://bit.ly/leader-form" TargetMode="Externa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105" y="256384"/>
            <a:ext cx="7772400" cy="15538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DISTRICT MEETING</a:t>
            </a:r>
            <a:br>
              <a:rPr lang="en-US" sz="4400" b="1" dirty="0">
                <a:solidFill>
                  <a:schemeClr val="bg1"/>
                </a:solidFill>
                <a:latin typeface="+mn-lt"/>
              </a:rPr>
            </a:br>
            <a:r>
              <a:rPr lang="en-US" sz="4400" b="1" dirty="0">
                <a:solidFill>
                  <a:schemeClr val="bg1"/>
                </a:solidFill>
                <a:latin typeface="+mn-lt"/>
              </a:rPr>
              <a:t>“COMMUNITY OUTREACH”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F43F6-5FE6-2B42-9411-9A033AB73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08827"/>
            <a:ext cx="7166610" cy="165576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Bishop Peggy A. Johnson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Eastern Pennsylvania Annual Conference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Fall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33161-97A3-2D45-AB6E-CB7FA4EAE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32" y="1924142"/>
            <a:ext cx="2726004" cy="19800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26B63-B302-B647-82D7-6EA82854DB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324" y="2156751"/>
            <a:ext cx="4940181" cy="2733648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81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4521" y="-384573"/>
            <a:ext cx="7546692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GET TO KNOW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COMMUNITY LEADERS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 AND RESOURCES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4BDFD-3565-3142-B623-C83E9E4827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89" y="245521"/>
            <a:ext cx="2328462" cy="121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E458E1-D957-6B43-895F-DDF2566453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34" y="1610658"/>
            <a:ext cx="2305270" cy="1668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F1EC9F-A3E0-5F4F-A92B-67108BBE1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37" y="3429000"/>
            <a:ext cx="5146428" cy="2937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0EABB1-6B06-3B45-AFD2-12868E91EA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373" y="2161066"/>
            <a:ext cx="3926453" cy="3082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0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681" y="-1335291"/>
            <a:ext cx="8716638" cy="243011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CONNECT WITH FAITH COMMUNITIES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A4714-4F6C-2D4F-8E33-856020852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240" y="1094827"/>
            <a:ext cx="8097520" cy="5111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572170-FD19-FD4A-AC7C-8C3E67E4F2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0" y="1094827"/>
            <a:ext cx="4569459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80" y="-1643748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+mn-lt"/>
              </a:rPr>
              <a:t>BE </a:t>
            </a:r>
            <a:r>
              <a:rPr lang="en-US" sz="3600" b="1" smtClean="0">
                <a:solidFill>
                  <a:schemeClr val="bg1"/>
                </a:solidFill>
                <a:latin typeface="+mn-lt"/>
              </a:rPr>
              <a:t>VISIBLE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ON THE INTERNET!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C74606D-F11E-4E45-B932-F6DDABC2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0756" y="5280660"/>
            <a:ext cx="8417688" cy="165576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Have an accessible website 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	and Facebook 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871570-65CC-1A44-B59B-B157754ADD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58" y="1003050"/>
            <a:ext cx="8602883" cy="3980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9E26-D7B3-7F4C-A128-07623FEDEB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8" y="3308985"/>
            <a:ext cx="1612706" cy="334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1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C74606D-F11E-4E45-B932-F6DDABC2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574" y="4130058"/>
            <a:ext cx="4492462" cy="631855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The times of services and programs should be easy to see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9BBA2-FEE5-284E-9F8C-90153E43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10" y="153575"/>
            <a:ext cx="8177229" cy="346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9EFCE-205E-A747-9A27-7749F3E84B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1" y="2731770"/>
            <a:ext cx="3365610" cy="3972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7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C74606D-F11E-4E45-B932-F6DDABC2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849" y="3429000"/>
            <a:ext cx="2928684" cy="2737114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Make sure people can contact the church on this 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17F58-3DD3-BE4A-A416-7D3E8C925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58027"/>
            <a:ext cx="8389620" cy="2737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0075E2-A873-EA4C-B422-2DE0BF99BF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086" y="3079061"/>
            <a:ext cx="5128026" cy="3584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6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C74606D-F11E-4E45-B932-F6DDABC2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9069" y="-199808"/>
            <a:ext cx="6480521" cy="1543050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Pastors should not be hiding their names and contact information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B0671-D94A-4F42-AC70-16DBDBC5B1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93" y="383122"/>
            <a:ext cx="817027" cy="8170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FFE4C-B989-0340-A5AC-7A93D41FC0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4" y="1641882"/>
            <a:ext cx="4779784" cy="2496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C6325-D5F0-0F49-8663-A69455C415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" y="4579870"/>
            <a:ext cx="4799148" cy="165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83523-83D2-9E43-9348-93F1F6B3AE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1306" y="1623518"/>
            <a:ext cx="3543300" cy="2514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A4B60D-E20F-8241-BB64-35903F9236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5"/>
          <a:stretch/>
        </p:blipFill>
        <p:spPr>
          <a:xfrm>
            <a:off x="5360670" y="4579870"/>
            <a:ext cx="3543300" cy="165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1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96" y="-1009900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THERE IS NO END TO THE POSSIBILITIES WHEN YOU GET OUT INTO THE COMMUNITY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21D11E-5E02-E349-B5FA-1007EC377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01" y="1385438"/>
            <a:ext cx="2779235" cy="4080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7E1B15-6F06-9A4A-8DC7-0CB9D981C4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057" y="2833461"/>
            <a:ext cx="3015661" cy="3824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63595D-DB2E-384C-AAFB-EAD93CA36C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449" y="1655619"/>
            <a:ext cx="3621450" cy="2933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8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708" y="39555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SOME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CREATIVE IDEAS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D7009-5A8A-8A42-970E-3F7631F6F7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68" y="211885"/>
            <a:ext cx="4767546" cy="3086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E053B1-8F3B-3B4C-A7C0-B5AC17CA01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084" y="3471115"/>
            <a:ext cx="553066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6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62148" y="-1435635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BLOCK PARTIES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713E1-1EAD-2A43-912C-FE2BDBB3CE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892" y="181789"/>
            <a:ext cx="4875722" cy="3247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575C5-D01A-9149-ADA6-9A338C04B1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023" y="3638535"/>
            <a:ext cx="4469867" cy="2977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8ABDCE-6803-F645-8889-6F67293FAD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86" y="1169238"/>
            <a:ext cx="3486326" cy="5249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2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59901" y="3429000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FOOD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E1FEF-8033-0B49-9205-8E3BDAE2C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66" y="379607"/>
            <a:ext cx="5044971" cy="3763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519F52-ABE2-5E42-AB45-3232B0B9D1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646462"/>
            <a:ext cx="4219937" cy="3014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E4E7D9-E520-6D42-B4D4-B4509F375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137" y="199592"/>
            <a:ext cx="3770862" cy="2515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0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0821" y="951710"/>
            <a:ext cx="7772400" cy="15538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DEVOTIONS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br>
              <a:rPr lang="en-US" sz="4400" b="1" dirty="0">
                <a:solidFill>
                  <a:schemeClr val="bg1"/>
                </a:solidFill>
              </a:rPr>
            </a:b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E64D00-D66B-1844-8711-F14FCFA8B0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7" y="588272"/>
            <a:ext cx="3679013" cy="2069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BEABC4-95F6-C548-90BF-C40B2E4F84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321" y="2868989"/>
            <a:ext cx="4988689" cy="3741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8956057-CBDF-1844-BD73-2C88EA0D8060}"/>
              </a:ext>
            </a:extLst>
          </p:cNvPr>
          <p:cNvSpPr txBox="1">
            <a:spLocks/>
          </p:cNvSpPr>
          <p:nvPr/>
        </p:nvSpPr>
        <p:spPr>
          <a:xfrm>
            <a:off x="2447465" y="4200285"/>
            <a:ext cx="7772400" cy="1553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Stencil" pitchFamily="82" charset="77"/>
              </a:rPr>
              <a:t/>
            </a:r>
            <a:br>
              <a:rPr lang="en-US" sz="4000" dirty="0">
                <a:latin typeface="Stencil" pitchFamily="82" charset="77"/>
              </a:rPr>
            </a:br>
            <a:r>
              <a:rPr lang="en-US" sz="4000" dirty="0">
                <a:latin typeface="Stencil" pitchFamily="82" charset="77"/>
              </a:rPr>
              <a:t>ACTS 1: 7-8, 12-14</a:t>
            </a:r>
          </a:p>
        </p:txBody>
      </p:sp>
      <p:pic>
        <p:nvPicPr>
          <p:cNvPr id="3" name="Picture 2" descr="File:Ripple effect on water.jpg - Wikimedia Common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71" y="3542258"/>
            <a:ext cx="3352800" cy="23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69544" y="-232329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HOME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OWNER’S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CLASSES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A38B9F-7801-FD43-A27A-20F59A115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061" y="146162"/>
            <a:ext cx="4277984" cy="2823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92EE1D-C8CA-6A40-9B7C-145E5DF62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55" y="2408890"/>
            <a:ext cx="4924492" cy="3844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4BCE588-E076-904F-BC8B-12D07F17B82D}"/>
              </a:ext>
            </a:extLst>
          </p:cNvPr>
          <p:cNvSpPr txBox="1">
            <a:spLocks/>
          </p:cNvSpPr>
          <p:nvPr/>
        </p:nvSpPr>
        <p:spPr>
          <a:xfrm>
            <a:off x="3592404" y="-478211"/>
            <a:ext cx="3854370" cy="23953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The “KEY”</a:t>
            </a:r>
          </a:p>
          <a:p>
            <a:r>
              <a:rPr lang="en-US" sz="2400" b="1" dirty="0"/>
              <a:t>to owning</a:t>
            </a:r>
          </a:p>
          <a:p>
            <a:r>
              <a:rPr lang="en-US" sz="2400" b="1" dirty="0"/>
              <a:t>a home</a:t>
            </a:r>
          </a:p>
        </p:txBody>
      </p:sp>
    </p:spTree>
    <p:extLst>
      <p:ext uri="{BB962C8B-B14F-4D97-AF65-F5344CB8AC3E}">
        <p14:creationId xmlns:p14="http://schemas.microsoft.com/office/powerpoint/2010/main" val="41695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5234" y="3108692"/>
            <a:ext cx="7632073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HOME REPAIRS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IN THE COMMUNITY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52BBE7-EEF1-6A40-86E1-5298B2E850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59" y="1805650"/>
            <a:ext cx="3467192" cy="4618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34DFA-08DC-B342-A3C0-966A2E61A1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579" y="156569"/>
            <a:ext cx="5278056" cy="3507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6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044" y="3792396"/>
            <a:ext cx="2866913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OUTDOOR WORSHIP AND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PRAYER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89883-A216-084C-A4B7-2E944D4B07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46" y="222812"/>
            <a:ext cx="4073646" cy="3055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854FA-842A-1745-87D0-6C0EAFDD7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22812"/>
            <a:ext cx="4397093" cy="3055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0C1A937-4D31-314F-ABA2-9BF208675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547" y="3579954"/>
            <a:ext cx="5495600" cy="3055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0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57583" y="-336142"/>
            <a:ext cx="8570213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TUTORING AND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VOLUNTEERING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AT THE SCHOOLS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3DD5C4-F6B9-E743-B6E1-F0404654F5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0" y="2190327"/>
            <a:ext cx="3943306" cy="3943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57B2F4-9BF8-994C-B746-B24CF1900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89" y="4161980"/>
            <a:ext cx="4405282" cy="2395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DCF920-1D15-C345-A29F-6B131133F5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89" y="515835"/>
            <a:ext cx="4343271" cy="2913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8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7031" y="-371905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PARISH NURSES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OUT IN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THE 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4D4E5-D464-9645-8F92-33E09A96F0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557" y="4894355"/>
            <a:ext cx="5558163" cy="1655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4081B-963D-4B4B-B8F4-1FC4D876D1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541" y="2103548"/>
            <a:ext cx="5232866" cy="2630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10CB3-74EC-5948-A1BC-B52265028F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78" y="307776"/>
            <a:ext cx="4589357" cy="3054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8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F74D72-FDFF-BC4D-85CD-69DE472314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06" y="851225"/>
            <a:ext cx="28448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705EB8-C41D-F743-B172-40D2D15881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956602"/>
            <a:ext cx="7868093" cy="2720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D0EFA-A9E0-854F-AC6B-38376310EB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439" y="340862"/>
            <a:ext cx="5831655" cy="3401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1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873217E-FC56-C14D-959D-6F24E561E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840" y="3429000"/>
            <a:ext cx="5369442" cy="3309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132F7-2408-B24F-B7E2-58604C63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840" y="350923"/>
            <a:ext cx="5369442" cy="2918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8B714-DD5C-3142-9BD3-2EA34CC249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8" y="1433277"/>
            <a:ext cx="3410062" cy="27240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53834" y="612303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COMMUNITY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THEATER</a:t>
            </a:r>
          </a:p>
        </p:txBody>
      </p:sp>
    </p:spTree>
    <p:extLst>
      <p:ext uri="{BB962C8B-B14F-4D97-AF65-F5344CB8AC3E}">
        <p14:creationId xmlns:p14="http://schemas.microsoft.com/office/powerpoint/2010/main" val="26889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92231" y="2840045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MUSIC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LESSONS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8C2AC-3841-134B-B862-92683674E9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349" y="3626307"/>
            <a:ext cx="4491346" cy="2989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2B0B9-7D22-4F44-91FC-F8AAD44E3A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18" y="1337163"/>
            <a:ext cx="4169282" cy="1775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C6BBF-22A9-224E-83D1-C7416C295B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349" y="242141"/>
            <a:ext cx="4491346" cy="3142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5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9" y="1326050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HOMELESS SHELTER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41021-6024-054A-BC95-85E96680FB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48" y="3742276"/>
            <a:ext cx="4213150" cy="2916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15A99-4094-4D44-92A5-F6F7909CF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48" y="353544"/>
            <a:ext cx="4213150" cy="2729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EED16-B1C7-8D44-8250-B616FFDD37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088" y="360728"/>
            <a:ext cx="4094864" cy="2722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1DF4E-7DFC-BF49-8563-65664046EE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088" y="3742277"/>
            <a:ext cx="4094864" cy="2916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9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2041" y="-356900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COMMUNITY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GARDEN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0533CB-68DE-A048-A477-52363CA75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88" y="2555945"/>
            <a:ext cx="7910623" cy="3981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FB7ED-3415-734C-9097-CA16005465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66" y="419986"/>
            <a:ext cx="4426470" cy="2592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8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404336"/>
            <a:ext cx="7772400" cy="15538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COMMUNITY OUTREACH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A6C8992-DA94-8848-B305-AD2525DEC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3409" y="1149505"/>
            <a:ext cx="6858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It needs to start with an intentional discipleship plan using the disciplines of faith driving the process</a:t>
            </a:r>
          </a:p>
        </p:txBody>
      </p:sp>
      <p:pic>
        <p:nvPicPr>
          <p:cNvPr id="7" name="Picture 6" descr="Bible Study | Using tools old and new. | Roy | Flickr">
            <a:extLst>
              <a:ext uri="{FF2B5EF4-FFF2-40B4-BE49-F238E27FC236}">
                <a16:creationId xmlns:a16="http://schemas.microsoft.com/office/drawing/2014/main" id="{169B1AE3-9E02-684A-9311-2D983C14D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144" y="3050144"/>
            <a:ext cx="4788915" cy="3591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7BED7-2105-1F43-86C3-BB486F2F01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88" y="2774603"/>
            <a:ext cx="3110002" cy="20401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102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597EE-0AAB-7B43-B5B7-271E38F0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782" y="4149677"/>
            <a:ext cx="4962284" cy="2432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C2BCF-C2DB-3C40-8603-0F4CDDA083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7" y="350245"/>
            <a:ext cx="6772496" cy="2640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654AC-14C4-3640-B1EB-82DA5C1CBB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3230"/>
            <a:ext cx="2985956" cy="21114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38D9AD-F64C-504D-8EBB-47A9BFC41F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08" y="1491842"/>
            <a:ext cx="1648880" cy="25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399" y="1516899"/>
            <a:ext cx="4127913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ENGLISH AS A SECOND LANGUAGE CLASSES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38327-CB68-FD41-9820-324AF0E03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86" y="510161"/>
            <a:ext cx="1998541" cy="1472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46A32D-F9BB-C345-8947-FA27A6559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99" y="4203268"/>
            <a:ext cx="8759180" cy="2383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C9201-CAFD-2246-95B7-A546764249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394" y="270816"/>
            <a:ext cx="4467185" cy="3350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6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31EC5-5677-F14B-8F49-5F289E329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73" y="4303074"/>
            <a:ext cx="3136678" cy="2214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295" y="-542949"/>
            <a:ext cx="4242584" cy="269753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TAKE THE CHURCH OUT OF THE BUILDING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AND INTO THE WORLD AS FAR AS YOU CAN GO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9ACE94-2880-6944-88C0-B65B01340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43" y="2154590"/>
            <a:ext cx="8324113" cy="2208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154DCA-B5F2-C145-A09E-AB1A3D5808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231" y="129984"/>
            <a:ext cx="3316326" cy="2208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D3F15B-08C3-1C45-9C90-58B38D8B4E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95" y="4545112"/>
            <a:ext cx="5050533" cy="1972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5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37" y="-1285366"/>
            <a:ext cx="8590726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THE BOTTOM LINE IS: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CCB2DFF-9B6E-EF45-927E-995F8BC76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169" y="1109972"/>
            <a:ext cx="8152194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Being the love of Christ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Building relationships with people outside the doors – in the community and the world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The strength and guidance for the work that comes from the Holy Spirit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16" y="-668965"/>
            <a:ext cx="8771861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UPDATES ABOUT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GENERAL CONFERENCE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BC722-43F1-DB42-84F2-54B4274B5F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16" y="2109124"/>
            <a:ext cx="8676167" cy="3829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04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4DC862-2138-FE41-A1DC-B5F7D33E6E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74" y="1177812"/>
            <a:ext cx="8869521" cy="534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869" y="-1302446"/>
            <a:ext cx="8590726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2020 CONFERENCE THEME</a:t>
            </a:r>
            <a:endParaRPr lang="en-US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15322C-DF5E-C14D-91C4-5B7050FABC63}"/>
              </a:ext>
            </a:extLst>
          </p:cNvPr>
          <p:cNvSpPr/>
          <p:nvPr/>
        </p:nvSpPr>
        <p:spPr>
          <a:xfrm>
            <a:off x="3965946" y="155173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PSALM 46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EA4018-07AD-ED4F-B5FE-0275A14D0BCD}"/>
              </a:ext>
            </a:extLst>
          </p:cNvPr>
          <p:cNvSpPr/>
          <p:nvPr/>
        </p:nvSpPr>
        <p:spPr>
          <a:xfrm>
            <a:off x="4045098" y="26494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“… AND KNOW THAT </a:t>
            </a: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I AM GOD”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1CCB2DFF-9B6E-EF45-927E-995F8BC76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85" y="539446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May 5 – 15, 2020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Minneapolis, MN</a:t>
            </a:r>
          </a:p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22.3 hours of legislative committee work and 27.8 hours of plenary voting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FFFF00"/>
                </a:solidFill>
              </a:rPr>
              <a:t>862 </a:t>
            </a:r>
            <a:r>
              <a:rPr lang="en-US" sz="3000" b="1" dirty="0">
                <a:solidFill>
                  <a:srgbClr val="FFFF00"/>
                </a:solidFill>
              </a:rPr>
              <a:t>delegates – 44% from outside the USA         56% from the USA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EPA – 8 voting delegates (half lay / half clergy)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96F3C-10A6-1648-AF68-3E2F7C43EE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740667"/>
            <a:ext cx="3492500" cy="16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18" y="-1197669"/>
            <a:ext cx="8590726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MANY ISSUES TO BE DISCUSSED</a:t>
            </a:r>
            <a:endParaRPr lang="en-US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CCB2DFF-9B6E-EF45-927E-995F8BC76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312" y="1321205"/>
            <a:ext cx="8417688" cy="63185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Social </a:t>
            </a:r>
            <a:r>
              <a:rPr lang="en-US" sz="3200" b="1" dirty="0">
                <a:solidFill>
                  <a:srgbClr val="FFFF00"/>
                </a:solidFill>
              </a:rPr>
              <a:t>Principles Revision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Pension </a:t>
            </a:r>
            <a:r>
              <a:rPr lang="en-US" sz="3200" b="1" dirty="0">
                <a:solidFill>
                  <a:srgbClr val="FFFF00"/>
                </a:solidFill>
              </a:rPr>
              <a:t>revision – Defined Contribution pension going forward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Financial Stability – budget </a:t>
            </a:r>
            <a:r>
              <a:rPr lang="en-US" sz="3200" b="1" dirty="0" smtClean="0">
                <a:solidFill>
                  <a:srgbClr val="FFFF00"/>
                </a:solidFill>
              </a:rPr>
              <a:t>adjustment</a:t>
            </a:r>
          </a:p>
          <a:p>
            <a:pPr algn="l"/>
            <a:endParaRPr lang="en-US" sz="3200" b="1" dirty="0" smtClean="0">
              <a:solidFill>
                <a:srgbClr val="FFFF00"/>
              </a:solidFill>
            </a:endParaRPr>
          </a:p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Global Book of Discipline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Number of bishops in Africa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35BDA-8B96-324B-BC54-32FF79F79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36" y="3429000"/>
            <a:ext cx="8584947" cy="2875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FA32AB-24B8-A147-AB67-F845784501F5}"/>
              </a:ext>
            </a:extLst>
          </p:cNvPr>
          <p:cNvSpPr txBox="1">
            <a:spLocks/>
          </p:cNvSpPr>
          <p:nvPr/>
        </p:nvSpPr>
        <p:spPr>
          <a:xfrm>
            <a:off x="373727" y="553593"/>
            <a:ext cx="8590726" cy="239533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2019 GENERAL CONFERENCE KEPT</a:t>
            </a: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TRADITIONAL LANGUAGE</a:t>
            </a: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WITH ENFORCEMENTS …</a:t>
            </a:r>
          </a:p>
          <a:p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STRONG REACTIONS FOLLOWED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84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35BDA-8B96-324B-BC54-32FF79F79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230" y="452137"/>
            <a:ext cx="4539540" cy="15204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1583675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Various plans have been sent to GC to create a new form of unity</a:t>
            </a:r>
          </a:p>
          <a:p>
            <a:pPr lvl="1" algn="l"/>
            <a:endParaRPr lang="en-US" sz="2800" b="1" dirty="0">
              <a:solidFill>
                <a:srgbClr val="FFFF00"/>
              </a:solidFill>
            </a:endParaRPr>
          </a:p>
          <a:p>
            <a:pPr lvl="1" algn="l"/>
            <a:endParaRPr lang="en-US" sz="28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F51060-A4D3-D846-8B66-53D2E8C6D2C6}"/>
              </a:ext>
            </a:extLst>
          </p:cNvPr>
          <p:cNvSpPr txBox="1">
            <a:spLocks/>
          </p:cNvSpPr>
          <p:nvPr/>
        </p:nvSpPr>
        <p:spPr>
          <a:xfrm>
            <a:off x="244603" y="1954985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UMC Next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Indianapolis Plan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Bard-Jones Plan</a:t>
            </a: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USA becoming a regional </a:t>
            </a:r>
            <a:r>
              <a:rPr lang="en-US" sz="2800" b="1" dirty="0" smtClean="0">
                <a:solidFill>
                  <a:srgbClr val="FFFF00"/>
                </a:solidFill>
              </a:rPr>
              <a:t>conference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New Expressions </a:t>
            </a:r>
            <a:r>
              <a:rPr lang="en-US" sz="2800" b="1" dirty="0" err="1" smtClean="0">
                <a:solidFill>
                  <a:srgbClr val="FFFF00"/>
                </a:solidFill>
              </a:rPr>
              <a:t>WorldWide</a:t>
            </a:r>
            <a:endParaRPr lang="en-US" sz="2800" b="1" dirty="0">
              <a:solidFill>
                <a:srgbClr val="FFFF00"/>
              </a:solidFill>
            </a:endParaRPr>
          </a:p>
          <a:p>
            <a:pPr lvl="1" algn="l"/>
            <a:endParaRPr lang="en-US" sz="2800" b="1" dirty="0">
              <a:solidFill>
                <a:srgbClr val="FFFF00"/>
              </a:solidFill>
            </a:endParaRPr>
          </a:p>
          <a:p>
            <a:pPr lvl="1" algn="l"/>
            <a:endParaRPr lang="en-US" sz="28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890" y="151720"/>
            <a:ext cx="4296696" cy="6623084"/>
          </a:xfrm>
        </p:spPr>
      </p:pic>
    </p:spTree>
    <p:extLst>
      <p:ext uri="{BB962C8B-B14F-4D97-AF65-F5344CB8AC3E}">
        <p14:creationId xmlns:p14="http://schemas.microsoft.com/office/powerpoint/2010/main" val="1060371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35BDA-8B96-324B-BC54-32FF79F79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947" y="626407"/>
            <a:ext cx="4539540" cy="15204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190380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Disaffiliation petition from GC 2019 being revisited due to the discovery of fraudulent </a:t>
            </a:r>
            <a:r>
              <a:rPr lang="en-US" sz="3200" b="1" dirty="0" smtClean="0">
                <a:solidFill>
                  <a:srgbClr val="FFFF00"/>
                </a:solidFill>
              </a:rPr>
              <a:t>voting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4 </a:t>
            </a:r>
            <a:r>
              <a:rPr lang="en-US" sz="3200" b="1" dirty="0">
                <a:solidFill>
                  <a:srgbClr val="FFFF00"/>
                </a:solidFill>
              </a:rPr>
              <a:t>non-credentialed persons voted who could have changed the outcome of this decision</a:t>
            </a:r>
          </a:p>
        </p:txBody>
      </p:sp>
    </p:spTree>
    <p:extLst>
      <p:ext uri="{BB962C8B-B14F-4D97-AF65-F5344CB8AC3E}">
        <p14:creationId xmlns:p14="http://schemas.microsoft.com/office/powerpoint/2010/main" val="7320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40" y="1560815"/>
            <a:ext cx="8780844" cy="631855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Wednesday, March 25, 2020 – 7 pm to 8:30 pm</a:t>
            </a:r>
            <a:endParaRPr lang="en-US" sz="3000" dirty="0">
              <a:solidFill>
                <a:srgbClr val="FFFF00"/>
              </a:solidFill>
            </a:endParaRP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Church of the Good Shepherd,                         	1500 Quentin Rd., Lebanon PA 17042 </a:t>
            </a:r>
          </a:p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FFFF00"/>
                </a:solidFill>
              </a:rPr>
              <a:t>Thursday, April 2, 2020 </a:t>
            </a:r>
            <a:r>
              <a:rPr lang="en-US" sz="3000" b="1" dirty="0">
                <a:solidFill>
                  <a:srgbClr val="FFFF00"/>
                </a:solidFill>
              </a:rPr>
              <a:t>– </a:t>
            </a:r>
            <a:r>
              <a:rPr lang="en-US" sz="3000" b="1" dirty="0" smtClean="0">
                <a:solidFill>
                  <a:srgbClr val="FFFF00"/>
                </a:solidFill>
              </a:rPr>
              <a:t>7 pm – 8:30 pm</a:t>
            </a:r>
            <a:endParaRPr lang="en-US" sz="3000" dirty="0">
              <a:solidFill>
                <a:srgbClr val="FFFF00"/>
              </a:solidFill>
            </a:endParaRP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</a:t>
            </a:r>
            <a:r>
              <a:rPr lang="en-US" sz="3000" b="1" dirty="0" smtClean="0">
                <a:solidFill>
                  <a:srgbClr val="FFFF00"/>
                </a:solidFill>
              </a:rPr>
              <a:t>Downingtown UMC</a:t>
            </a:r>
            <a:r>
              <a:rPr lang="en-US" sz="3000" b="1" dirty="0"/>
              <a:t>7</a:t>
            </a:r>
            <a:r>
              <a:rPr lang="en-US" sz="3000" b="1" dirty="0">
                <a:solidFill>
                  <a:srgbClr val="FFFF00"/>
                </a:solidFill>
              </a:rPr>
              <a:t>51 East Lancaster </a:t>
            </a:r>
            <a:r>
              <a:rPr lang="en-US" sz="3000" b="1" dirty="0" smtClean="0">
                <a:solidFill>
                  <a:srgbClr val="FFFF00"/>
                </a:solidFill>
              </a:rPr>
              <a:t>	Ave</a:t>
            </a:r>
            <a:r>
              <a:rPr lang="en-US" sz="3000" b="1" dirty="0">
                <a:solidFill>
                  <a:srgbClr val="FFFF00"/>
                </a:solidFill>
              </a:rPr>
              <a:t>, Downingtown, PA 19335</a:t>
            </a:r>
            <a:r>
              <a:rPr lang="en-US" sz="3000" b="1" dirty="0" smtClean="0">
                <a:solidFill>
                  <a:srgbClr val="FFFF00"/>
                </a:solidFill>
              </a:rPr>
              <a:t>,</a:t>
            </a: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</a:t>
            </a:r>
            <a:r>
              <a:rPr lang="en-US" sz="3000" b="1" dirty="0" smtClean="0">
                <a:solidFill>
                  <a:srgbClr val="FFFF00"/>
                </a:solidFill>
              </a:rPr>
              <a:t>this event will </a:t>
            </a:r>
            <a:r>
              <a:rPr lang="en-US" sz="3000" b="1" smtClean="0">
                <a:solidFill>
                  <a:srgbClr val="FFFF00"/>
                </a:solidFill>
              </a:rPr>
              <a:t>be streamed and accessible        	by </a:t>
            </a:r>
            <a:r>
              <a:rPr lang="en-US" sz="3000" b="1" dirty="0" smtClean="0">
                <a:solidFill>
                  <a:srgbClr val="FFFF00"/>
                </a:solidFill>
              </a:rPr>
              <a:t>ZOOM)</a:t>
            </a:r>
            <a:endParaRPr lang="en-US" sz="3000" b="1" dirty="0">
              <a:solidFill>
                <a:srgbClr val="FFFF00"/>
              </a:solidFill>
            </a:endParaRPr>
          </a:p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algn="l"/>
            <a:endParaRPr lang="en-US" sz="3000" dirty="0">
              <a:solidFill>
                <a:srgbClr val="FFFF00"/>
              </a:solidFill>
            </a:endParaRPr>
          </a:p>
          <a:p>
            <a:pPr algn="l"/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576816" y="360486"/>
            <a:ext cx="8325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LISTENING SESSIONS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FOR GENERAL CONFERENCE UPDATES:</a:t>
            </a:r>
          </a:p>
        </p:txBody>
      </p:sp>
    </p:spTree>
    <p:extLst>
      <p:ext uri="{BB962C8B-B14F-4D97-AF65-F5344CB8AC3E}">
        <p14:creationId xmlns:p14="http://schemas.microsoft.com/office/powerpoint/2010/main" val="18602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026" y="1560815"/>
            <a:ext cx="8780844" cy="631855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FFFF00"/>
                </a:solidFill>
              </a:rPr>
              <a:t>Saturday, April 4, 2020 – 10 am to noon</a:t>
            </a:r>
          </a:p>
          <a:p>
            <a:pPr lvl="1" algn="l"/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     Simpson House, 2101 Belmont Ave.,</a:t>
            </a:r>
          </a:p>
          <a:p>
            <a:pPr lvl="1" algn="l"/>
            <a:r>
              <a:rPr lang="en-US" sz="2600" b="1" dirty="0">
                <a:solidFill>
                  <a:srgbClr val="FFFF00"/>
                </a:solidFill>
              </a:rPr>
              <a:t>	</a:t>
            </a:r>
            <a:r>
              <a:rPr lang="en-US" sz="2600" b="1" dirty="0" smtClean="0">
                <a:solidFill>
                  <a:srgbClr val="FFFF00"/>
                </a:solidFill>
              </a:rPr>
              <a:t>Philadelphia, PA 19131</a:t>
            </a:r>
            <a:endParaRPr lang="en-US" sz="2600" b="1" dirty="0">
              <a:solidFill>
                <a:srgbClr val="FFFF00"/>
              </a:solidFill>
            </a:endParaRP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  </a:t>
            </a:r>
            <a:endParaRPr lang="en-US" sz="3000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Monday, April 20, 2020 – 7 pm to 8:30 pm</a:t>
            </a:r>
            <a:endParaRPr lang="en-US" sz="3000" dirty="0">
              <a:solidFill>
                <a:srgbClr val="FFFF00"/>
              </a:solidFill>
            </a:endParaRP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Wesley UMC, 2540 Center St., </a:t>
            </a: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Bethlehem PA 18017</a:t>
            </a:r>
            <a:endParaRPr lang="en-US" sz="3000" dirty="0">
              <a:solidFill>
                <a:srgbClr val="FFFF00"/>
              </a:solidFill>
            </a:endParaRPr>
          </a:p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algn="l"/>
            <a:endParaRPr lang="en-US" sz="3000" dirty="0">
              <a:solidFill>
                <a:srgbClr val="FFFF00"/>
              </a:solidFill>
            </a:endParaRPr>
          </a:p>
          <a:p>
            <a:pPr algn="l"/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576816" y="360486"/>
            <a:ext cx="8325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LISTENING SESSIONS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FOR GENERAL CONFERENCE UPDATES:</a:t>
            </a:r>
          </a:p>
        </p:txBody>
      </p:sp>
    </p:spTree>
    <p:extLst>
      <p:ext uri="{BB962C8B-B14F-4D97-AF65-F5344CB8AC3E}">
        <p14:creationId xmlns:p14="http://schemas.microsoft.com/office/powerpoint/2010/main" val="37847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250" y="1956939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Saturday, May 23, 2020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10 am – 12 noon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West Lawn UMC (Reading, PA)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Saturday, May 30, 2020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10 am – 12 noon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Aldersgate UMC (Wilmington, DE)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1521252" y="569700"/>
            <a:ext cx="83252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POST GENERAL CONFERENCE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“WRAP - UP” SESSIONS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WITH BISHOP JOHNSON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9FDC8-08D6-884D-A089-9E4AED914D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18" y="187479"/>
            <a:ext cx="2394245" cy="2136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4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409353" y="970660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EPA ANNUAL CONFERENCE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893401" y="1762456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June 18 – 20, 2020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	Oaks Convention Center, Oaks, PA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Theme: “Community Evangelism”</a:t>
            </a:r>
          </a:p>
        </p:txBody>
      </p:sp>
    </p:spTree>
    <p:extLst>
      <p:ext uri="{BB962C8B-B14F-4D97-AF65-F5344CB8AC3E}">
        <p14:creationId xmlns:p14="http://schemas.microsoft.com/office/powerpoint/2010/main" val="24085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187241" y="550829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EPA ANNUAL CONFERENCE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726312" y="2142060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Speakers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 Latino/Hispanic Ministry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Rev. Junius Dotson (Community Leadership)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Bishop Mark Webb (Ordination service)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Bishop Peggy Johnson (Memorial service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09D44-8790-2645-B6A5-DC2B203CC6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062" y="1591769"/>
            <a:ext cx="2402344" cy="11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490534" y="215320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EPA ANNUAL CONFERENCE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328173" y="131818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200" b="1" dirty="0">
                <a:solidFill>
                  <a:srgbClr val="FFFF00"/>
                </a:solidFill>
              </a:rPr>
              <a:t>Farewell </a:t>
            </a:r>
            <a:r>
              <a:rPr lang="en-US" sz="3200" b="1" dirty="0" smtClean="0">
                <a:solidFill>
                  <a:srgbClr val="FFFF00"/>
                </a:solidFill>
              </a:rPr>
              <a:t>(likely) for </a:t>
            </a:r>
            <a:r>
              <a:rPr lang="en-US" sz="3200" b="1" dirty="0">
                <a:solidFill>
                  <a:srgbClr val="FFFF00"/>
                </a:solidFill>
              </a:rPr>
              <a:t>Bishop Johnson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September 1, 2008 – August 31, 2020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BB0B1-3D9B-5248-9EA8-FD1C69EE5C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848" y="3808454"/>
            <a:ext cx="1438997" cy="2335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339C8-1F4B-2A4A-BC55-C63AB078F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42" y="1995253"/>
            <a:ext cx="2177683" cy="2335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D39A8A-DD00-6E4B-B29F-D8A997BE2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885" y="3051272"/>
            <a:ext cx="2792947" cy="2165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2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3072397" y="590975"/>
            <a:ext cx="5956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NORTHEASTERN JURISDICTIONAL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CONFERENCE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E7210-E2CF-B14C-BB85-86DC29B6DF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524" y="2492117"/>
            <a:ext cx="7098898" cy="4269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AF3036-7061-9F42-9AC2-794D6E8296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82" y="590975"/>
            <a:ext cx="3497083" cy="22946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990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233916" y="602853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NEJ CONFERENCE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492396" y="1560778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July 13 – 17, 2020</a:t>
            </a:r>
            <a:r>
              <a:rPr lang="en-US" sz="3200" dirty="0"/>
              <a:t> 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Delta Hotel – Hunt Valley, Maryland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8 delegates from PDC and 16 from EPA      (half lay and half clergy)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Total number of delegates from the 9 areas   (10 conferences) are 188 (including the youth)</a:t>
            </a: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233916" y="602853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BUSINESS OF THE NEJ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584791" y="1249184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Possibly elect a bishop – but maybe not if we are downsizing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Elect leadership for the Jurisdiction for the next 4 years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Approve the jurisdictional budget</a:t>
            </a:r>
          </a:p>
          <a:p>
            <a:pPr algn="l"/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145EF2-2925-A846-84D3-B554F0A1AF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93" y="196770"/>
            <a:ext cx="8686614" cy="6435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822257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726312" y="1363253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Announcement regarding the number of episcopal areas and the assignment of bishops to their new areas for the next </a:t>
            </a:r>
            <a:r>
              <a:rPr lang="en-US" sz="3200" b="1" dirty="0" err="1" smtClean="0">
                <a:solidFill>
                  <a:srgbClr val="FFFF00"/>
                </a:solidFill>
              </a:rPr>
              <a:t>quadrennium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Downsizing would involve more 2-point charges for bishops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NEJ Youth Event</a:t>
            </a: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D1B38-D3D7-A342-8BFE-D1D97D27CD8C}"/>
              </a:ext>
            </a:extLst>
          </p:cNvPr>
          <p:cNvSpPr/>
          <p:nvPr/>
        </p:nvSpPr>
        <p:spPr>
          <a:xfrm>
            <a:off x="233916" y="602853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BUSINESS OF THE NEJ</a:t>
            </a:r>
          </a:p>
        </p:txBody>
      </p:sp>
    </p:spTree>
    <p:extLst>
      <p:ext uri="{BB962C8B-B14F-4D97-AF65-F5344CB8AC3E}">
        <p14:creationId xmlns:p14="http://schemas.microsoft.com/office/powerpoint/2010/main" val="35612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-1391338" y="604474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BUSINESS OF THE NEJ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482485" y="808548"/>
            <a:ext cx="4670115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Celebrate </a:t>
            </a:r>
            <a:r>
              <a:rPr lang="en-US" sz="3200" b="1" dirty="0" smtClean="0">
                <a:solidFill>
                  <a:srgbClr val="FFFF00"/>
                </a:solidFill>
              </a:rPr>
              <a:t>retirement 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of Bishops </a:t>
            </a:r>
            <a:r>
              <a:rPr lang="en-US" sz="3200" b="1" dirty="0" err="1" smtClean="0">
                <a:solidFill>
                  <a:srgbClr val="FFFF00"/>
                </a:solidFill>
              </a:rPr>
              <a:t>Devadhar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and Park</a:t>
            </a: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11495-603F-3D4C-B699-4E99F53622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935" y="920062"/>
            <a:ext cx="811421" cy="1651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600" y="2935037"/>
            <a:ext cx="2347405" cy="3521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046" y="2935037"/>
            <a:ext cx="2347406" cy="35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2780689" y="446114"/>
            <a:ext cx="62958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FUTURE IS UNCERTAIN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BUT THE LOVE OF GOD IS NEVER ENDING!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BD27FD-E3BA-5B4B-88EB-F5458726B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59" y="295643"/>
            <a:ext cx="2592730" cy="3166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C4484B-C3EC-694F-B610-A8045207F9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418" y="2399898"/>
            <a:ext cx="5946623" cy="401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8027A-6429-3348-AD76-8490EB9878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59" y="4114347"/>
            <a:ext cx="2648529" cy="1572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1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774077" y="246932"/>
            <a:ext cx="7917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MINISTRY OF THE CHURCH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OF JESUS CHRIST GOES ON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3DCE7-91EE-9845-B097-94C02C4FA6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838" y="5161769"/>
            <a:ext cx="2000322" cy="1212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47EAE9-3F83-2E4C-ABFB-1D3E77B9F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276" y="1492273"/>
            <a:ext cx="4153884" cy="3180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DFD05B-1F4F-8D4C-A5AA-E908D80283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6" y="4325335"/>
            <a:ext cx="3072461" cy="2226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FB112-C0EF-8E48-B58E-2C5D5B4665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76" y="1600820"/>
            <a:ext cx="3626096" cy="2417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5C4A2-D5F4-E14C-B021-ABEDBAD85B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670" y="4881402"/>
            <a:ext cx="2351745" cy="17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4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08FD0F2-7F89-4544-A69C-76CAFD8ED8A8}"/>
              </a:ext>
            </a:extLst>
          </p:cNvPr>
          <p:cNvSpPr txBox="1"/>
          <p:nvPr/>
        </p:nvSpPr>
        <p:spPr>
          <a:xfrm>
            <a:off x="-711892" y="914401"/>
            <a:ext cx="686962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QUESTIONS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OR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COMMENTS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52A485-226C-D648-B70A-3674DE6BB6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520" y="914401"/>
            <a:ext cx="5266480" cy="526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500" b="1" dirty="0"/>
              <a:t>Wanted: New People to Serve on Conference Committees!!</a:t>
            </a:r>
          </a:p>
        </p:txBody>
      </p:sp>
      <p:pic>
        <p:nvPicPr>
          <p:cNvPr id="4" name="Picture 3" descr="Daisy Chain Book Reviews: Help Wanted!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168" y="4060711"/>
            <a:ext cx="2286000" cy="17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74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D091-42BB-46CA-AE95-E19B4D09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314450"/>
            <a:ext cx="6983046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Conference Committee on Leadership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668A-A945-4AFD-861B-C1B86895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25267"/>
            <a:ext cx="8176847" cy="3875483"/>
          </a:xfrm>
        </p:spPr>
        <p:txBody>
          <a:bodyPr>
            <a:normAutofit/>
          </a:bodyPr>
          <a:lstStyle/>
          <a:p>
            <a:r>
              <a:rPr lang="en-US" sz="1800" dirty="0"/>
              <a:t>Last year Rev. Anita Powell and Carlen Blackstone, led an effort to change this burdensome </a:t>
            </a:r>
            <a:r>
              <a:rPr lang="en-US" sz="1800" b="1" i="1" dirty="0"/>
              <a:t>modus operandi </a:t>
            </a:r>
            <a:r>
              <a:rPr lang="en-US" sz="1800" dirty="0"/>
              <a:t>by recognizing that the process needed more </a:t>
            </a:r>
            <a:r>
              <a:rPr lang="en-US" sz="1800" b="1" dirty="0"/>
              <a:t>“buy-in”</a:t>
            </a:r>
            <a:r>
              <a:rPr lang="en-US" sz="1800" dirty="0"/>
              <a:t> by more people—including a shift from the passive to the active, where more people ask to serve, rather than being asked.</a:t>
            </a:r>
          </a:p>
          <a:p>
            <a:endParaRPr lang="en-US" sz="1800" dirty="0"/>
          </a:p>
          <a:p>
            <a:r>
              <a:rPr lang="en-US" sz="1800" dirty="0"/>
              <a:t>Nominations Committee would need to evolve into one that did more than just nominate but would also help cultivate capable leadership to help the conference grow into its future.</a:t>
            </a:r>
          </a:p>
          <a:p>
            <a:endParaRPr lang="en-US" sz="1800" dirty="0"/>
          </a:p>
          <a:p>
            <a:r>
              <a:rPr lang="en-US" sz="1800" dirty="0"/>
              <a:t>This needs to be a continuous process, not limited to a yearly crunch period just before Annual Conference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58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1B95EB-C7D4-436F-BD44-98A2D7E956BB}"/>
              </a:ext>
            </a:extLst>
          </p:cNvPr>
          <p:cNvGraphicFramePr/>
          <p:nvPr>
            <p:extLst/>
          </p:nvPr>
        </p:nvGraphicFramePr>
        <p:xfrm>
          <a:off x="626165" y="-92931"/>
          <a:ext cx="7962161" cy="6481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0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F9F707-FECA-4088-8B9E-DFA66822A368}"/>
              </a:ext>
            </a:extLst>
          </p:cNvPr>
          <p:cNvSpPr txBox="1"/>
          <p:nvPr/>
        </p:nvSpPr>
        <p:spPr>
          <a:xfrm>
            <a:off x="622495" y="1564152"/>
            <a:ext cx="774426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5400" b="1" dirty="0">
                <a:solidFill>
                  <a:prstClr val="black"/>
                </a:solidFill>
                <a:latin typeface="Trebuchet MS" panose="020B0603020202020204"/>
              </a:rPr>
              <a:t>Leadership and Service </a:t>
            </a:r>
            <a:br>
              <a:rPr lang="en-US" sz="5400" b="1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5400" b="1" dirty="0">
                <a:solidFill>
                  <a:prstClr val="black"/>
                </a:solidFill>
                <a:latin typeface="Trebuchet MS" panose="020B0603020202020204"/>
              </a:rPr>
              <a:t>Interest Form</a:t>
            </a:r>
            <a:endParaRPr lang="en-US" sz="2700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342900"/>
            <a:endParaRPr lang="en-US" sz="2700" b="1" dirty="0">
              <a:solidFill>
                <a:prstClr val="black"/>
              </a:solidFill>
              <a:latin typeface="Trebuchet MS" panose="020B0603020202020204"/>
            </a:endParaRPr>
          </a:p>
          <a:p>
            <a:pPr marL="642938" indent="-642938" defTabSz="342900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  <a:hlinkClick r:id="rId2"/>
              </a:rPr>
              <a:t>http://bit.ly/leader-form</a:t>
            </a:r>
            <a:endParaRPr lang="en-US" sz="2700" b="1" dirty="0">
              <a:solidFill>
                <a:prstClr val="black"/>
              </a:solidFill>
              <a:latin typeface="Trebuchet MS" panose="020B0603020202020204"/>
            </a:endParaRPr>
          </a:p>
          <a:p>
            <a:pPr marL="642938" indent="-642938" defTabSz="3429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black"/>
                </a:solidFill>
                <a:latin typeface="Trebuchet MS" panose="020B0603020202020204"/>
              </a:rPr>
              <a:t>Paper form</a:t>
            </a:r>
          </a:p>
          <a:p>
            <a:pPr marL="642938" indent="-642938" defTabSz="3429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black"/>
                </a:solidFill>
                <a:latin typeface="Trebuchet MS" panose="020B0603020202020204"/>
              </a:rPr>
              <a:t>Contact Maryann Griffith at: </a:t>
            </a:r>
            <a:r>
              <a:rPr lang="en-US" sz="2700" dirty="0">
                <a:solidFill>
                  <a:prstClr val="black"/>
                </a:solidFill>
                <a:latin typeface="Trebuchet MS" panose="020B0603020202020204"/>
                <a:hlinkClick r:id="rId3"/>
              </a:rPr>
              <a:t>magteaches424@gmail.com</a:t>
            </a:r>
            <a:endParaRPr lang="en-US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42900"/>
            <a:endParaRPr lang="en-US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marL="642938" indent="-642938" defTabSz="342900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07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B002-69C7-4200-A956-CB932937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9" y="1194874"/>
            <a:ext cx="8166295" cy="738554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+mn-lt"/>
              </a:rPr>
              <a:t>Process for 2020 Annual Conference Slate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82D1F9B1-DF2E-4BB9-9B5F-3A82DC1B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89" y="2186648"/>
            <a:ext cx="7195625" cy="3370350"/>
          </a:xfrm>
        </p:spPr>
        <p:txBody>
          <a:bodyPr>
            <a:noAutofit/>
          </a:bodyPr>
          <a:lstStyle/>
          <a:p>
            <a:r>
              <a:rPr lang="en-US" sz="1950" dirty="0"/>
              <a:t>All members of any committee </a:t>
            </a:r>
            <a:r>
              <a:rPr lang="en-US" sz="1950" b="1" dirty="0"/>
              <a:t>SHOULD</a:t>
            </a:r>
            <a:r>
              <a:rPr lang="en-US" sz="1950" dirty="0"/>
              <a:t> complete the Leadership and Interest Form at </a:t>
            </a:r>
            <a:r>
              <a:rPr lang="en-US" sz="1950" b="1" u="sng" dirty="0">
                <a:solidFill>
                  <a:schemeClr val="accent2">
                    <a:lumMod val="50000"/>
                  </a:schemeClr>
                </a:solidFill>
              </a:rPr>
              <a:t>http://bit/leader-form </a:t>
            </a:r>
            <a:r>
              <a:rPr lang="en-US" sz="1950" dirty="0"/>
              <a:t>This form will allow all Conference Ministry Chairs to search for interested people to serve on various committees.</a:t>
            </a:r>
          </a:p>
          <a:p>
            <a:r>
              <a:rPr lang="en-US" sz="1950" dirty="0"/>
              <a:t> Encourage any person who expresses an interest in any Conference Ministry to complete the form.</a:t>
            </a:r>
          </a:p>
          <a:p>
            <a:pPr>
              <a:lnSpc>
                <a:spcPct val="100000"/>
              </a:lnSpc>
            </a:pPr>
            <a:r>
              <a:rPr lang="en-US" sz="1950" b="1" dirty="0"/>
              <a:t>Committee Chairs MUST </a:t>
            </a:r>
            <a:r>
              <a:rPr lang="en-US" sz="1950" dirty="0"/>
              <a:t>review their committee membership and notify Felicia by </a:t>
            </a:r>
            <a:r>
              <a:rPr lang="en-US" sz="1950" b="1" dirty="0"/>
              <a:t>December 5, 2019 </a:t>
            </a:r>
            <a:r>
              <a:rPr lang="en-US" sz="1950" dirty="0"/>
              <a:t>of any members leaving the committee in 2020 and/or recommendations for new committee members.</a:t>
            </a:r>
          </a:p>
        </p:txBody>
      </p:sp>
    </p:spTree>
    <p:extLst>
      <p:ext uri="{BB962C8B-B14F-4D97-AF65-F5344CB8AC3E}">
        <p14:creationId xmlns:p14="http://schemas.microsoft.com/office/powerpoint/2010/main" val="413188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924" y="144847"/>
            <a:ext cx="7772400" cy="15538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SURVEY THE NEEDS OF </a:t>
            </a:r>
            <a:br>
              <a:rPr lang="en-US" sz="4400" b="1" dirty="0">
                <a:solidFill>
                  <a:schemeClr val="bg1"/>
                </a:solidFill>
                <a:latin typeface="+mn-lt"/>
              </a:rPr>
            </a:br>
            <a:r>
              <a:rPr lang="en-US" sz="4400" b="1" dirty="0">
                <a:solidFill>
                  <a:schemeClr val="bg1"/>
                </a:solidFill>
                <a:latin typeface="+mn-lt"/>
              </a:rPr>
              <a:t>YOUR COMMUNITY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B91AF-2E0F-8246-B5AD-89C483B3D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10" y="1698688"/>
            <a:ext cx="8029937" cy="4874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0EDA55-76A9-5F47-9B69-8EF6A626B45E}"/>
              </a:ext>
            </a:extLst>
          </p:cNvPr>
          <p:cNvSpPr txBox="1"/>
          <p:nvPr/>
        </p:nvSpPr>
        <p:spPr>
          <a:xfrm>
            <a:off x="1624314" y="2771239"/>
            <a:ext cx="151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Faith Communities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CE434-8D37-D04D-8932-0350A8186964}"/>
              </a:ext>
            </a:extLst>
          </p:cNvPr>
          <p:cNvSpPr txBox="1"/>
          <p:nvPr/>
        </p:nvSpPr>
        <p:spPr>
          <a:xfrm>
            <a:off x="4649983" y="2771239"/>
            <a:ext cx="151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Institutions</a:t>
            </a:r>
          </a:p>
          <a:p>
            <a:pPr algn="ctr"/>
            <a:r>
              <a:rPr lang="en-US" b="1" dirty="0"/>
              <a:t>and</a:t>
            </a:r>
          </a:p>
          <a:p>
            <a:pPr algn="ctr"/>
            <a:r>
              <a:rPr lang="en-US" b="1" dirty="0"/>
              <a:t>Businesses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45B67-03D5-9B4D-9C64-34E590AE7EC5}"/>
              </a:ext>
            </a:extLst>
          </p:cNvPr>
          <p:cNvSpPr txBox="1"/>
          <p:nvPr/>
        </p:nvSpPr>
        <p:spPr>
          <a:xfrm>
            <a:off x="6096166" y="2733332"/>
            <a:ext cx="151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Food </a:t>
            </a:r>
          </a:p>
          <a:p>
            <a:pPr algn="ctr"/>
            <a:r>
              <a:rPr lang="en-US" b="1" dirty="0"/>
              <a:t>needs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D30CA-72E2-C94D-B58E-AA3920FEB895}"/>
              </a:ext>
            </a:extLst>
          </p:cNvPr>
          <p:cNvSpPr txBox="1"/>
          <p:nvPr/>
        </p:nvSpPr>
        <p:spPr>
          <a:xfrm>
            <a:off x="3352895" y="2377445"/>
            <a:ext cx="151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Housing</a:t>
            </a:r>
          </a:p>
          <a:p>
            <a:pPr algn="ctr"/>
            <a:r>
              <a:rPr lang="en-US" b="1" dirty="0"/>
              <a:t>needs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18C457-7300-9845-B967-7D8334C02DC4}"/>
              </a:ext>
            </a:extLst>
          </p:cNvPr>
          <p:cNvSpPr txBox="1"/>
          <p:nvPr/>
        </p:nvSpPr>
        <p:spPr>
          <a:xfrm>
            <a:off x="7124555" y="3167784"/>
            <a:ext cx="151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Schools</a:t>
            </a:r>
          </a:p>
        </p:txBody>
      </p:sp>
    </p:spTree>
    <p:extLst>
      <p:ext uri="{BB962C8B-B14F-4D97-AF65-F5344CB8AC3E}">
        <p14:creationId xmlns:p14="http://schemas.microsoft.com/office/powerpoint/2010/main" val="338060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45DA-80D4-4568-B839-72B4978D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136717" cy="8128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+mn-lt"/>
              </a:rPr>
              <a:t>Process for 2020 Annual Conference Slate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45D7D-54C2-4C81-B438-0646E897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43979"/>
            <a:ext cx="7886700" cy="405677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800" dirty="0"/>
              <a:t>Committee Chairs can have access to Spreadsheet generated by the Leadership and Interest Forms by contacting </a:t>
            </a:r>
            <a:r>
              <a:rPr lang="en-US" sz="7800" b="1" dirty="0"/>
              <a:t>Maryann Griffith </a:t>
            </a:r>
            <a:r>
              <a:rPr lang="en-US" sz="7800" dirty="0"/>
              <a:t>at </a:t>
            </a:r>
            <a:r>
              <a:rPr lang="en-US" sz="7800" b="1" u="sng" dirty="0">
                <a:solidFill>
                  <a:schemeClr val="accent2">
                    <a:lumMod val="50000"/>
                  </a:schemeClr>
                </a:solidFill>
              </a:rPr>
              <a:t>magteaches424@gmail.com</a:t>
            </a:r>
          </a:p>
          <a:p>
            <a:pPr>
              <a:lnSpc>
                <a:spcPct val="120000"/>
              </a:lnSpc>
            </a:pPr>
            <a:r>
              <a:rPr lang="en-US" sz="7800" b="1" dirty="0"/>
              <a:t>All 2020 Nominations </a:t>
            </a:r>
            <a:r>
              <a:rPr lang="en-US" sz="7800" dirty="0"/>
              <a:t>are to submitted to </a:t>
            </a:r>
            <a:r>
              <a:rPr lang="en-US" sz="7800" b="1" dirty="0"/>
              <a:t>Felicia Anderson </a:t>
            </a:r>
            <a:r>
              <a:rPr lang="en-US" sz="7800" dirty="0"/>
              <a:t>no later than </a:t>
            </a:r>
            <a:r>
              <a:rPr lang="en-US" sz="7800" b="1" dirty="0"/>
              <a:t>March 30, 2020.</a:t>
            </a:r>
          </a:p>
          <a:p>
            <a:pPr>
              <a:lnSpc>
                <a:spcPct val="120000"/>
              </a:lnSpc>
            </a:pPr>
            <a:r>
              <a:rPr lang="en-US" sz="7800" dirty="0"/>
              <a:t> At District Conferences on </a:t>
            </a:r>
            <a:r>
              <a:rPr lang="en-US" sz="7800" b="1" dirty="0"/>
              <a:t>May 17, 2020 </a:t>
            </a:r>
            <a:r>
              <a:rPr lang="en-US" sz="7800" dirty="0"/>
              <a:t>there will be correction sheets for and additions and/or corrections to</a:t>
            </a:r>
            <a:r>
              <a:rPr lang="en-US" sz="7800" b="1" dirty="0"/>
              <a:t> the 2020 slate</a:t>
            </a:r>
            <a:r>
              <a:rPr lang="en-US" sz="78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7800" dirty="0"/>
              <a:t> All corrections an/or additions MUST be to </a:t>
            </a:r>
            <a:r>
              <a:rPr lang="en-US" sz="7800" b="1" dirty="0"/>
              <a:t>Felicia Anderson </a:t>
            </a:r>
            <a:r>
              <a:rPr lang="en-US" sz="7800" dirty="0"/>
              <a:t>by </a:t>
            </a:r>
            <a:r>
              <a:rPr lang="en-US" sz="7800" b="1" dirty="0"/>
              <a:t>Thursday, May 21, 2020.</a:t>
            </a:r>
          </a:p>
          <a:p>
            <a:pPr>
              <a:lnSpc>
                <a:spcPct val="120000"/>
              </a:lnSpc>
            </a:pPr>
            <a:r>
              <a:rPr lang="en-US" sz="7800" dirty="0"/>
              <a:t>By doing all of this work before Annual Conference the </a:t>
            </a:r>
            <a:r>
              <a:rPr lang="en-US" sz="7800" b="1" dirty="0"/>
              <a:t>Committee on Leadership </a:t>
            </a:r>
            <a:r>
              <a:rPr lang="en-US" sz="7800" dirty="0"/>
              <a:t>hopes to submit a slate to the Conference body with few to no corrections needed.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7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2BA-86AE-4C54-8B16-171177DE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397481"/>
            <a:ext cx="2751871" cy="2070074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Conference Committee on 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5DBBC-4E02-4B03-B6C3-BE6273A49707}"/>
              </a:ext>
            </a:extLst>
          </p:cNvPr>
          <p:cNvSpPr txBox="1"/>
          <p:nvPr/>
        </p:nvSpPr>
        <p:spPr>
          <a:xfrm>
            <a:off x="327074" y="2555924"/>
            <a:ext cx="7891976" cy="28345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342900" indent="-171450" defTabSz="3429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/>
              </a:rPr>
              <a:t>Can only be affective with the support and interest of the people sitting around this table. </a:t>
            </a:r>
          </a:p>
          <a:p>
            <a:pPr marL="342900" indent="-171450" defTabSz="3429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Trebuchet MS" panose="020B0603020202020204"/>
            </a:endParaRPr>
          </a:p>
          <a:p>
            <a:pPr marL="342900" indent="-171450" defTabSz="3429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/>
              </a:rPr>
              <a:t>As you meet with people (both clergy and laity) please encourage them to share their gifts and talents on a Conference level.  </a:t>
            </a:r>
          </a:p>
          <a:p>
            <a:pPr marL="342900" indent="-171450" defTabSz="3429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Trebuchet MS" panose="020B0603020202020204"/>
            </a:endParaRPr>
          </a:p>
          <a:p>
            <a:pPr marL="342900" indent="-171450" defTabSz="3429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/>
              </a:rPr>
              <a:t>We are always looking for new people, especially young/ younger people to serve on the various Conference Committees and Boards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2362E-65F8-4B23-B834-344CBF31E05E}"/>
              </a:ext>
            </a:extLst>
          </p:cNvPr>
          <p:cNvSpPr txBox="1"/>
          <p:nvPr/>
        </p:nvSpPr>
        <p:spPr>
          <a:xfrm>
            <a:off x="200464" y="1490296"/>
            <a:ext cx="885209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3750" b="1" dirty="0">
                <a:solidFill>
                  <a:prstClr val="black"/>
                </a:solidFill>
                <a:latin typeface="Trebuchet MS" panose="020B0603020202020204"/>
              </a:rPr>
              <a:t>Conference Committee on Leadership</a:t>
            </a:r>
            <a:endParaRPr lang="en-US" sz="375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63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03" y="1421565"/>
            <a:ext cx="8113051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ATTEND COMMUNITY MEETINGS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AND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6889E-AE0C-764B-B3B9-15E50BC5C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46" y="126441"/>
            <a:ext cx="4391036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8E6D5-BF29-B14E-9013-60628D647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000" y="126441"/>
            <a:ext cx="3419863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6BAA4-801C-7F47-9D2F-687203BD06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549" y="3884502"/>
            <a:ext cx="4062544" cy="2857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F63D24-3059-FF43-86F9-F924107758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908" y="3873875"/>
            <a:ext cx="4127028" cy="2857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4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91006" y="-321840"/>
            <a:ext cx="8113051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WALK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THE STREETS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AND PRAY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C1011-0C57-9147-893A-0DE287DE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13" y="3059169"/>
            <a:ext cx="4201610" cy="3726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20001-557E-D749-A1D1-778E11EC38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885" y="194441"/>
            <a:ext cx="3659473" cy="3088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A9B37-A7B6-3B4C-B6C2-B5A1A3E069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19" y="2459859"/>
            <a:ext cx="3958542" cy="420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2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654" y="-935916"/>
            <a:ext cx="7546692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LEARN ABOUT THE INSTITUTIONS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AND BUSINESSES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EFB21-2B51-FF4E-AEF6-3F4295A65D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03" y="1573536"/>
            <a:ext cx="8444194" cy="5180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5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2758</TotalTime>
  <Words>1105</Words>
  <Application>Microsoft Office PowerPoint</Application>
  <PresentationFormat>On-screen Show (4:3)</PresentationFormat>
  <Paragraphs>237</Paragraphs>
  <Slides>61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Calibri Light</vt:lpstr>
      <vt:lpstr>Stencil</vt:lpstr>
      <vt:lpstr>Trebuchet MS</vt:lpstr>
      <vt:lpstr>Wingdings 3</vt:lpstr>
      <vt:lpstr>Office Theme</vt:lpstr>
      <vt:lpstr>Facet</vt:lpstr>
      <vt:lpstr>DISTRICT MEETING “COMMUNITY OUTREACH”</vt:lpstr>
      <vt:lpstr>DEVOTIONS  </vt:lpstr>
      <vt:lpstr>COMMUNITY OUTREACH</vt:lpstr>
      <vt:lpstr>PowerPoint Presentation</vt:lpstr>
      <vt:lpstr>PowerPoint Presentation</vt:lpstr>
      <vt:lpstr>SURVEY THE NEEDS OF  YOUR COMMUNITY</vt:lpstr>
      <vt:lpstr>ATTEND COMMUNITY MEETINGS AND EVENTS</vt:lpstr>
      <vt:lpstr>WALK  THE STREETS AND PRAY</vt:lpstr>
      <vt:lpstr>LEARN ABOUT THE INSTITUTIONS  AND BUSINESSES</vt:lpstr>
      <vt:lpstr>GET TO KNOW  COMMUNITY LEADERS  AND RESOURCES</vt:lpstr>
      <vt:lpstr>CONNECT WITH FAITH COMMUNITIES</vt:lpstr>
      <vt:lpstr>BE VISIBLE ON THE INTERNET!</vt:lpstr>
      <vt:lpstr>PowerPoint Presentation</vt:lpstr>
      <vt:lpstr>PowerPoint Presentation</vt:lpstr>
      <vt:lpstr>PowerPoint Presentation</vt:lpstr>
      <vt:lpstr>THERE IS NO END TO THE POSSIBILITIES WHEN YOU GET OUT INTO THE COMMUNITY</vt:lpstr>
      <vt:lpstr>SOME  CREATIVE IDEAS</vt:lpstr>
      <vt:lpstr>BLOCK PARTIES</vt:lpstr>
      <vt:lpstr>FOOD  DISTRIBUTION</vt:lpstr>
      <vt:lpstr>HOME  OWNER’S  CLASSES</vt:lpstr>
      <vt:lpstr>HOME REPAIRS  IN THE COMMUNITY</vt:lpstr>
      <vt:lpstr>OUTDOOR WORSHIP AND  PRAYER</vt:lpstr>
      <vt:lpstr>TUTORING AND  VOLUNTEERING AT THE SCHOOLS</vt:lpstr>
      <vt:lpstr>PARISH NURSES  OUT IN  THE COMMUNITY</vt:lpstr>
      <vt:lpstr>PowerPoint Presentation</vt:lpstr>
      <vt:lpstr>COMMUNITY  THEATER</vt:lpstr>
      <vt:lpstr>MUSIC  LESSONS</vt:lpstr>
      <vt:lpstr>HOMELESS SHELTER WORK</vt:lpstr>
      <vt:lpstr>COMMUNITY  GARDEN</vt:lpstr>
      <vt:lpstr>PowerPoint Presentation</vt:lpstr>
      <vt:lpstr>ENGLISH AS A SECOND LANGUAGE CLASSES</vt:lpstr>
      <vt:lpstr>TAKE THE CHURCH OUT OF THE BUILDING AND INTO THE WORLD AS FAR AS YOU CAN GO</vt:lpstr>
      <vt:lpstr>THE BOTTOM LINE IS:</vt:lpstr>
      <vt:lpstr>UPDATES ABOUT  GENERAL CONFERENCE 2020</vt:lpstr>
      <vt:lpstr>2020 CONFERENCE THEME</vt:lpstr>
      <vt:lpstr>PowerPoint Presentation</vt:lpstr>
      <vt:lpstr>MANY ISSUES TO BE DISCUSSED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Conference Committee on Leadership</vt:lpstr>
      <vt:lpstr>PowerPoint Presentation</vt:lpstr>
      <vt:lpstr>PowerPoint Presentation</vt:lpstr>
      <vt:lpstr>Process for 2020 Annual Conference Slate</vt:lpstr>
      <vt:lpstr>Process for 2020 Annual Conference Slate</vt:lpstr>
      <vt:lpstr>Conference Committee on Leadership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MEETING “COMMUNITY OUTREACH”</dc:title>
  <dc:creator>Shirley Secrest</dc:creator>
  <cp:lastModifiedBy>Peggy Johnson</cp:lastModifiedBy>
  <cp:revision>195</cp:revision>
  <dcterms:created xsi:type="dcterms:W3CDTF">2019-08-23T12:53:11Z</dcterms:created>
  <dcterms:modified xsi:type="dcterms:W3CDTF">2019-09-26T18:35:08Z</dcterms:modified>
</cp:coreProperties>
</file>