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7"/>
  </p:notesMasterIdLst>
  <p:sldIdLst>
    <p:sldId id="318" r:id="rId2"/>
    <p:sldId id="257" r:id="rId3"/>
    <p:sldId id="258" r:id="rId4"/>
    <p:sldId id="330" r:id="rId5"/>
    <p:sldId id="260" r:id="rId6"/>
    <p:sldId id="261" r:id="rId7"/>
    <p:sldId id="262" r:id="rId8"/>
    <p:sldId id="264" r:id="rId9"/>
    <p:sldId id="263" r:id="rId10"/>
    <p:sldId id="265" r:id="rId11"/>
    <p:sldId id="319" r:id="rId12"/>
    <p:sldId id="324" r:id="rId13"/>
    <p:sldId id="325" r:id="rId14"/>
    <p:sldId id="326" r:id="rId15"/>
    <p:sldId id="32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8" r:id="rId33"/>
    <p:sldId id="289" r:id="rId34"/>
    <p:sldId id="290" r:id="rId35"/>
    <p:sldId id="291" r:id="rId36"/>
    <p:sldId id="293" r:id="rId37"/>
    <p:sldId id="292" r:id="rId38"/>
    <p:sldId id="294" r:id="rId39"/>
    <p:sldId id="295" r:id="rId40"/>
    <p:sldId id="328" r:id="rId41"/>
    <p:sldId id="297" r:id="rId42"/>
    <p:sldId id="300" r:id="rId43"/>
    <p:sldId id="327" r:id="rId44"/>
    <p:sldId id="301" r:id="rId45"/>
    <p:sldId id="303" r:id="rId46"/>
    <p:sldId id="304" r:id="rId47"/>
    <p:sldId id="305" r:id="rId48"/>
    <p:sldId id="306" r:id="rId49"/>
    <p:sldId id="307" r:id="rId50"/>
    <p:sldId id="308" r:id="rId51"/>
    <p:sldId id="310" r:id="rId52"/>
    <p:sldId id="309" r:id="rId53"/>
    <p:sldId id="311" r:id="rId54"/>
    <p:sldId id="315" r:id="rId55"/>
    <p:sldId id="317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4274"/>
    <a:srgbClr val="08662D"/>
    <a:srgbClr val="DBA41D"/>
    <a:srgbClr val="028A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591"/>
  </p:normalViewPr>
  <p:slideViewPr>
    <p:cSldViewPr snapToGrid="0" snapToObjects="1">
      <p:cViewPr varScale="1">
        <p:scale>
          <a:sx n="79" d="100"/>
          <a:sy n="79" d="100"/>
        </p:scale>
        <p:origin x="130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D0935E-C86E-8E4D-B1E2-41B7957AAA79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2458A-68CC-F640-9B19-D7F98CACC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746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2458A-68CC-F640-9B19-D7F98CACC0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4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2458A-68CC-F640-9B19-D7F98CACC00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1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2458A-68CC-F640-9B19-D7F98CACC00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16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2458A-68CC-F640-9B19-D7F98CACC00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85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B2458A-68CC-F640-9B19-D7F98CACC00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23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50C81-8CC0-4342-9776-0C9F40F9BE39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70A8-2B2F-144E-B5C7-EA8155B1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79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50C81-8CC0-4342-9776-0C9F40F9BE39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70A8-2B2F-144E-B5C7-EA8155B1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82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50C81-8CC0-4342-9776-0C9F40F9BE39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70A8-2B2F-144E-B5C7-EA8155B1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896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50C81-8CC0-4342-9776-0C9F40F9BE39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70A8-2B2F-144E-B5C7-EA8155B1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03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50C81-8CC0-4342-9776-0C9F40F9BE39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70A8-2B2F-144E-B5C7-EA8155B1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98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50C81-8CC0-4342-9776-0C9F40F9BE39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70A8-2B2F-144E-B5C7-EA8155B1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93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50C81-8CC0-4342-9776-0C9F40F9BE39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70A8-2B2F-144E-B5C7-EA8155B1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06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50C81-8CC0-4342-9776-0C9F40F9BE39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70A8-2B2F-144E-B5C7-EA8155B1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129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50C81-8CC0-4342-9776-0C9F40F9BE39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70A8-2B2F-144E-B5C7-EA8155B1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33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50C81-8CC0-4342-9776-0C9F40F9BE39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70A8-2B2F-144E-B5C7-EA8155B1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50C81-8CC0-4342-9776-0C9F40F9BE39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E70A8-2B2F-144E-B5C7-EA8155B1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17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994">
              <a:srgbClr val="024274"/>
            </a:gs>
            <a:gs pos="0">
              <a:srgbClr val="08662D"/>
            </a:gs>
            <a:gs pos="73000">
              <a:srgbClr val="024274"/>
            </a:gs>
            <a:gs pos="1000">
              <a:srgbClr val="024274"/>
            </a:gs>
            <a:gs pos="44000">
              <a:srgbClr val="024274"/>
            </a:gs>
            <a:gs pos="92000">
              <a:srgbClr val="024274"/>
            </a:gs>
            <a:gs pos="98000">
              <a:srgbClr val="00B0F0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50C81-8CC0-4342-9776-0C9F40F9BE39}" type="datetimeFigureOut">
              <a:rPr lang="en-US" smtClean="0"/>
              <a:t>9/19/2019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E70A8-2B2F-144E-B5C7-EA8155B18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05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tiff"/><Relationship Id="rId4" Type="http://schemas.openxmlformats.org/officeDocument/2006/relationships/image" Target="../media/image71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tiff"/><Relationship Id="rId4" Type="http://schemas.openxmlformats.org/officeDocument/2006/relationships/image" Target="../media/image77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tiff"/><Relationship Id="rId5" Type="http://schemas.openxmlformats.org/officeDocument/2006/relationships/image" Target="../media/image84.jpeg"/><Relationship Id="rId4" Type="http://schemas.openxmlformats.org/officeDocument/2006/relationships/image" Target="../media/image83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iff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f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tiff"/><Relationship Id="rId5" Type="http://schemas.openxmlformats.org/officeDocument/2006/relationships/image" Target="../media/image108.tiff"/><Relationship Id="rId4" Type="http://schemas.openxmlformats.org/officeDocument/2006/relationships/image" Target="../media/image107.tif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0105" y="256384"/>
            <a:ext cx="7772400" cy="1553841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+mn-lt"/>
              </a:rPr>
              <a:t>DISTRICT MEETING</a:t>
            </a:r>
            <a:br>
              <a:rPr lang="en-US" sz="4400" b="1" dirty="0">
                <a:solidFill>
                  <a:schemeClr val="bg1"/>
                </a:solidFill>
                <a:latin typeface="+mn-lt"/>
              </a:rPr>
            </a:br>
            <a:r>
              <a:rPr lang="en-US" sz="4400" b="1" dirty="0">
                <a:solidFill>
                  <a:schemeClr val="bg1"/>
                </a:solidFill>
                <a:latin typeface="+mn-lt"/>
              </a:rPr>
              <a:t>“COMMUNITY OUTREACH”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1F43F6-5FE6-2B42-9411-9A033AB731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108827"/>
            <a:ext cx="7166610" cy="1655762"/>
          </a:xfrm>
        </p:spPr>
        <p:txBody>
          <a:bodyPr>
            <a:normAutofit lnSpcReduction="10000"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Bishop Peggy A. Johnson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Eastern Pennsylvania Annual Conference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Fall 2019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A33161-97A3-2D45-AB6E-CB7FA4EAE3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532" y="1924142"/>
            <a:ext cx="2726004" cy="19800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626B63-B302-B647-82D7-6EA82854DB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2324" y="2156751"/>
            <a:ext cx="4940181" cy="2733648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810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4521" y="-384573"/>
            <a:ext cx="7546692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GET TO KNOW 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COMMUNITY LEADERS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 AND RESOURCES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B4BDFD-3565-3142-B623-C83E9E4827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989" y="245521"/>
            <a:ext cx="2328462" cy="1215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E458E1-D957-6B43-895F-DDF2566453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534" y="1610658"/>
            <a:ext cx="2305270" cy="16680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F1EC9F-A3E0-5F4F-A92B-67108BBE19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237" y="3429000"/>
            <a:ext cx="5146428" cy="29375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70EABB1-6B06-3B45-AFD2-12868E91EA6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5373" y="2161066"/>
            <a:ext cx="3926453" cy="30822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308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681" y="-1335291"/>
            <a:ext cx="8716638" cy="243011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CONNECT WITH FAITH COMMUNITIES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8A4714-4F6C-2D4F-8E33-856020852F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240" y="1094827"/>
            <a:ext cx="8097520" cy="51116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572170-FD19-FD4A-AC7C-8C3E67E4F2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1700" y="1094827"/>
            <a:ext cx="4569459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2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980" y="-1643748"/>
            <a:ext cx="9005104" cy="2395338"/>
          </a:xfrm>
        </p:spPr>
        <p:txBody>
          <a:bodyPr>
            <a:norm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+mn-lt"/>
              </a:rPr>
              <a:t>BE </a:t>
            </a:r>
            <a:r>
              <a:rPr lang="en-US" sz="3600" b="1" smtClean="0">
                <a:solidFill>
                  <a:schemeClr val="bg1"/>
                </a:solidFill>
                <a:latin typeface="+mn-lt"/>
              </a:rPr>
              <a:t>VISIBLE 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ON THE INTERNET!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C74606D-F11E-4E45-B932-F6DDABC2BF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20756" y="5280660"/>
            <a:ext cx="8417688" cy="1655762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Have an accessible website </a:t>
            </a:r>
          </a:p>
          <a:p>
            <a:pPr algn="l"/>
            <a:r>
              <a:rPr lang="en-US" sz="3200" b="1" dirty="0">
                <a:solidFill>
                  <a:srgbClr val="FFFF00"/>
                </a:solidFill>
              </a:rPr>
              <a:t>	and Facebook page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871570-65CC-1A44-B59B-B157754ADD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558" y="1003050"/>
            <a:ext cx="8602883" cy="39804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429E26-D7B3-7F4C-A128-07623FEDEBD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58" y="3308985"/>
            <a:ext cx="1612706" cy="3348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716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5C74606D-F11E-4E45-B932-F6DDABC2BF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8574" y="4130058"/>
            <a:ext cx="4492462" cy="6318554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The times of services and programs should be easy to see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59BBA2-FEE5-284E-9F8C-90153E431E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610" y="153575"/>
            <a:ext cx="8177229" cy="34667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D9EFCE-205E-A747-9A27-7749F3E84B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1" y="2731770"/>
            <a:ext cx="3365610" cy="39726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170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5C74606D-F11E-4E45-B932-F6DDABC2BF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6849" y="3429000"/>
            <a:ext cx="2928684" cy="2737114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Make sure people can contact the church on this site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617F58-3DD3-BE4A-A416-7D3E8C925D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" y="158027"/>
            <a:ext cx="8389620" cy="27371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0075E2-A873-EA4C-B422-2DE0BF99BF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3086" y="3079061"/>
            <a:ext cx="5128026" cy="35841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960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5C74606D-F11E-4E45-B932-F6DDABC2BF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9069" y="-199808"/>
            <a:ext cx="6480521" cy="1543050"/>
          </a:xfrm>
        </p:spPr>
        <p:txBody>
          <a:bodyPr>
            <a:normAutofit/>
          </a:bodyPr>
          <a:lstStyle/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Pastors should not be hiding their names and contact information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4B0671-D94A-4F42-AC70-16DBDBC5B1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993" y="383122"/>
            <a:ext cx="817027" cy="81702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2FFE4C-B989-0340-A5AC-7A93D41FC0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394" y="1641882"/>
            <a:ext cx="4779784" cy="24962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9C6325-D5F0-0F49-8663-A69455C415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030" y="4579870"/>
            <a:ext cx="4799148" cy="1653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783523-83D2-9E43-9348-93F1F6B3AE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1306" y="1623518"/>
            <a:ext cx="3543300" cy="25146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A4B60D-E20F-8241-BB64-35903F9236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5"/>
          <a:stretch/>
        </p:blipFill>
        <p:spPr>
          <a:xfrm>
            <a:off x="5360670" y="4579870"/>
            <a:ext cx="3543300" cy="1653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812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896" y="-1009900"/>
            <a:ext cx="9005104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THERE IS NO END TO THE POSSIBILITIES WHEN YOU GET OUT INTO THE COMMUNITY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E21D11E-5E02-E349-B5FA-1007EC3774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101" y="1385438"/>
            <a:ext cx="2779235" cy="40803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7E1B15-6F06-9A4A-8DC7-0CB9D981C46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057" y="2833461"/>
            <a:ext cx="3015661" cy="38245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63595D-DB2E-384C-AAFB-EAD93CA36C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4449" y="1655619"/>
            <a:ext cx="3621450" cy="29337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284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3708" y="39555"/>
            <a:ext cx="9005104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SOME 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CREATIVE IDEAS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DD7009-5A8A-8A42-970E-3F7631F6F7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968" y="211885"/>
            <a:ext cx="4767546" cy="3086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E053B1-8F3B-3B4C-A7C0-B5AC17CA01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5084" y="3471115"/>
            <a:ext cx="5530660" cy="317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668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362148" y="-1435635"/>
            <a:ext cx="9005104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BLOCK PARTIES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0713E1-1EAD-2A43-912C-FE2BDBB3CE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6892" y="181789"/>
            <a:ext cx="4875722" cy="3247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0575C5-D01A-9149-ADA6-9A338C04B1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8023" y="3638535"/>
            <a:ext cx="4469867" cy="2977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8ABDCE-6803-F645-8889-6F67293FAD6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86" y="1169238"/>
            <a:ext cx="3486326" cy="52499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224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859901" y="3429000"/>
            <a:ext cx="9005104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FOOD 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DISTRIBUTION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7E1FEF-8033-0B49-9205-8E3BDAE2C8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166" y="379607"/>
            <a:ext cx="5044971" cy="37630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519F52-ABE2-5E42-AB45-3232B0B9D1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646462"/>
            <a:ext cx="4219937" cy="30142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E4E7D9-E520-6D42-B4D4-B4509F3753E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5137" y="199592"/>
            <a:ext cx="3770862" cy="25157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808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90821" y="951710"/>
            <a:ext cx="7772400" cy="1553841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+mn-lt"/>
              </a:rPr>
              <a:t>DEVOTIONS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br>
              <a:rPr lang="en-US" sz="4400" b="1" dirty="0">
                <a:solidFill>
                  <a:schemeClr val="bg1"/>
                </a:solidFill>
              </a:rPr>
            </a:b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E64D00-D66B-1844-8711-F14FCFA8B0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07" y="588272"/>
            <a:ext cx="3679013" cy="20694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BEABC4-95F6-C548-90BF-C40B2E4F84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9321" y="2868989"/>
            <a:ext cx="4988689" cy="374151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8956057-CBDF-1844-BD73-2C88EA0D8060}"/>
              </a:ext>
            </a:extLst>
          </p:cNvPr>
          <p:cNvSpPr txBox="1">
            <a:spLocks/>
          </p:cNvSpPr>
          <p:nvPr/>
        </p:nvSpPr>
        <p:spPr>
          <a:xfrm>
            <a:off x="2447465" y="4200285"/>
            <a:ext cx="7772400" cy="1553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Stencil" pitchFamily="82" charset="77"/>
              </a:rPr>
              <a:t/>
            </a:r>
            <a:br>
              <a:rPr lang="en-US" sz="4000" dirty="0">
                <a:latin typeface="Stencil" pitchFamily="82" charset="77"/>
              </a:rPr>
            </a:br>
            <a:r>
              <a:rPr lang="en-US" sz="4000" dirty="0">
                <a:latin typeface="Stencil" pitchFamily="82" charset="77"/>
              </a:rPr>
              <a:t>ACTS 1: 7-8, 12-14</a:t>
            </a:r>
          </a:p>
        </p:txBody>
      </p:sp>
      <p:pic>
        <p:nvPicPr>
          <p:cNvPr id="3" name="Picture 2" descr="File:Ripple effect on water.jpg - Wikimedia Common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71" y="3542258"/>
            <a:ext cx="3352800" cy="239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1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069544" y="-232329"/>
            <a:ext cx="9005104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HOME 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OWNER’S 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CLASSES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EA38B9F-7801-FD43-A27A-20F59A1156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0061" y="146162"/>
            <a:ext cx="4277984" cy="28236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92EE1D-C8CA-6A40-9B7C-145E5DF62B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955" y="2408890"/>
            <a:ext cx="4924492" cy="38442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34BCE588-E076-904F-BC8B-12D07F17B82D}"/>
              </a:ext>
            </a:extLst>
          </p:cNvPr>
          <p:cNvSpPr txBox="1">
            <a:spLocks/>
          </p:cNvSpPr>
          <p:nvPr/>
        </p:nvSpPr>
        <p:spPr>
          <a:xfrm>
            <a:off x="3592404" y="-478211"/>
            <a:ext cx="3854370" cy="23953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The “KEY”</a:t>
            </a:r>
          </a:p>
          <a:p>
            <a:r>
              <a:rPr lang="en-US" sz="2400" b="1" dirty="0"/>
              <a:t>to owning</a:t>
            </a:r>
          </a:p>
          <a:p>
            <a:r>
              <a:rPr lang="en-US" sz="2400" b="1" dirty="0"/>
              <a:t>a home</a:t>
            </a:r>
          </a:p>
        </p:txBody>
      </p:sp>
    </p:spTree>
    <p:extLst>
      <p:ext uri="{BB962C8B-B14F-4D97-AF65-F5344CB8AC3E}">
        <p14:creationId xmlns:p14="http://schemas.microsoft.com/office/powerpoint/2010/main" val="416955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5234" y="3108692"/>
            <a:ext cx="7632073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HOME REPAIRS 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IN THE COMMUNITY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52BBE7-EEF1-6A40-86E1-5298B2E850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559" y="1805650"/>
            <a:ext cx="3467192" cy="46182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B34DFA-08DC-B342-A3C0-966A2E61A1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1579" y="156569"/>
            <a:ext cx="5278056" cy="35077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366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044" y="3792396"/>
            <a:ext cx="2866913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OUTDOOR WORSHIP AND 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PRAYER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189883-A216-084C-A4B7-2E944D4B07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546" y="222812"/>
            <a:ext cx="4073646" cy="30552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A854FA-842A-1745-87D0-6C0EAFDD79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22812"/>
            <a:ext cx="4397093" cy="30552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10C1A937-4D31-314F-ABA2-9BF2086754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7547" y="3579954"/>
            <a:ext cx="5495600" cy="30552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702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857583" y="-336142"/>
            <a:ext cx="8570213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TUTORING AND 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VOLUNTEERING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AT THE SCHOOLS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3DD5C4-F6B9-E743-B6E1-F0404654F5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40" y="2190327"/>
            <a:ext cx="3943306" cy="39433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57B2F4-9BF8-994C-B746-B24CF1900A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9989" y="4161980"/>
            <a:ext cx="4405282" cy="2395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DCF920-1D15-C345-A29F-6B131133F5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9989" y="515835"/>
            <a:ext cx="4343271" cy="29131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887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7031" y="-371905"/>
            <a:ext cx="8759180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PARISH NURSES 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OUT IN 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THE COMMUNITY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A4D4E5-D464-9645-8F92-33E09A96F0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0557" y="4894355"/>
            <a:ext cx="5558163" cy="16558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E4081B-963D-4B4B-B8F4-1FC4D876D1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2541" y="2103548"/>
            <a:ext cx="5232866" cy="2630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710CB3-74EC-5948-A1BC-B52265028F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478" y="307776"/>
            <a:ext cx="4589357" cy="30547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581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F74D72-FDFF-BC4D-85CD-69DE472314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906" y="851225"/>
            <a:ext cx="2844800" cy="190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705EB8-C41D-F743-B172-40D2D15881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3956602"/>
            <a:ext cx="7868093" cy="2720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4D0EFA-A9E0-854F-AC6B-38376310EB9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4439" y="340862"/>
            <a:ext cx="5831655" cy="34017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319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D873217E-FC56-C14D-959D-6F24E561E2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2840" y="3429000"/>
            <a:ext cx="5369442" cy="33090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9132F7-2408-B24F-B7E2-58604C638D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2840" y="350923"/>
            <a:ext cx="5369442" cy="29180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48B714-DD5C-3142-9BD3-2EA34CC249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78" y="1433277"/>
            <a:ext cx="3410062" cy="27240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753834" y="612303"/>
            <a:ext cx="8759180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COMMUNITY 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THEATER</a:t>
            </a:r>
          </a:p>
        </p:txBody>
      </p:sp>
    </p:spTree>
    <p:extLst>
      <p:ext uri="{BB962C8B-B14F-4D97-AF65-F5344CB8AC3E}">
        <p14:creationId xmlns:p14="http://schemas.microsoft.com/office/powerpoint/2010/main" val="268894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892231" y="2840045"/>
            <a:ext cx="8759180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MUSIC 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LESSONS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98C2AC-3841-134B-B862-92683674E94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349" y="3626307"/>
            <a:ext cx="4491346" cy="2989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62B0B9-7D22-4F44-91FC-F8AAD44E3A7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18" y="1337163"/>
            <a:ext cx="4169282" cy="17751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FC6BBF-22A9-224E-83D1-C7416C295B0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349" y="242141"/>
            <a:ext cx="4491346" cy="31423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058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9" y="1326050"/>
            <a:ext cx="8759180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HOMELESS SHELTER 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641021-6024-054A-BC95-85E96680FB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048" y="3742276"/>
            <a:ext cx="4213150" cy="29166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215A99-4094-4D44-92A5-F6F7909CFD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048" y="353544"/>
            <a:ext cx="4213150" cy="27299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7EED16-B1C7-8D44-8250-B616FFDD37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8088" y="360728"/>
            <a:ext cx="4094864" cy="2722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21DF4E-7DFC-BF49-8563-65664046EE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8088" y="3742277"/>
            <a:ext cx="4094864" cy="29166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392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12041" y="-356900"/>
            <a:ext cx="8759180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COMMUNITY 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GARDEN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0533CB-68DE-A048-A477-52363CA75C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688" y="2555945"/>
            <a:ext cx="7910623" cy="39818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4FB7ED-3415-734C-9097-CA16005465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966" y="419986"/>
            <a:ext cx="4426470" cy="25926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183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404336"/>
            <a:ext cx="7772400" cy="1553841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+mn-lt"/>
              </a:rPr>
              <a:t>COMMUNITY OUTREACH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A6C8992-DA94-8848-B305-AD2525DECC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3409" y="1149505"/>
            <a:ext cx="6858000" cy="165576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It needs to start with an intentional discipleship plan using the disciplines of faith driving the process</a:t>
            </a:r>
          </a:p>
        </p:txBody>
      </p:sp>
      <p:pic>
        <p:nvPicPr>
          <p:cNvPr id="7" name="Picture 6" descr="Bible Study | Using tools old and new. | Roy | Flickr">
            <a:extLst>
              <a:ext uri="{FF2B5EF4-FFF2-40B4-BE49-F238E27FC236}">
                <a16:creationId xmlns:a16="http://schemas.microsoft.com/office/drawing/2014/main" id="{169B1AE3-9E02-684A-9311-2D983C14D4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1144" y="3050144"/>
            <a:ext cx="4788915" cy="3591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77BED7-2105-1F43-86C3-BB486F2F01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588" y="2774603"/>
            <a:ext cx="3110002" cy="204016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11027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B597EE-0AAB-7B43-B5B7-271E38F040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782" y="4149677"/>
            <a:ext cx="4962284" cy="2432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9C2BCF-C2DB-3C40-8603-0F4CDDA083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87" y="350245"/>
            <a:ext cx="6772496" cy="26401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2654AC-14C4-3640-B1EB-82DA5C1CBB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33230"/>
            <a:ext cx="2985956" cy="21114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38D9AD-F64C-504D-8EBB-47A9BFC41FD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7408" y="1491842"/>
            <a:ext cx="1648880" cy="253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6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399" y="1516899"/>
            <a:ext cx="4127913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ENGLISH AS A SECOND LANGUAGE CLASSES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938327-CB68-FD41-9820-324AF0E035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286" y="510161"/>
            <a:ext cx="1998541" cy="14726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46A32D-F9BB-C345-8947-FA27A6559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399" y="4203268"/>
            <a:ext cx="8759180" cy="23839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AC9201-CAFD-2246-95B7-A546764249A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4394" y="270816"/>
            <a:ext cx="4467185" cy="33503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361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031EC5-5677-F14B-8F49-5F289E329B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373" y="4303074"/>
            <a:ext cx="3136678" cy="22146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295" y="-542949"/>
            <a:ext cx="4242584" cy="2697539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TAKE THE CHURCH OUT OF THE BUILDING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AND INTO THE WORLD AS FAR AS YOU CAN GO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79ACE94-2880-6944-88C0-B65B01340C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943" y="2154590"/>
            <a:ext cx="8324113" cy="2208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154DCA-B5F2-C145-A09E-AB1A3D5808D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3231" y="129984"/>
            <a:ext cx="3316326" cy="22085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FD3F15B-08C3-1C45-9C90-58B38D8B4E3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695" y="4545112"/>
            <a:ext cx="5050533" cy="19726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958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637" y="-1285366"/>
            <a:ext cx="8590726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THE BOTTOM LINE IS: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CCB2DFF-9B6E-EF45-927E-995F8BC763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5169" y="1109972"/>
            <a:ext cx="8152194" cy="6318554"/>
          </a:xfrm>
        </p:spPr>
        <p:txBody>
          <a:bodyPr>
            <a:normAutofit/>
          </a:bodyPr>
          <a:lstStyle/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Being the love of Christ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Building relationships with people outside the doors – in the community and the world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The strength and guidance for the work that comes from the Holy Spirit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55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916" y="-668965"/>
            <a:ext cx="8771861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UPDATES ABOUT 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GENERAL CONFERENCE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7BC722-43F1-DB42-84F2-54B4274B5F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16" y="2109124"/>
            <a:ext cx="8676167" cy="3829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042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E4DC862-2138-FE41-A1DC-B5F7D33E6E0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74" y="1177812"/>
            <a:ext cx="8869521" cy="53438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3869" y="-1302446"/>
            <a:ext cx="8590726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2020 CONFERENCE THEME</a:t>
            </a:r>
            <a:endParaRPr lang="en-US" sz="32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15322C-DF5E-C14D-91C4-5B7050FABC63}"/>
              </a:ext>
            </a:extLst>
          </p:cNvPr>
          <p:cNvSpPr/>
          <p:nvPr/>
        </p:nvSpPr>
        <p:spPr>
          <a:xfrm>
            <a:off x="3965946" y="1551731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PSALM 46</a:t>
            </a:r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/>
            </a:r>
            <a:br>
              <a:rPr lang="en-US" sz="3600" b="1" dirty="0">
                <a:solidFill>
                  <a:schemeClr val="bg1"/>
                </a:solidFill>
              </a:rPr>
            </a:br>
            <a:endParaRPr lang="en-US" sz="3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EA4018-07AD-ED4F-B5FE-0275A14D0BCD}"/>
              </a:ext>
            </a:extLst>
          </p:cNvPr>
          <p:cNvSpPr/>
          <p:nvPr/>
        </p:nvSpPr>
        <p:spPr>
          <a:xfrm>
            <a:off x="4045098" y="264942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i="1" dirty="0">
                <a:solidFill>
                  <a:srgbClr val="FFFF00"/>
                </a:solidFill>
              </a:rPr>
              <a:t>“… AND KNOW THAT </a:t>
            </a:r>
          </a:p>
          <a:p>
            <a:pPr algn="ctr"/>
            <a:r>
              <a:rPr lang="en-US" sz="3600" b="1" i="1" dirty="0">
                <a:solidFill>
                  <a:srgbClr val="FFFF00"/>
                </a:solidFill>
              </a:rPr>
              <a:t>I AM GOD”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08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1CCB2DFF-9B6E-EF45-927E-995F8BC763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985" y="539446"/>
            <a:ext cx="8417688" cy="6318554"/>
          </a:xfrm>
        </p:spPr>
        <p:txBody>
          <a:bodyPr>
            <a:normAutofit/>
          </a:bodyPr>
          <a:lstStyle/>
          <a:p>
            <a:pPr algn="l"/>
            <a:endParaRPr lang="en-US" sz="30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FFFF00"/>
                </a:solidFill>
              </a:rPr>
              <a:t>May 5 – 15, 2020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FFFF00"/>
                </a:solidFill>
              </a:rPr>
              <a:t>Minneapolis, MN</a:t>
            </a:r>
          </a:p>
          <a:p>
            <a:pPr algn="l"/>
            <a:endParaRPr lang="en-US" sz="30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FFFF00"/>
                </a:solidFill>
              </a:rPr>
              <a:t>22.3 hours of legislative committee work and 27.8 hours of plenary voting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0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FFFF00"/>
                </a:solidFill>
              </a:rPr>
              <a:t>864 delegates – 44% from outside the USA         56% from the USA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0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FFFF00"/>
                </a:solidFill>
              </a:rPr>
              <a:t>EPA – 8 voting delegates (half lay / half clergy)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0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000" b="1" dirty="0">
              <a:solidFill>
                <a:srgbClr val="FFFF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D96F3C-10A6-1648-AF68-3E2F7C43EE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740667"/>
            <a:ext cx="3492500" cy="160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8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118" y="-1197669"/>
            <a:ext cx="8590726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MANY ISSUES TO BE DISCUSSED</a:t>
            </a:r>
            <a:endParaRPr lang="en-US" sz="32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CCB2DFF-9B6E-EF45-927E-995F8BC763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312" y="1321205"/>
            <a:ext cx="8417688" cy="6318554"/>
          </a:xfrm>
        </p:spPr>
        <p:txBody>
          <a:bodyPr>
            <a:normAutofit/>
          </a:bodyPr>
          <a:lstStyle/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Social Principles Revision</a:t>
            </a: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Pension revision – Defined Contribution pension going forward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Financial Stability – budget adjustment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02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1CCB2DFF-9B6E-EF45-927E-995F8BC763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312" y="1321205"/>
            <a:ext cx="8417688" cy="6318554"/>
          </a:xfrm>
        </p:spPr>
        <p:txBody>
          <a:bodyPr>
            <a:normAutofit/>
          </a:bodyPr>
          <a:lstStyle/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00"/>
                </a:solidFill>
              </a:rPr>
              <a:t>Number of bishops</a:t>
            </a:r>
            <a:endParaRPr lang="en-US" sz="3200" b="1" dirty="0">
              <a:solidFill>
                <a:srgbClr val="FFFF00"/>
              </a:solidFill>
            </a:endParaRP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Development of a global Book of Discipline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00"/>
                </a:solidFill>
              </a:rPr>
              <a:t>Revisiting the Homosexuality question</a:t>
            </a: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2DD3DE1-42B8-5E44-AE7E-046574736841}"/>
              </a:ext>
            </a:extLst>
          </p:cNvPr>
          <p:cNvSpPr txBox="1">
            <a:spLocks/>
          </p:cNvSpPr>
          <p:nvPr/>
        </p:nvSpPr>
        <p:spPr>
          <a:xfrm>
            <a:off x="190118" y="-1197669"/>
            <a:ext cx="8590726" cy="23953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>
                <a:solidFill>
                  <a:schemeClr val="bg1"/>
                </a:solidFill>
                <a:latin typeface="+mn-lt"/>
              </a:rPr>
              <a:t>MANY ISSUES TO BE DISCUSSED</a:t>
            </a:r>
            <a:endParaRPr lang="en-US" sz="3200" b="1" i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701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535BDA-8B96-324B-BC54-32FF79F799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636" y="3429000"/>
            <a:ext cx="8584947" cy="28754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BFA32AB-24B8-A147-AB67-F845784501F5}"/>
              </a:ext>
            </a:extLst>
          </p:cNvPr>
          <p:cNvSpPr txBox="1">
            <a:spLocks/>
          </p:cNvSpPr>
          <p:nvPr/>
        </p:nvSpPr>
        <p:spPr>
          <a:xfrm>
            <a:off x="373727" y="553593"/>
            <a:ext cx="8590726" cy="239533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2019 GENERAL CONFERENCE KEPT</a:t>
            </a:r>
          </a:p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TRADITIONAL LANGUAGE</a:t>
            </a:r>
          </a:p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WITH ENFORCEMENTS …</a:t>
            </a:r>
          </a:p>
          <a:p>
            <a:endParaRPr lang="en-US" sz="3600" b="1" dirty="0">
              <a:solidFill>
                <a:schemeClr val="bg1"/>
              </a:solidFill>
              <a:latin typeface="+mn-lt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STRONG REACTIONS FOLLOWED</a:t>
            </a:r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7842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6890" y="151720"/>
            <a:ext cx="4296696" cy="6623084"/>
          </a:xfrm>
        </p:spPr>
      </p:pic>
    </p:spTree>
    <p:extLst>
      <p:ext uri="{BB962C8B-B14F-4D97-AF65-F5344CB8AC3E}">
        <p14:creationId xmlns:p14="http://schemas.microsoft.com/office/powerpoint/2010/main" val="10603716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535BDA-8B96-324B-BC54-32FF79F799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99" y="223284"/>
            <a:ext cx="4539540" cy="15204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3261B64B-F89F-6142-B61A-154D9DAD4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156" y="1583675"/>
            <a:ext cx="8417688" cy="6318554"/>
          </a:xfrm>
        </p:spPr>
        <p:txBody>
          <a:bodyPr>
            <a:normAutofit/>
          </a:bodyPr>
          <a:lstStyle/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Various plans have been sent to GC to create a new form of unity</a:t>
            </a:r>
          </a:p>
          <a:p>
            <a:pPr lvl="1" algn="l"/>
            <a:endParaRPr lang="en-US" sz="2800" b="1" dirty="0">
              <a:solidFill>
                <a:srgbClr val="FFFF00"/>
              </a:solidFill>
            </a:endParaRPr>
          </a:p>
          <a:p>
            <a:pPr lvl="1" algn="l"/>
            <a:endParaRPr lang="en-US" sz="28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75FF2D-3025-2E45-9D2B-9415432B914B}"/>
              </a:ext>
            </a:extLst>
          </p:cNvPr>
          <p:cNvSpPr/>
          <p:nvPr/>
        </p:nvSpPr>
        <p:spPr>
          <a:xfrm>
            <a:off x="4453447" y="543410"/>
            <a:ext cx="40829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STRONG REACTIONS 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THAT FOLLOWED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6F51060-A4D3-D846-8B66-53D2E8C6D2C6}"/>
              </a:ext>
            </a:extLst>
          </p:cNvPr>
          <p:cNvSpPr txBox="1">
            <a:spLocks/>
          </p:cNvSpPr>
          <p:nvPr/>
        </p:nvSpPr>
        <p:spPr>
          <a:xfrm>
            <a:off x="244603" y="1954985"/>
            <a:ext cx="8417688" cy="6318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914400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UMC Next</a:t>
            </a:r>
          </a:p>
          <a:p>
            <a:pPr marL="914400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Indianapolis Plan</a:t>
            </a:r>
          </a:p>
          <a:p>
            <a:pPr marL="914400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Bart-Jones Plan</a:t>
            </a:r>
          </a:p>
          <a:p>
            <a:pPr marL="914400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Diverse Plan</a:t>
            </a:r>
          </a:p>
          <a:p>
            <a:pPr marL="914400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USA becoming a regional conference</a:t>
            </a:r>
          </a:p>
          <a:p>
            <a:pPr lvl="1" algn="l"/>
            <a:endParaRPr lang="en-US" sz="2800" b="1" dirty="0">
              <a:solidFill>
                <a:srgbClr val="FFFF00"/>
              </a:solidFill>
            </a:endParaRPr>
          </a:p>
          <a:p>
            <a:pPr lvl="1" algn="l"/>
            <a:endParaRPr lang="en-US" sz="28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63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535BDA-8B96-324B-BC54-32FF79F799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99" y="223284"/>
            <a:ext cx="4539540" cy="15204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3261B64B-F89F-6142-B61A-154D9DAD4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156" y="1903801"/>
            <a:ext cx="8417688" cy="6318554"/>
          </a:xfrm>
        </p:spPr>
        <p:txBody>
          <a:bodyPr>
            <a:normAutofit/>
          </a:bodyPr>
          <a:lstStyle/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Disaffiliation petition from GC 2019 being revisited due to the discovery of fraudulent voting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4 non-credentialed persons voted who could have changed the outcome of this decision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75FF2D-3025-2E45-9D2B-9415432B914B}"/>
              </a:ext>
            </a:extLst>
          </p:cNvPr>
          <p:cNvSpPr/>
          <p:nvPr/>
        </p:nvSpPr>
        <p:spPr>
          <a:xfrm>
            <a:off x="4464877" y="543410"/>
            <a:ext cx="40829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STRONG REACTIONS 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THAT FOLLOWED</a:t>
            </a:r>
          </a:p>
        </p:txBody>
      </p:sp>
    </p:spTree>
    <p:extLst>
      <p:ext uri="{BB962C8B-B14F-4D97-AF65-F5344CB8AC3E}">
        <p14:creationId xmlns:p14="http://schemas.microsoft.com/office/powerpoint/2010/main" val="73207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3261B64B-F89F-6142-B61A-154D9DAD4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40" y="1560815"/>
            <a:ext cx="8780844" cy="6318554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0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FFFF00"/>
                </a:solidFill>
              </a:rPr>
              <a:t>Wednesday, March 25, 2020 – 7 pm to 8:30 pm</a:t>
            </a:r>
            <a:endParaRPr lang="en-US" sz="3000" dirty="0">
              <a:solidFill>
                <a:srgbClr val="FFFF00"/>
              </a:solidFill>
            </a:endParaRPr>
          </a:p>
          <a:p>
            <a:pPr algn="l"/>
            <a:r>
              <a:rPr lang="en-US" sz="3000" b="1" dirty="0">
                <a:solidFill>
                  <a:srgbClr val="FFFF00"/>
                </a:solidFill>
              </a:rPr>
              <a:t>	Church of the Good Shepherd,                         	1500 Quentin Rd., Lebanon PA 17042 </a:t>
            </a:r>
          </a:p>
          <a:p>
            <a:pPr algn="l"/>
            <a:endParaRPr lang="en-US" sz="30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b="1" dirty="0" smtClean="0">
                <a:solidFill>
                  <a:srgbClr val="FFFF00"/>
                </a:solidFill>
              </a:rPr>
              <a:t>Thursday, April 2, 2020 </a:t>
            </a:r>
            <a:r>
              <a:rPr lang="en-US" sz="3000" b="1" dirty="0">
                <a:solidFill>
                  <a:srgbClr val="FFFF00"/>
                </a:solidFill>
              </a:rPr>
              <a:t>– </a:t>
            </a:r>
            <a:r>
              <a:rPr lang="en-US" sz="3000" b="1" dirty="0" smtClean="0">
                <a:solidFill>
                  <a:srgbClr val="FFFF00"/>
                </a:solidFill>
              </a:rPr>
              <a:t>7 pm – 8:30 pm</a:t>
            </a:r>
            <a:endParaRPr lang="en-US" sz="3000" dirty="0">
              <a:solidFill>
                <a:srgbClr val="FFFF00"/>
              </a:solidFill>
            </a:endParaRPr>
          </a:p>
          <a:p>
            <a:pPr algn="l"/>
            <a:r>
              <a:rPr lang="en-US" sz="3000" b="1" dirty="0">
                <a:solidFill>
                  <a:srgbClr val="FFFF00"/>
                </a:solidFill>
              </a:rPr>
              <a:t>	</a:t>
            </a:r>
            <a:r>
              <a:rPr lang="en-US" sz="3000" b="1" dirty="0" smtClean="0">
                <a:solidFill>
                  <a:srgbClr val="FFFF00"/>
                </a:solidFill>
              </a:rPr>
              <a:t>Downingtown UMC</a:t>
            </a:r>
            <a:r>
              <a:rPr lang="en-US" sz="3000" b="1" dirty="0"/>
              <a:t>7</a:t>
            </a:r>
            <a:r>
              <a:rPr lang="en-US" sz="3000" b="1" dirty="0">
                <a:solidFill>
                  <a:srgbClr val="FFFF00"/>
                </a:solidFill>
              </a:rPr>
              <a:t>51 East Lancaster </a:t>
            </a:r>
            <a:r>
              <a:rPr lang="en-US" sz="3000" b="1" dirty="0" smtClean="0">
                <a:solidFill>
                  <a:srgbClr val="FFFF00"/>
                </a:solidFill>
              </a:rPr>
              <a:t>	Ave</a:t>
            </a:r>
            <a:r>
              <a:rPr lang="en-US" sz="3000" b="1" dirty="0">
                <a:solidFill>
                  <a:srgbClr val="FFFF00"/>
                </a:solidFill>
              </a:rPr>
              <a:t>, Downingtown, PA 19335</a:t>
            </a:r>
            <a:r>
              <a:rPr lang="en-US" sz="3000" b="1" dirty="0" smtClean="0">
                <a:solidFill>
                  <a:srgbClr val="FFFF00"/>
                </a:solidFill>
              </a:rPr>
              <a:t>,</a:t>
            </a:r>
          </a:p>
          <a:p>
            <a:pPr algn="l"/>
            <a:r>
              <a:rPr lang="en-US" sz="3000" b="1" dirty="0">
                <a:solidFill>
                  <a:srgbClr val="FFFF00"/>
                </a:solidFill>
              </a:rPr>
              <a:t>	</a:t>
            </a:r>
            <a:r>
              <a:rPr lang="en-US" sz="3000" b="1" dirty="0" smtClean="0">
                <a:solidFill>
                  <a:srgbClr val="FFFF00"/>
                </a:solidFill>
              </a:rPr>
              <a:t>this event will </a:t>
            </a:r>
            <a:r>
              <a:rPr lang="en-US" sz="3000" b="1" smtClean="0">
                <a:solidFill>
                  <a:srgbClr val="FFFF00"/>
                </a:solidFill>
              </a:rPr>
              <a:t>be streamed and accessible        	by </a:t>
            </a:r>
            <a:r>
              <a:rPr lang="en-US" sz="3000" b="1" dirty="0" smtClean="0">
                <a:solidFill>
                  <a:srgbClr val="FFFF00"/>
                </a:solidFill>
              </a:rPr>
              <a:t>ZOOM)</a:t>
            </a:r>
            <a:endParaRPr lang="en-US" sz="3000" b="1" dirty="0">
              <a:solidFill>
                <a:srgbClr val="FFFF00"/>
              </a:solidFill>
            </a:endParaRPr>
          </a:p>
          <a:p>
            <a:pPr algn="l"/>
            <a:endParaRPr lang="en-US" sz="3000" b="1" dirty="0">
              <a:solidFill>
                <a:srgbClr val="FFFF00"/>
              </a:solidFill>
            </a:endParaRPr>
          </a:p>
          <a:p>
            <a:pPr algn="l"/>
            <a:endParaRPr lang="en-US" sz="3000" dirty="0">
              <a:solidFill>
                <a:srgbClr val="FFFF00"/>
              </a:solidFill>
            </a:endParaRPr>
          </a:p>
          <a:p>
            <a:pPr algn="l"/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75FF2D-3025-2E45-9D2B-9415432B914B}"/>
              </a:ext>
            </a:extLst>
          </p:cNvPr>
          <p:cNvSpPr/>
          <p:nvPr/>
        </p:nvSpPr>
        <p:spPr>
          <a:xfrm>
            <a:off x="576816" y="360486"/>
            <a:ext cx="83252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LISTENING SESSIONS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FOR GENERAL CONFERENCE UPDATES:</a:t>
            </a:r>
          </a:p>
        </p:txBody>
      </p:sp>
    </p:spTree>
    <p:extLst>
      <p:ext uri="{BB962C8B-B14F-4D97-AF65-F5344CB8AC3E}">
        <p14:creationId xmlns:p14="http://schemas.microsoft.com/office/powerpoint/2010/main" val="186027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3261B64B-F89F-6142-B61A-154D9DAD4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6026" y="1560815"/>
            <a:ext cx="8780844" cy="6318554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0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b="1" dirty="0" smtClean="0">
                <a:solidFill>
                  <a:srgbClr val="FFFF00"/>
                </a:solidFill>
              </a:rPr>
              <a:t>Saturday, April 4, 2020 – 10 am to noon</a:t>
            </a:r>
          </a:p>
          <a:p>
            <a:pPr lvl="1" algn="l"/>
            <a:r>
              <a:rPr lang="en-US" sz="2600" b="1" dirty="0">
                <a:solidFill>
                  <a:srgbClr val="FFFF00"/>
                </a:solidFill>
              </a:rPr>
              <a:t> </a:t>
            </a:r>
            <a:r>
              <a:rPr lang="en-US" sz="2600" b="1" dirty="0" smtClean="0">
                <a:solidFill>
                  <a:srgbClr val="FFFF00"/>
                </a:solidFill>
              </a:rPr>
              <a:t>     Simpson House, 2101 Belmont Ave.,</a:t>
            </a:r>
          </a:p>
          <a:p>
            <a:pPr lvl="1" algn="l"/>
            <a:r>
              <a:rPr lang="en-US" sz="2600" b="1" dirty="0">
                <a:solidFill>
                  <a:srgbClr val="FFFF00"/>
                </a:solidFill>
              </a:rPr>
              <a:t>	</a:t>
            </a:r>
            <a:r>
              <a:rPr lang="en-US" sz="2600" b="1" dirty="0" smtClean="0">
                <a:solidFill>
                  <a:srgbClr val="FFFF00"/>
                </a:solidFill>
              </a:rPr>
              <a:t>Philadelphia, PA 19131</a:t>
            </a:r>
            <a:endParaRPr lang="en-US" sz="2600" b="1" dirty="0">
              <a:solidFill>
                <a:srgbClr val="FFFF00"/>
              </a:solidFill>
            </a:endParaRPr>
          </a:p>
          <a:p>
            <a:pPr algn="l"/>
            <a:r>
              <a:rPr lang="en-US" sz="3000" b="1" dirty="0">
                <a:solidFill>
                  <a:srgbClr val="FFFF00"/>
                </a:solidFill>
              </a:rPr>
              <a:t>  </a:t>
            </a:r>
            <a:endParaRPr lang="en-US" sz="3000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FFFF00"/>
                </a:solidFill>
              </a:rPr>
              <a:t>Monday, April 20, 2020 – 7 pm to 8:30 pm</a:t>
            </a:r>
            <a:endParaRPr lang="en-US" sz="3000" dirty="0">
              <a:solidFill>
                <a:srgbClr val="FFFF00"/>
              </a:solidFill>
            </a:endParaRPr>
          </a:p>
          <a:p>
            <a:pPr algn="l"/>
            <a:r>
              <a:rPr lang="en-US" sz="3000" b="1" dirty="0">
                <a:solidFill>
                  <a:srgbClr val="FFFF00"/>
                </a:solidFill>
              </a:rPr>
              <a:t>	Wesley UMC, 2540 Center St., </a:t>
            </a:r>
          </a:p>
          <a:p>
            <a:pPr algn="l"/>
            <a:r>
              <a:rPr lang="en-US" sz="3000" b="1" dirty="0">
                <a:solidFill>
                  <a:srgbClr val="FFFF00"/>
                </a:solidFill>
              </a:rPr>
              <a:t>	Bethlehem PA 18017</a:t>
            </a:r>
            <a:endParaRPr lang="en-US" sz="3000" dirty="0">
              <a:solidFill>
                <a:srgbClr val="FFFF00"/>
              </a:solidFill>
            </a:endParaRPr>
          </a:p>
          <a:p>
            <a:pPr algn="l"/>
            <a:endParaRPr lang="en-US" sz="3000" b="1" dirty="0">
              <a:solidFill>
                <a:srgbClr val="FFFF00"/>
              </a:solidFill>
            </a:endParaRPr>
          </a:p>
          <a:p>
            <a:pPr algn="l"/>
            <a:endParaRPr lang="en-US" sz="3000" dirty="0">
              <a:solidFill>
                <a:srgbClr val="FFFF00"/>
              </a:solidFill>
            </a:endParaRPr>
          </a:p>
          <a:p>
            <a:pPr algn="l"/>
            <a:endParaRPr lang="en-US" sz="3000" dirty="0">
              <a:solidFill>
                <a:srgbClr val="FFFF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75FF2D-3025-2E45-9D2B-9415432B914B}"/>
              </a:ext>
            </a:extLst>
          </p:cNvPr>
          <p:cNvSpPr/>
          <p:nvPr/>
        </p:nvSpPr>
        <p:spPr>
          <a:xfrm>
            <a:off x="576816" y="360486"/>
            <a:ext cx="83252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LISTENING SESSIONS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FOR GENERAL CONFERENCE UPDATES:</a:t>
            </a:r>
          </a:p>
        </p:txBody>
      </p:sp>
    </p:spTree>
    <p:extLst>
      <p:ext uri="{BB962C8B-B14F-4D97-AF65-F5344CB8AC3E}">
        <p14:creationId xmlns:p14="http://schemas.microsoft.com/office/powerpoint/2010/main" val="378473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3261B64B-F89F-6142-B61A-154D9DAD4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7250" y="1956939"/>
            <a:ext cx="8417688" cy="6318554"/>
          </a:xfrm>
        </p:spPr>
        <p:txBody>
          <a:bodyPr>
            <a:normAutofit/>
          </a:bodyPr>
          <a:lstStyle/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Saturday, May 23, 2020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10 am – 12 noon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West Lawn UMC (Reading, PA)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Saturday, May 30, 2020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10 am – 12 noon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Aldersgate UMC (Wilmington, DE)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75FF2D-3025-2E45-9D2B-9415432B914B}"/>
              </a:ext>
            </a:extLst>
          </p:cNvPr>
          <p:cNvSpPr/>
          <p:nvPr/>
        </p:nvSpPr>
        <p:spPr>
          <a:xfrm>
            <a:off x="1521252" y="569700"/>
            <a:ext cx="83252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POST GENERAL CONFERENCE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“WRAP - UP” SESSIONS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WITH BISHOP JOHNSON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A9FDC8-08D6-884D-A089-9E4AED914D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018" y="187479"/>
            <a:ext cx="2394245" cy="21365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345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75FF2D-3025-2E45-9D2B-9415432B914B}"/>
              </a:ext>
            </a:extLst>
          </p:cNvPr>
          <p:cNvSpPr/>
          <p:nvPr/>
        </p:nvSpPr>
        <p:spPr>
          <a:xfrm>
            <a:off x="409353" y="970660"/>
            <a:ext cx="83252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EPA ANNUAL CONFERENCE 2020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4600866-3A8E-504C-9F55-01AF9F905D50}"/>
              </a:ext>
            </a:extLst>
          </p:cNvPr>
          <p:cNvSpPr txBox="1">
            <a:spLocks/>
          </p:cNvSpPr>
          <p:nvPr/>
        </p:nvSpPr>
        <p:spPr>
          <a:xfrm>
            <a:off x="893401" y="1762456"/>
            <a:ext cx="8417688" cy="6318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June 18 – 20, 2020</a:t>
            </a:r>
          </a:p>
          <a:p>
            <a:pPr algn="l"/>
            <a:r>
              <a:rPr lang="en-US" sz="3200" b="1" dirty="0">
                <a:solidFill>
                  <a:srgbClr val="FFFF00"/>
                </a:solidFill>
              </a:rPr>
              <a:t>	Oaks Convention Center, Oaks, PA</a:t>
            </a:r>
          </a:p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Theme: “Community Evangelism”</a:t>
            </a:r>
          </a:p>
        </p:txBody>
      </p:sp>
    </p:spTree>
    <p:extLst>
      <p:ext uri="{BB962C8B-B14F-4D97-AF65-F5344CB8AC3E}">
        <p14:creationId xmlns:p14="http://schemas.microsoft.com/office/powerpoint/2010/main" val="240851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3261B64B-F89F-6142-B61A-154D9DAD4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156" y="706511"/>
            <a:ext cx="8417688" cy="6318554"/>
          </a:xfrm>
        </p:spPr>
        <p:txBody>
          <a:bodyPr>
            <a:normAutofit/>
          </a:bodyPr>
          <a:lstStyle/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75FF2D-3025-2E45-9D2B-9415432B914B}"/>
              </a:ext>
            </a:extLst>
          </p:cNvPr>
          <p:cNvSpPr/>
          <p:nvPr/>
        </p:nvSpPr>
        <p:spPr>
          <a:xfrm>
            <a:off x="187241" y="550829"/>
            <a:ext cx="83252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EPA ANNUAL CONFERENCE 2020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4600866-3A8E-504C-9F55-01AF9F905D50}"/>
              </a:ext>
            </a:extLst>
          </p:cNvPr>
          <p:cNvSpPr txBox="1">
            <a:spLocks/>
          </p:cNvSpPr>
          <p:nvPr/>
        </p:nvSpPr>
        <p:spPr>
          <a:xfrm>
            <a:off x="726312" y="2142060"/>
            <a:ext cx="8417688" cy="6318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Speakers</a:t>
            </a:r>
          </a:p>
          <a:p>
            <a:pPr marL="914400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 Latino/Hispanic Ministry</a:t>
            </a:r>
          </a:p>
          <a:p>
            <a:pPr marL="914400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Rev. Junius Dotson (Community Leadership)</a:t>
            </a:r>
          </a:p>
          <a:p>
            <a:pPr marL="914400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Bishop Mark Webb (Ordination service)</a:t>
            </a:r>
          </a:p>
          <a:p>
            <a:pPr marL="914400" lvl="1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Bishop Peggy Johnson (Memorial service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FFFF00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409D44-8790-2645-B6A5-DC2B203CC6C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2062" y="1591769"/>
            <a:ext cx="2402344" cy="110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5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3261B64B-F89F-6142-B61A-154D9DAD4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156" y="706511"/>
            <a:ext cx="8417688" cy="6318554"/>
          </a:xfrm>
        </p:spPr>
        <p:txBody>
          <a:bodyPr>
            <a:normAutofit/>
          </a:bodyPr>
          <a:lstStyle/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75FF2D-3025-2E45-9D2B-9415432B914B}"/>
              </a:ext>
            </a:extLst>
          </p:cNvPr>
          <p:cNvSpPr/>
          <p:nvPr/>
        </p:nvSpPr>
        <p:spPr>
          <a:xfrm>
            <a:off x="490534" y="215320"/>
            <a:ext cx="83252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EPA ANNUAL CONFERENCE 2020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4600866-3A8E-504C-9F55-01AF9F905D50}"/>
              </a:ext>
            </a:extLst>
          </p:cNvPr>
          <p:cNvSpPr txBox="1">
            <a:spLocks/>
          </p:cNvSpPr>
          <p:nvPr/>
        </p:nvSpPr>
        <p:spPr>
          <a:xfrm>
            <a:off x="328173" y="131818"/>
            <a:ext cx="8417688" cy="6318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3600" b="1" dirty="0">
              <a:solidFill>
                <a:srgbClr val="FFFF00"/>
              </a:solidFill>
            </a:endParaRPr>
          </a:p>
          <a:p>
            <a:r>
              <a:rPr lang="en-US" sz="3200" b="1" dirty="0">
                <a:solidFill>
                  <a:srgbClr val="FFFF00"/>
                </a:solidFill>
              </a:rPr>
              <a:t>Farewell </a:t>
            </a:r>
            <a:r>
              <a:rPr lang="en-US" sz="3200" b="1" dirty="0" smtClean="0">
                <a:solidFill>
                  <a:srgbClr val="FFFF00"/>
                </a:solidFill>
              </a:rPr>
              <a:t>(likely) for </a:t>
            </a:r>
            <a:r>
              <a:rPr lang="en-US" sz="3200" b="1" dirty="0">
                <a:solidFill>
                  <a:srgbClr val="FFFF00"/>
                </a:solidFill>
              </a:rPr>
              <a:t>Bishop Johnson</a:t>
            </a:r>
          </a:p>
          <a:p>
            <a:pPr lvl="1"/>
            <a:r>
              <a:rPr lang="en-US" sz="3200" b="1" dirty="0">
                <a:solidFill>
                  <a:srgbClr val="FFFF00"/>
                </a:solidFill>
              </a:rPr>
              <a:t>September 1, 2008 – August 31, 2020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3600" b="1" dirty="0">
              <a:solidFill>
                <a:srgbClr val="FFFF00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9BB0B1-3D9B-5248-9EA8-FD1C69EE5C9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686" y="3437898"/>
            <a:ext cx="1438997" cy="23359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6339C8-1F4B-2A4A-BC55-C63AB078FE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342" y="1995253"/>
            <a:ext cx="2177683" cy="23359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D39A8A-DD00-6E4B-B29F-D8A997BE2C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7586" y="1995253"/>
            <a:ext cx="2792947" cy="21654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D15A0F-AB8E-1545-9D53-EE169CB482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3024" y="4503041"/>
            <a:ext cx="2852749" cy="2070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222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3261B64B-F89F-6142-B61A-154D9DAD4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156" y="706511"/>
            <a:ext cx="8417688" cy="6318554"/>
          </a:xfrm>
        </p:spPr>
        <p:txBody>
          <a:bodyPr>
            <a:normAutofit/>
          </a:bodyPr>
          <a:lstStyle/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75FF2D-3025-2E45-9D2B-9415432B914B}"/>
              </a:ext>
            </a:extLst>
          </p:cNvPr>
          <p:cNvSpPr/>
          <p:nvPr/>
        </p:nvSpPr>
        <p:spPr>
          <a:xfrm>
            <a:off x="3072397" y="590975"/>
            <a:ext cx="59566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NORTHEASTERN JURISDICTIONAL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CONFERENCE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1E7210-E2CF-B14C-BB85-86DC29B6DF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3524" y="2492117"/>
            <a:ext cx="7098898" cy="42698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AF3036-7061-9F42-9AC2-794D6E8296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982" y="590975"/>
            <a:ext cx="3497083" cy="229468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29902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3261B64B-F89F-6142-B61A-154D9DAD4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156" y="706511"/>
            <a:ext cx="8417688" cy="6318554"/>
          </a:xfrm>
        </p:spPr>
        <p:txBody>
          <a:bodyPr>
            <a:normAutofit/>
          </a:bodyPr>
          <a:lstStyle/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75FF2D-3025-2E45-9D2B-9415432B914B}"/>
              </a:ext>
            </a:extLst>
          </p:cNvPr>
          <p:cNvSpPr/>
          <p:nvPr/>
        </p:nvSpPr>
        <p:spPr>
          <a:xfrm>
            <a:off x="233916" y="602853"/>
            <a:ext cx="83252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NEJ CONFERENCE 2020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4600866-3A8E-504C-9F55-01AF9F905D50}"/>
              </a:ext>
            </a:extLst>
          </p:cNvPr>
          <p:cNvSpPr txBox="1">
            <a:spLocks/>
          </p:cNvSpPr>
          <p:nvPr/>
        </p:nvSpPr>
        <p:spPr>
          <a:xfrm>
            <a:off x="492396" y="1560778"/>
            <a:ext cx="8417688" cy="6318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July 13 – 17, 2020</a:t>
            </a:r>
            <a:r>
              <a:rPr lang="en-US" sz="3200" dirty="0"/>
              <a:t> </a:t>
            </a: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Delta Hotel – Hunt Valley, Maryland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8 delegates from PDC and 16 from EPA      (half lay and half clergy)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Total number of delegates from the 9 areas   (10 conferences) are 188 (including the youth)</a:t>
            </a:r>
            <a:endParaRPr lang="en-US" sz="2800" b="1" dirty="0">
              <a:solidFill>
                <a:srgbClr val="FFFF00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FFFF00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62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1145EF2-2925-A846-84D3-B554F0A1AF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93" y="196770"/>
            <a:ext cx="8686614" cy="64355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57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3261B64B-F89F-6142-B61A-154D9DAD4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156" y="706511"/>
            <a:ext cx="8417688" cy="6318554"/>
          </a:xfrm>
        </p:spPr>
        <p:txBody>
          <a:bodyPr>
            <a:normAutofit/>
          </a:bodyPr>
          <a:lstStyle/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75FF2D-3025-2E45-9D2B-9415432B914B}"/>
              </a:ext>
            </a:extLst>
          </p:cNvPr>
          <p:cNvSpPr/>
          <p:nvPr/>
        </p:nvSpPr>
        <p:spPr>
          <a:xfrm>
            <a:off x="233916" y="602853"/>
            <a:ext cx="83252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BUSINESS OF THE NEJ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4600866-3A8E-504C-9F55-01AF9F905D50}"/>
              </a:ext>
            </a:extLst>
          </p:cNvPr>
          <p:cNvSpPr txBox="1">
            <a:spLocks/>
          </p:cNvSpPr>
          <p:nvPr/>
        </p:nvSpPr>
        <p:spPr>
          <a:xfrm>
            <a:off x="584791" y="1249184"/>
            <a:ext cx="8417688" cy="6318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Possibly elect a bishop – but maybe not if we are downsizing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Elect leadership for the Jurisdiction for the next 4 years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Approve the jurisdictional budget</a:t>
            </a:r>
          </a:p>
          <a:p>
            <a:pPr algn="l"/>
            <a:endParaRPr lang="en-US" sz="2800" b="1" dirty="0">
              <a:solidFill>
                <a:srgbClr val="FFFF00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FFFF00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91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3261B64B-F89F-6142-B61A-154D9DAD4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156" y="822257"/>
            <a:ext cx="8417688" cy="6318554"/>
          </a:xfrm>
        </p:spPr>
        <p:txBody>
          <a:bodyPr>
            <a:normAutofit/>
          </a:bodyPr>
          <a:lstStyle/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4600866-3A8E-504C-9F55-01AF9F905D50}"/>
              </a:ext>
            </a:extLst>
          </p:cNvPr>
          <p:cNvSpPr txBox="1">
            <a:spLocks/>
          </p:cNvSpPr>
          <p:nvPr/>
        </p:nvSpPr>
        <p:spPr>
          <a:xfrm>
            <a:off x="726312" y="1363253"/>
            <a:ext cx="8417688" cy="6318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Announcement regarding the number of episcopal areas and the assignment of bishops to their new areas for the next quadrennium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NEJ Youth Event</a:t>
            </a:r>
            <a:endParaRPr lang="en-US" sz="2800" b="1" dirty="0">
              <a:solidFill>
                <a:srgbClr val="FFFF00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1D1B38-D3D7-A342-8BFE-D1D97D27CD8C}"/>
              </a:ext>
            </a:extLst>
          </p:cNvPr>
          <p:cNvSpPr/>
          <p:nvPr/>
        </p:nvSpPr>
        <p:spPr>
          <a:xfrm>
            <a:off x="233916" y="602853"/>
            <a:ext cx="83252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BUSINESS OF THE NEJ</a:t>
            </a:r>
          </a:p>
        </p:txBody>
      </p:sp>
    </p:spTree>
    <p:extLst>
      <p:ext uri="{BB962C8B-B14F-4D97-AF65-F5344CB8AC3E}">
        <p14:creationId xmlns:p14="http://schemas.microsoft.com/office/powerpoint/2010/main" val="356121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3261B64B-F89F-6142-B61A-154D9DAD4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156" y="706511"/>
            <a:ext cx="8417688" cy="6318554"/>
          </a:xfrm>
        </p:spPr>
        <p:txBody>
          <a:bodyPr>
            <a:normAutofit/>
          </a:bodyPr>
          <a:lstStyle/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75FF2D-3025-2E45-9D2B-9415432B914B}"/>
              </a:ext>
            </a:extLst>
          </p:cNvPr>
          <p:cNvSpPr/>
          <p:nvPr/>
        </p:nvSpPr>
        <p:spPr>
          <a:xfrm>
            <a:off x="-1391338" y="604474"/>
            <a:ext cx="83252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BUSINESS OF THE NEJ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4600866-3A8E-504C-9F55-01AF9F905D50}"/>
              </a:ext>
            </a:extLst>
          </p:cNvPr>
          <p:cNvSpPr txBox="1">
            <a:spLocks/>
          </p:cNvSpPr>
          <p:nvPr/>
        </p:nvSpPr>
        <p:spPr>
          <a:xfrm>
            <a:off x="482485" y="808548"/>
            <a:ext cx="4670115" cy="6318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3200" b="1" dirty="0">
              <a:solidFill>
                <a:srgbClr val="FFFF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</a:rPr>
              <a:t>Celebrate </a:t>
            </a:r>
            <a:r>
              <a:rPr lang="en-US" sz="3200" b="1" dirty="0" smtClean="0">
                <a:solidFill>
                  <a:srgbClr val="FFFF00"/>
                </a:solidFill>
              </a:rPr>
              <a:t>retirement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00"/>
                </a:solidFill>
              </a:rPr>
              <a:t>of Bishops </a:t>
            </a:r>
            <a:r>
              <a:rPr lang="en-US" sz="3200" b="1" dirty="0" err="1" smtClean="0">
                <a:solidFill>
                  <a:srgbClr val="FFFF00"/>
                </a:solidFill>
              </a:rPr>
              <a:t>Devadhar</a:t>
            </a:r>
            <a:endParaRPr lang="en-US" sz="2800" b="1" dirty="0">
              <a:solidFill>
                <a:srgbClr val="FFFF00"/>
              </a:solidFill>
            </a:endParaRPr>
          </a:p>
          <a:p>
            <a:pPr lvl="1" algn="l"/>
            <a:r>
              <a:rPr lang="en-US" sz="2800" b="1" dirty="0" smtClean="0">
                <a:solidFill>
                  <a:srgbClr val="FFFF00"/>
                </a:solidFill>
              </a:rPr>
              <a:t>and Park</a:t>
            </a:r>
            <a:endParaRPr lang="en-US" sz="2800" b="1" dirty="0">
              <a:solidFill>
                <a:srgbClr val="FFFF00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B11495-603F-3D4C-B699-4E99F53622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935" y="920062"/>
            <a:ext cx="811421" cy="16511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600" y="2935037"/>
            <a:ext cx="2347405" cy="35211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046" y="2935037"/>
            <a:ext cx="2347406" cy="352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3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75FF2D-3025-2E45-9D2B-9415432B914B}"/>
              </a:ext>
            </a:extLst>
          </p:cNvPr>
          <p:cNvSpPr/>
          <p:nvPr/>
        </p:nvSpPr>
        <p:spPr>
          <a:xfrm>
            <a:off x="2780689" y="446114"/>
            <a:ext cx="62958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THE FUTURE IS UNCERTAIN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BUT THE LOVE OF GOD IS NEVER ENDING!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BD27FD-E3BA-5B4B-88EB-F5458726B8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959" y="295643"/>
            <a:ext cx="2592730" cy="31661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C4484B-C3EC-694F-B610-A8045207F9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418" y="2399898"/>
            <a:ext cx="5946623" cy="4011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88027A-6429-3348-AD76-8490EB98780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959" y="4114347"/>
            <a:ext cx="2648529" cy="15725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810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75FF2D-3025-2E45-9D2B-9415432B914B}"/>
              </a:ext>
            </a:extLst>
          </p:cNvPr>
          <p:cNvSpPr/>
          <p:nvPr/>
        </p:nvSpPr>
        <p:spPr>
          <a:xfrm>
            <a:off x="774077" y="246932"/>
            <a:ext cx="79170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THE MINISTRY OF THE CHURCH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OF JESUS CHRIST GOES ON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03DCE7-91EE-9845-B097-94C02C4FA6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0838" y="5161769"/>
            <a:ext cx="2000322" cy="12123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47EAE9-3F83-2E4C-ABFB-1D3E77B9F4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7276" y="1492273"/>
            <a:ext cx="4153884" cy="3180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DFD05B-1F4F-8D4C-A5AA-E908D80283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86" y="4325335"/>
            <a:ext cx="3072461" cy="22266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4FB112-C0EF-8E48-B58E-2C5D5B4665F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676" y="1600820"/>
            <a:ext cx="3626096" cy="24173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45C4A2-D5F4-E14C-B021-ABEDBAD85B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1670" y="4881402"/>
            <a:ext cx="2351745" cy="17730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948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08FD0F2-7F89-4544-A69C-76CAFD8ED8A8}"/>
              </a:ext>
            </a:extLst>
          </p:cNvPr>
          <p:cNvSpPr txBox="1"/>
          <p:nvPr/>
        </p:nvSpPr>
        <p:spPr>
          <a:xfrm>
            <a:off x="-711892" y="914401"/>
            <a:ext cx="6869623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QUESTIONS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</a:rPr>
              <a:t>OR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</a:rPr>
              <a:t>COMMENTS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52A485-226C-D648-B70A-3674DE6BB6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7520" y="914401"/>
            <a:ext cx="5266480" cy="526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2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924" y="144847"/>
            <a:ext cx="7772400" cy="1553841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+mn-lt"/>
              </a:rPr>
              <a:t>SURVEY THE NEEDS OF </a:t>
            </a:r>
            <a:br>
              <a:rPr lang="en-US" sz="4400" b="1" dirty="0">
                <a:solidFill>
                  <a:schemeClr val="bg1"/>
                </a:solidFill>
                <a:latin typeface="+mn-lt"/>
              </a:rPr>
            </a:br>
            <a:r>
              <a:rPr lang="en-US" sz="4400" b="1" dirty="0">
                <a:solidFill>
                  <a:schemeClr val="bg1"/>
                </a:solidFill>
                <a:latin typeface="+mn-lt"/>
              </a:rPr>
              <a:t>YOUR COMMUNITY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BB91AF-2E0F-8246-B5AD-89C483B3DE9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210" y="1698688"/>
            <a:ext cx="8029937" cy="4874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0EDA55-76A9-5F47-9B69-8EF6A626B45E}"/>
              </a:ext>
            </a:extLst>
          </p:cNvPr>
          <p:cNvSpPr txBox="1"/>
          <p:nvPr/>
        </p:nvSpPr>
        <p:spPr>
          <a:xfrm>
            <a:off x="1624314" y="2771239"/>
            <a:ext cx="1516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Faith Communities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8CE434-8D37-D04D-8932-0350A8186964}"/>
              </a:ext>
            </a:extLst>
          </p:cNvPr>
          <p:cNvSpPr txBox="1"/>
          <p:nvPr/>
        </p:nvSpPr>
        <p:spPr>
          <a:xfrm>
            <a:off x="4649983" y="2771239"/>
            <a:ext cx="1516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Institutions</a:t>
            </a:r>
          </a:p>
          <a:p>
            <a:pPr algn="ctr"/>
            <a:r>
              <a:rPr lang="en-US" b="1" dirty="0"/>
              <a:t>and</a:t>
            </a:r>
          </a:p>
          <a:p>
            <a:pPr algn="ctr"/>
            <a:r>
              <a:rPr lang="en-US" b="1" dirty="0"/>
              <a:t>Businesses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A45B67-03D5-9B4D-9C64-34E590AE7EC5}"/>
              </a:ext>
            </a:extLst>
          </p:cNvPr>
          <p:cNvSpPr txBox="1"/>
          <p:nvPr/>
        </p:nvSpPr>
        <p:spPr>
          <a:xfrm>
            <a:off x="6096166" y="2733332"/>
            <a:ext cx="1516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Food </a:t>
            </a:r>
          </a:p>
          <a:p>
            <a:pPr algn="ctr"/>
            <a:r>
              <a:rPr lang="en-US" b="1" dirty="0"/>
              <a:t>needs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ED30CA-72E2-C94D-B58E-AA3920FEB895}"/>
              </a:ext>
            </a:extLst>
          </p:cNvPr>
          <p:cNvSpPr txBox="1"/>
          <p:nvPr/>
        </p:nvSpPr>
        <p:spPr>
          <a:xfrm>
            <a:off x="3352895" y="2377445"/>
            <a:ext cx="1516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Housing</a:t>
            </a:r>
          </a:p>
          <a:p>
            <a:pPr algn="ctr"/>
            <a:r>
              <a:rPr lang="en-US" b="1" dirty="0"/>
              <a:t>needs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18C457-7300-9845-B967-7D8334C02DC4}"/>
              </a:ext>
            </a:extLst>
          </p:cNvPr>
          <p:cNvSpPr txBox="1"/>
          <p:nvPr/>
        </p:nvSpPr>
        <p:spPr>
          <a:xfrm>
            <a:off x="7124555" y="3167784"/>
            <a:ext cx="1516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Schools</a:t>
            </a:r>
          </a:p>
        </p:txBody>
      </p:sp>
    </p:spTree>
    <p:extLst>
      <p:ext uri="{BB962C8B-B14F-4D97-AF65-F5344CB8AC3E}">
        <p14:creationId xmlns:p14="http://schemas.microsoft.com/office/powerpoint/2010/main" val="338060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803" y="1421565"/>
            <a:ext cx="8113051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ATTEND COMMUNITY MEETINGS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AND EVENTS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C6889E-AE0C-764B-B3B9-15E50BC5C7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146" y="126441"/>
            <a:ext cx="4391036" cy="2571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C8E6D5-BF29-B14E-9013-60628D6476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1000" y="126441"/>
            <a:ext cx="3419863" cy="2571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A6BAA4-801C-7F47-9D2F-687203BD06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549" y="3884502"/>
            <a:ext cx="4062544" cy="28576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9F63D24-3059-FF43-86F9-F924107758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7908" y="3873875"/>
            <a:ext cx="4127028" cy="28576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245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991006" y="-321840"/>
            <a:ext cx="8113051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WALK 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THE STREETS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AND PRAY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1C1011-0C57-9147-893A-0DE287DEBA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0113" y="3059169"/>
            <a:ext cx="4201610" cy="37260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420001-557E-D749-A1D1-778E11EC38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8885" y="194441"/>
            <a:ext cx="3659473" cy="3088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FA9B37-A7B6-3B4C-B6C2-B5A1A3E069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919" y="2459859"/>
            <a:ext cx="3958542" cy="4203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728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66D95-CE93-4B48-B369-A0F673E6F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654" y="-935916"/>
            <a:ext cx="7546692" cy="239533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LEARN ABOUT THE INSTITUTIONS 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600" b="1" dirty="0">
                <a:solidFill>
                  <a:schemeClr val="bg1"/>
                </a:solidFill>
                <a:latin typeface="+mn-lt"/>
              </a:rPr>
              <a:t>AND BUSINESSES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8EFB21-2B51-FF4E-AEF6-3F4295A65D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903" y="1573536"/>
            <a:ext cx="8444194" cy="51802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654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2744</TotalTime>
  <Words>678</Words>
  <Application>Microsoft Office PowerPoint</Application>
  <PresentationFormat>On-screen Show (4:3)</PresentationFormat>
  <Paragraphs>208</Paragraphs>
  <Slides>55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Arial</vt:lpstr>
      <vt:lpstr>Calibri</vt:lpstr>
      <vt:lpstr>Calibri Light</vt:lpstr>
      <vt:lpstr>Stencil</vt:lpstr>
      <vt:lpstr>Office Theme</vt:lpstr>
      <vt:lpstr>DISTRICT MEETING “COMMUNITY OUTREACH”</vt:lpstr>
      <vt:lpstr>DEVOTIONS  </vt:lpstr>
      <vt:lpstr>COMMUNITY OUTREACH</vt:lpstr>
      <vt:lpstr>PowerPoint Presentation</vt:lpstr>
      <vt:lpstr>PowerPoint Presentation</vt:lpstr>
      <vt:lpstr>SURVEY THE NEEDS OF  YOUR COMMUNITY</vt:lpstr>
      <vt:lpstr>ATTEND COMMUNITY MEETINGS AND EVENTS</vt:lpstr>
      <vt:lpstr>WALK  THE STREETS AND PRAY</vt:lpstr>
      <vt:lpstr>LEARN ABOUT THE INSTITUTIONS  AND BUSINESSES</vt:lpstr>
      <vt:lpstr>GET TO KNOW  COMMUNITY LEADERS  AND RESOURCES</vt:lpstr>
      <vt:lpstr>CONNECT WITH FAITH COMMUNITIES</vt:lpstr>
      <vt:lpstr>BE VISIBLE ON THE INTERNET!</vt:lpstr>
      <vt:lpstr>PowerPoint Presentation</vt:lpstr>
      <vt:lpstr>PowerPoint Presentation</vt:lpstr>
      <vt:lpstr>PowerPoint Presentation</vt:lpstr>
      <vt:lpstr>THERE IS NO END TO THE POSSIBILITIES WHEN YOU GET OUT INTO THE COMMUNITY</vt:lpstr>
      <vt:lpstr>SOME  CREATIVE IDEAS</vt:lpstr>
      <vt:lpstr>BLOCK PARTIES</vt:lpstr>
      <vt:lpstr>FOOD  DISTRIBUTION</vt:lpstr>
      <vt:lpstr>HOME  OWNER’S  CLASSES</vt:lpstr>
      <vt:lpstr>HOME REPAIRS  IN THE COMMUNITY</vt:lpstr>
      <vt:lpstr>OUTDOOR WORSHIP AND  PRAYER</vt:lpstr>
      <vt:lpstr>TUTORING AND  VOLUNTEERING AT THE SCHOOLS</vt:lpstr>
      <vt:lpstr>PARISH NURSES  OUT IN  THE COMMUNITY</vt:lpstr>
      <vt:lpstr>PowerPoint Presentation</vt:lpstr>
      <vt:lpstr>COMMUNITY  THEATER</vt:lpstr>
      <vt:lpstr>MUSIC  LESSONS</vt:lpstr>
      <vt:lpstr>HOMELESS SHELTER WORK</vt:lpstr>
      <vt:lpstr>COMMUNITY  GARDEN</vt:lpstr>
      <vt:lpstr>PowerPoint Presentation</vt:lpstr>
      <vt:lpstr>ENGLISH AS A SECOND LANGUAGE CLASSES</vt:lpstr>
      <vt:lpstr>TAKE THE CHURCH OUT OF THE BUILDING AND INTO THE WORLD AS FAR AS YOU CAN GO</vt:lpstr>
      <vt:lpstr>THE BOTTOM LINE IS:</vt:lpstr>
      <vt:lpstr>UPDATES ABOUT  GENERAL CONFERENCE 2020</vt:lpstr>
      <vt:lpstr>2020 CONFERENCE THEME</vt:lpstr>
      <vt:lpstr>PowerPoint Presentation</vt:lpstr>
      <vt:lpstr>MANY ISSUES TO BE DISCUSSED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DISTRICT MEETING “COMMUNITY OUTREACH”</dc:title>
  <dc:creator>Shirley Secrest</dc:creator>
  <cp:lastModifiedBy>Amy Botti</cp:lastModifiedBy>
  <cp:revision>192</cp:revision>
  <dcterms:created xsi:type="dcterms:W3CDTF">2019-08-23T12:53:11Z</dcterms:created>
  <dcterms:modified xsi:type="dcterms:W3CDTF">2019-09-19T19:34:49Z</dcterms:modified>
</cp:coreProperties>
</file>