
<file path=[Content_Types].xml><?xml version="1.0" encoding="utf-8"?>
<Types xmlns="http://schemas.openxmlformats.org/package/2006/content-types">
  <Default Extension="gif" ContentType="image/gif"/>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21"/>
  </p:notesMasterIdLst>
  <p:handoutMasterIdLst>
    <p:handoutMasterId r:id="rId22"/>
  </p:handoutMasterIdLst>
  <p:sldIdLst>
    <p:sldId id="256" r:id="rId2"/>
    <p:sldId id="257" r:id="rId3"/>
    <p:sldId id="259" r:id="rId4"/>
    <p:sldId id="260" r:id="rId5"/>
    <p:sldId id="261" r:id="rId6"/>
    <p:sldId id="262" r:id="rId7"/>
    <p:sldId id="275" r:id="rId8"/>
    <p:sldId id="279" r:id="rId9"/>
    <p:sldId id="264" r:id="rId10"/>
    <p:sldId id="280" r:id="rId11"/>
    <p:sldId id="282" r:id="rId12"/>
    <p:sldId id="283" r:id="rId13"/>
    <p:sldId id="277" r:id="rId14"/>
    <p:sldId id="276" r:id="rId15"/>
    <p:sldId id="267" r:id="rId16"/>
    <p:sldId id="278" r:id="rId17"/>
    <p:sldId id="270" r:id="rId18"/>
    <p:sldId id="271" r:id="rId19"/>
    <p:sldId id="272" r:id="rId20"/>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00" autoAdjust="0"/>
    <p:restoredTop sz="51123" autoAdjust="0"/>
  </p:normalViewPr>
  <p:slideViewPr>
    <p:cSldViewPr snapToGrid="0">
      <p:cViewPr varScale="1">
        <p:scale>
          <a:sx n="64" d="100"/>
          <a:sy n="64" d="100"/>
        </p:scale>
        <p:origin x="2106"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5E6EAAB-A8B6-40D4-B3CF-464B276E628A}"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78753B67-C52E-4D9B-8025-CAC5A1E248E2}">
      <dgm:prSet phldrT="[Text]"/>
      <dgm:spPr/>
      <dgm:t>
        <a:bodyPr/>
        <a:lstStyle/>
        <a:p>
          <a:r>
            <a:rPr lang="en-US" dirty="0"/>
            <a:t>10% Liability Premium</a:t>
          </a:r>
        </a:p>
      </dgm:t>
    </dgm:pt>
    <dgm:pt modelId="{2CAA5D28-9B25-4AD5-85EB-BDF275AFCF2E}" type="parTrans" cxnId="{76FFCA39-FFAA-4C31-B96E-DA7F25F62A75}">
      <dgm:prSet/>
      <dgm:spPr/>
      <dgm:t>
        <a:bodyPr/>
        <a:lstStyle/>
        <a:p>
          <a:endParaRPr lang="en-US"/>
        </a:p>
      </dgm:t>
    </dgm:pt>
    <dgm:pt modelId="{D5B56C22-308B-4C99-AF24-7A822951D71A}" type="sibTrans" cxnId="{76FFCA39-FFAA-4C31-B96E-DA7F25F62A75}">
      <dgm:prSet/>
      <dgm:spPr/>
      <dgm:t>
        <a:bodyPr/>
        <a:lstStyle/>
        <a:p>
          <a:endParaRPr lang="en-US"/>
        </a:p>
      </dgm:t>
    </dgm:pt>
    <dgm:pt modelId="{27371D11-D39E-493D-B139-69324B0AB5FD}">
      <dgm:prSet phldrT="[Text]"/>
      <dgm:spPr/>
      <dgm:t>
        <a:bodyPr/>
        <a:lstStyle/>
        <a:p>
          <a:r>
            <a:rPr lang="en-US" dirty="0"/>
            <a:t>110% Funding</a:t>
          </a:r>
        </a:p>
      </dgm:t>
    </dgm:pt>
    <dgm:pt modelId="{42841528-1A61-47E8-B0D6-457A52301E98}" type="parTrans" cxnId="{5B6A79A2-1F10-44F0-B737-7F1F644C97A1}">
      <dgm:prSet/>
      <dgm:spPr/>
      <dgm:t>
        <a:bodyPr/>
        <a:lstStyle/>
        <a:p>
          <a:endParaRPr lang="en-US"/>
        </a:p>
      </dgm:t>
    </dgm:pt>
    <dgm:pt modelId="{0C5CF766-1EF8-47F8-9871-551D66874921}" type="sibTrans" cxnId="{5B6A79A2-1F10-44F0-B737-7F1F644C97A1}">
      <dgm:prSet/>
      <dgm:spPr/>
      <dgm:t>
        <a:bodyPr/>
        <a:lstStyle/>
        <a:p>
          <a:endParaRPr lang="en-US"/>
        </a:p>
      </dgm:t>
    </dgm:pt>
    <dgm:pt modelId="{4CC1CB01-F8C4-4016-8387-6559667E9F5F}">
      <dgm:prSet phldrT="[Text]"/>
      <dgm:spPr/>
      <dgm:t>
        <a:bodyPr/>
        <a:lstStyle/>
        <a:p>
          <a:r>
            <a:rPr lang="en-US" dirty="0"/>
            <a:t>CRSP  DAC Increase of 2.5%</a:t>
          </a:r>
        </a:p>
      </dgm:t>
    </dgm:pt>
    <dgm:pt modelId="{8B552725-53F8-4947-AF32-4E288984B7B4}" type="parTrans" cxnId="{15275176-FDB3-453F-9481-C9E518DB275B}">
      <dgm:prSet/>
      <dgm:spPr/>
      <dgm:t>
        <a:bodyPr/>
        <a:lstStyle/>
        <a:p>
          <a:endParaRPr lang="en-US"/>
        </a:p>
      </dgm:t>
    </dgm:pt>
    <dgm:pt modelId="{E96A998E-F875-48EE-945A-D1293C7FA9BF}" type="sibTrans" cxnId="{15275176-FDB3-453F-9481-C9E518DB275B}">
      <dgm:prSet/>
      <dgm:spPr/>
      <dgm:t>
        <a:bodyPr/>
        <a:lstStyle/>
        <a:p>
          <a:endParaRPr lang="en-US"/>
        </a:p>
      </dgm:t>
    </dgm:pt>
    <dgm:pt modelId="{32D3DB13-AAB6-48A9-AB5F-D8A455776A9A}">
      <dgm:prSet phldrT="[Text]"/>
      <dgm:spPr/>
      <dgm:t>
        <a:bodyPr/>
        <a:lstStyle/>
        <a:p>
          <a:r>
            <a:rPr lang="en-US" dirty="0"/>
            <a:t>No Increase for PSR</a:t>
          </a:r>
        </a:p>
      </dgm:t>
    </dgm:pt>
    <dgm:pt modelId="{B0FAE193-E252-45D5-AB5C-E333882ACC40}" type="parTrans" cxnId="{26431664-869C-47CC-86FD-ECD1E5FD1EB2}">
      <dgm:prSet/>
      <dgm:spPr/>
      <dgm:t>
        <a:bodyPr/>
        <a:lstStyle/>
        <a:p>
          <a:endParaRPr lang="en-US"/>
        </a:p>
      </dgm:t>
    </dgm:pt>
    <dgm:pt modelId="{0874704E-F684-4334-B7DA-B09D612A26E4}" type="sibTrans" cxnId="{26431664-869C-47CC-86FD-ECD1E5FD1EB2}">
      <dgm:prSet/>
      <dgm:spPr/>
      <dgm:t>
        <a:bodyPr/>
        <a:lstStyle/>
        <a:p>
          <a:endParaRPr lang="en-US"/>
        </a:p>
      </dgm:t>
    </dgm:pt>
    <dgm:pt modelId="{6ADFDEF4-8702-4424-83CA-6BE2F1D962DF}">
      <dgm:prSet phldrT="[Text]"/>
      <dgm:spPr/>
      <dgm:t>
        <a:bodyPr/>
        <a:lstStyle/>
        <a:p>
          <a:r>
            <a:rPr lang="en-US" dirty="0"/>
            <a:t>FTSE Discount Curve as of 4/30/2019</a:t>
          </a:r>
        </a:p>
      </dgm:t>
    </dgm:pt>
    <dgm:pt modelId="{D4EED563-A7D5-471A-BA88-7127409B3BAA}" type="parTrans" cxnId="{2A7A59A9-D385-4EDC-A3CB-96ACEDC6E1AA}">
      <dgm:prSet/>
      <dgm:spPr/>
      <dgm:t>
        <a:bodyPr/>
        <a:lstStyle/>
        <a:p>
          <a:endParaRPr lang="en-US"/>
        </a:p>
      </dgm:t>
    </dgm:pt>
    <dgm:pt modelId="{B0101049-C4EF-4739-A385-313F98AEDE6F}" type="sibTrans" cxnId="{2A7A59A9-D385-4EDC-A3CB-96ACEDC6E1AA}">
      <dgm:prSet/>
      <dgm:spPr/>
      <dgm:t>
        <a:bodyPr/>
        <a:lstStyle/>
        <a:p>
          <a:endParaRPr lang="en-US"/>
        </a:p>
      </dgm:t>
    </dgm:pt>
    <dgm:pt modelId="{DD520EAD-010C-4EF2-A97C-8906EC15C426}" type="pres">
      <dgm:prSet presAssocID="{95E6EAAB-A8B6-40D4-B3CF-464B276E628A}" presName="diagram" presStyleCnt="0">
        <dgm:presLayoutVars>
          <dgm:dir/>
          <dgm:resizeHandles val="exact"/>
        </dgm:presLayoutVars>
      </dgm:prSet>
      <dgm:spPr/>
    </dgm:pt>
    <dgm:pt modelId="{E8923A11-BBB4-47B6-A238-709E3CCD6010}" type="pres">
      <dgm:prSet presAssocID="{78753B67-C52E-4D9B-8025-CAC5A1E248E2}" presName="node" presStyleLbl="node1" presStyleIdx="0" presStyleCnt="5">
        <dgm:presLayoutVars>
          <dgm:bulletEnabled val="1"/>
        </dgm:presLayoutVars>
      </dgm:prSet>
      <dgm:spPr/>
    </dgm:pt>
    <dgm:pt modelId="{7CA8E4CA-B67E-4223-A9C2-32C32EE972B9}" type="pres">
      <dgm:prSet presAssocID="{D5B56C22-308B-4C99-AF24-7A822951D71A}" presName="sibTrans" presStyleCnt="0"/>
      <dgm:spPr/>
    </dgm:pt>
    <dgm:pt modelId="{968850EF-7FA2-40BA-A699-B6FB75982E1B}" type="pres">
      <dgm:prSet presAssocID="{27371D11-D39E-493D-B139-69324B0AB5FD}" presName="node" presStyleLbl="node1" presStyleIdx="1" presStyleCnt="5">
        <dgm:presLayoutVars>
          <dgm:bulletEnabled val="1"/>
        </dgm:presLayoutVars>
      </dgm:prSet>
      <dgm:spPr/>
    </dgm:pt>
    <dgm:pt modelId="{C835AC84-7B07-4D26-8666-322CE764F11F}" type="pres">
      <dgm:prSet presAssocID="{0C5CF766-1EF8-47F8-9871-551D66874921}" presName="sibTrans" presStyleCnt="0"/>
      <dgm:spPr/>
    </dgm:pt>
    <dgm:pt modelId="{4F646AD8-5951-47CD-BF4A-E26858041775}" type="pres">
      <dgm:prSet presAssocID="{4CC1CB01-F8C4-4016-8387-6559667E9F5F}" presName="node" presStyleLbl="node1" presStyleIdx="2" presStyleCnt="5">
        <dgm:presLayoutVars>
          <dgm:bulletEnabled val="1"/>
        </dgm:presLayoutVars>
      </dgm:prSet>
      <dgm:spPr/>
    </dgm:pt>
    <dgm:pt modelId="{9BE2D56F-67FA-476B-94BC-9740B5A249A8}" type="pres">
      <dgm:prSet presAssocID="{E96A998E-F875-48EE-945A-D1293C7FA9BF}" presName="sibTrans" presStyleCnt="0"/>
      <dgm:spPr/>
    </dgm:pt>
    <dgm:pt modelId="{7337617E-8BD7-4A35-B8DF-C16DA3BDC02F}" type="pres">
      <dgm:prSet presAssocID="{32D3DB13-AAB6-48A9-AB5F-D8A455776A9A}" presName="node" presStyleLbl="node1" presStyleIdx="3" presStyleCnt="5">
        <dgm:presLayoutVars>
          <dgm:bulletEnabled val="1"/>
        </dgm:presLayoutVars>
      </dgm:prSet>
      <dgm:spPr/>
    </dgm:pt>
    <dgm:pt modelId="{03211963-768A-4058-8D35-AD33AFF3A350}" type="pres">
      <dgm:prSet presAssocID="{0874704E-F684-4334-B7DA-B09D612A26E4}" presName="sibTrans" presStyleCnt="0"/>
      <dgm:spPr/>
    </dgm:pt>
    <dgm:pt modelId="{FADDD9A6-0506-4C8B-8915-69984BA24F79}" type="pres">
      <dgm:prSet presAssocID="{6ADFDEF4-8702-4424-83CA-6BE2F1D962DF}" presName="node" presStyleLbl="node1" presStyleIdx="4" presStyleCnt="5">
        <dgm:presLayoutVars>
          <dgm:bulletEnabled val="1"/>
        </dgm:presLayoutVars>
      </dgm:prSet>
      <dgm:spPr/>
    </dgm:pt>
  </dgm:ptLst>
  <dgm:cxnLst>
    <dgm:cxn modelId="{76FFCA39-FFAA-4C31-B96E-DA7F25F62A75}" srcId="{95E6EAAB-A8B6-40D4-B3CF-464B276E628A}" destId="{78753B67-C52E-4D9B-8025-CAC5A1E248E2}" srcOrd="0" destOrd="0" parTransId="{2CAA5D28-9B25-4AD5-85EB-BDF275AFCF2E}" sibTransId="{D5B56C22-308B-4C99-AF24-7A822951D71A}"/>
    <dgm:cxn modelId="{26431664-869C-47CC-86FD-ECD1E5FD1EB2}" srcId="{95E6EAAB-A8B6-40D4-B3CF-464B276E628A}" destId="{32D3DB13-AAB6-48A9-AB5F-D8A455776A9A}" srcOrd="3" destOrd="0" parTransId="{B0FAE193-E252-45D5-AB5C-E333882ACC40}" sibTransId="{0874704E-F684-4334-B7DA-B09D612A26E4}"/>
    <dgm:cxn modelId="{15275176-FDB3-453F-9481-C9E518DB275B}" srcId="{95E6EAAB-A8B6-40D4-B3CF-464B276E628A}" destId="{4CC1CB01-F8C4-4016-8387-6559667E9F5F}" srcOrd="2" destOrd="0" parTransId="{8B552725-53F8-4947-AF32-4E288984B7B4}" sibTransId="{E96A998E-F875-48EE-945A-D1293C7FA9BF}"/>
    <dgm:cxn modelId="{405FA080-E23F-4965-84CE-F4075AFDFF2C}" type="presOf" srcId="{95E6EAAB-A8B6-40D4-B3CF-464B276E628A}" destId="{DD520EAD-010C-4EF2-A97C-8906EC15C426}" srcOrd="0" destOrd="0" presId="urn:microsoft.com/office/officeart/2005/8/layout/default"/>
    <dgm:cxn modelId="{6D170B91-9588-49DD-8895-73C3B70D6408}" type="presOf" srcId="{32D3DB13-AAB6-48A9-AB5F-D8A455776A9A}" destId="{7337617E-8BD7-4A35-B8DF-C16DA3BDC02F}" srcOrd="0" destOrd="0" presId="urn:microsoft.com/office/officeart/2005/8/layout/default"/>
    <dgm:cxn modelId="{4459329A-2BCF-403B-ACF0-E720E1ECA736}" type="presOf" srcId="{27371D11-D39E-493D-B139-69324B0AB5FD}" destId="{968850EF-7FA2-40BA-A699-B6FB75982E1B}" srcOrd="0" destOrd="0" presId="urn:microsoft.com/office/officeart/2005/8/layout/default"/>
    <dgm:cxn modelId="{ED13BE9C-64C2-430D-8643-B8515DFA9114}" type="presOf" srcId="{4CC1CB01-F8C4-4016-8387-6559667E9F5F}" destId="{4F646AD8-5951-47CD-BF4A-E26858041775}" srcOrd="0" destOrd="0" presId="urn:microsoft.com/office/officeart/2005/8/layout/default"/>
    <dgm:cxn modelId="{5B6A79A2-1F10-44F0-B737-7F1F644C97A1}" srcId="{95E6EAAB-A8B6-40D4-B3CF-464B276E628A}" destId="{27371D11-D39E-493D-B139-69324B0AB5FD}" srcOrd="1" destOrd="0" parTransId="{42841528-1A61-47E8-B0D6-457A52301E98}" sibTransId="{0C5CF766-1EF8-47F8-9871-551D66874921}"/>
    <dgm:cxn modelId="{CF7FEFA2-5D07-4908-B2DC-91F871228F53}" type="presOf" srcId="{6ADFDEF4-8702-4424-83CA-6BE2F1D962DF}" destId="{FADDD9A6-0506-4C8B-8915-69984BA24F79}" srcOrd="0" destOrd="0" presId="urn:microsoft.com/office/officeart/2005/8/layout/default"/>
    <dgm:cxn modelId="{2A7A59A9-D385-4EDC-A3CB-96ACEDC6E1AA}" srcId="{95E6EAAB-A8B6-40D4-B3CF-464B276E628A}" destId="{6ADFDEF4-8702-4424-83CA-6BE2F1D962DF}" srcOrd="4" destOrd="0" parTransId="{D4EED563-A7D5-471A-BA88-7127409B3BAA}" sibTransId="{B0101049-C4EF-4739-A385-313F98AEDE6F}"/>
    <dgm:cxn modelId="{5AACD8B0-2906-454A-90E7-73E408324705}" type="presOf" srcId="{78753B67-C52E-4D9B-8025-CAC5A1E248E2}" destId="{E8923A11-BBB4-47B6-A238-709E3CCD6010}" srcOrd="0" destOrd="0" presId="urn:microsoft.com/office/officeart/2005/8/layout/default"/>
    <dgm:cxn modelId="{BB1CEB30-3C35-4ECA-99C7-BBB3B2FBC751}" type="presParOf" srcId="{DD520EAD-010C-4EF2-A97C-8906EC15C426}" destId="{E8923A11-BBB4-47B6-A238-709E3CCD6010}" srcOrd="0" destOrd="0" presId="urn:microsoft.com/office/officeart/2005/8/layout/default"/>
    <dgm:cxn modelId="{179B8C95-FC25-47CB-A584-8EA6D186EA62}" type="presParOf" srcId="{DD520EAD-010C-4EF2-A97C-8906EC15C426}" destId="{7CA8E4CA-B67E-4223-A9C2-32C32EE972B9}" srcOrd="1" destOrd="0" presId="urn:microsoft.com/office/officeart/2005/8/layout/default"/>
    <dgm:cxn modelId="{7489308E-AE68-4330-AC52-AF6C1E7E9091}" type="presParOf" srcId="{DD520EAD-010C-4EF2-A97C-8906EC15C426}" destId="{968850EF-7FA2-40BA-A699-B6FB75982E1B}" srcOrd="2" destOrd="0" presId="urn:microsoft.com/office/officeart/2005/8/layout/default"/>
    <dgm:cxn modelId="{409B47C2-1301-4903-B11E-26D2AD083B20}" type="presParOf" srcId="{DD520EAD-010C-4EF2-A97C-8906EC15C426}" destId="{C835AC84-7B07-4D26-8666-322CE764F11F}" srcOrd="3" destOrd="0" presId="urn:microsoft.com/office/officeart/2005/8/layout/default"/>
    <dgm:cxn modelId="{324B0743-93D5-4C01-9BF4-EECC270946F2}" type="presParOf" srcId="{DD520EAD-010C-4EF2-A97C-8906EC15C426}" destId="{4F646AD8-5951-47CD-BF4A-E26858041775}" srcOrd="4" destOrd="0" presId="urn:microsoft.com/office/officeart/2005/8/layout/default"/>
    <dgm:cxn modelId="{E41AA208-4F12-435E-B52C-A32C8800EECC}" type="presParOf" srcId="{DD520EAD-010C-4EF2-A97C-8906EC15C426}" destId="{9BE2D56F-67FA-476B-94BC-9740B5A249A8}" srcOrd="5" destOrd="0" presId="urn:microsoft.com/office/officeart/2005/8/layout/default"/>
    <dgm:cxn modelId="{5B7E2FC6-E794-452B-9B5E-AC4A842C5848}" type="presParOf" srcId="{DD520EAD-010C-4EF2-A97C-8906EC15C426}" destId="{7337617E-8BD7-4A35-B8DF-C16DA3BDC02F}" srcOrd="6" destOrd="0" presId="urn:microsoft.com/office/officeart/2005/8/layout/default"/>
    <dgm:cxn modelId="{8F15B3A0-62EE-463B-B571-85AD7EF810DE}" type="presParOf" srcId="{DD520EAD-010C-4EF2-A97C-8906EC15C426}" destId="{03211963-768A-4058-8D35-AD33AFF3A350}" srcOrd="7" destOrd="0" presId="urn:microsoft.com/office/officeart/2005/8/layout/default"/>
    <dgm:cxn modelId="{0AA76133-AB69-4352-B6CB-7CBCCAD15F80}" type="presParOf" srcId="{DD520EAD-010C-4EF2-A97C-8906EC15C426}" destId="{FADDD9A6-0506-4C8B-8915-69984BA24F79}" srcOrd="8" destOrd="0" presId="urn:microsoft.com/office/officeart/2005/8/layout/defaul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8923A11-BBB4-47B6-A238-709E3CCD6010}">
      <dsp:nvSpPr>
        <dsp:cNvPr id="0" name=""/>
        <dsp:cNvSpPr/>
      </dsp:nvSpPr>
      <dsp:spPr>
        <a:xfrm>
          <a:off x="390983" y="1986"/>
          <a:ext cx="2459432" cy="1475659"/>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lang="en-US" sz="2700" kern="1200" dirty="0"/>
            <a:t>10% Liability Premium</a:t>
          </a:r>
        </a:p>
      </dsp:txBody>
      <dsp:txXfrm>
        <a:off x="390983" y="1986"/>
        <a:ext cx="2459432" cy="1475659"/>
      </dsp:txXfrm>
    </dsp:sp>
    <dsp:sp modelId="{968850EF-7FA2-40BA-A699-B6FB75982E1B}">
      <dsp:nvSpPr>
        <dsp:cNvPr id="0" name=""/>
        <dsp:cNvSpPr/>
      </dsp:nvSpPr>
      <dsp:spPr>
        <a:xfrm>
          <a:off x="3096359" y="1986"/>
          <a:ext cx="2459432" cy="1475659"/>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lang="en-US" sz="2700" kern="1200" dirty="0"/>
            <a:t>110% Funding</a:t>
          </a:r>
        </a:p>
      </dsp:txBody>
      <dsp:txXfrm>
        <a:off x="3096359" y="1986"/>
        <a:ext cx="2459432" cy="1475659"/>
      </dsp:txXfrm>
    </dsp:sp>
    <dsp:sp modelId="{4F646AD8-5951-47CD-BF4A-E26858041775}">
      <dsp:nvSpPr>
        <dsp:cNvPr id="0" name=""/>
        <dsp:cNvSpPr/>
      </dsp:nvSpPr>
      <dsp:spPr>
        <a:xfrm>
          <a:off x="390983" y="1723589"/>
          <a:ext cx="2459432" cy="1475659"/>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lang="en-US" sz="2700" kern="1200" dirty="0"/>
            <a:t>CRSP  DAC Increase of 2.5%</a:t>
          </a:r>
        </a:p>
      </dsp:txBody>
      <dsp:txXfrm>
        <a:off x="390983" y="1723589"/>
        <a:ext cx="2459432" cy="1475659"/>
      </dsp:txXfrm>
    </dsp:sp>
    <dsp:sp modelId="{7337617E-8BD7-4A35-B8DF-C16DA3BDC02F}">
      <dsp:nvSpPr>
        <dsp:cNvPr id="0" name=""/>
        <dsp:cNvSpPr/>
      </dsp:nvSpPr>
      <dsp:spPr>
        <a:xfrm>
          <a:off x="3096359" y="1723589"/>
          <a:ext cx="2459432" cy="1475659"/>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lang="en-US" sz="2700" kern="1200" dirty="0"/>
            <a:t>No Increase for PSR</a:t>
          </a:r>
        </a:p>
      </dsp:txBody>
      <dsp:txXfrm>
        <a:off x="3096359" y="1723589"/>
        <a:ext cx="2459432" cy="1475659"/>
      </dsp:txXfrm>
    </dsp:sp>
    <dsp:sp modelId="{FADDD9A6-0506-4C8B-8915-69984BA24F79}">
      <dsp:nvSpPr>
        <dsp:cNvPr id="0" name=""/>
        <dsp:cNvSpPr/>
      </dsp:nvSpPr>
      <dsp:spPr>
        <a:xfrm>
          <a:off x="1743671" y="3445192"/>
          <a:ext cx="2459432" cy="1475659"/>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lang="en-US" sz="2700" kern="1200" dirty="0"/>
            <a:t>FTSE Discount Curve as of 4/30/2019</a:t>
          </a:r>
        </a:p>
      </dsp:txBody>
      <dsp:txXfrm>
        <a:off x="1743671" y="3445192"/>
        <a:ext cx="2459432" cy="1475659"/>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E09AA3D4-E29E-44A6-AFFA-FEE52DC83B32}"/>
              </a:ext>
            </a:extLst>
          </p:cNvPr>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a:extLst>
              <a:ext uri="{FF2B5EF4-FFF2-40B4-BE49-F238E27FC236}">
                <a16:creationId xmlns:a16="http://schemas.microsoft.com/office/drawing/2014/main" id="{C5568492-9E0D-4C5D-8A3F-293610DD6C5D}"/>
              </a:ext>
            </a:extLst>
          </p:cNvPr>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r>
              <a:rPr lang="en-US"/>
              <a:t>6/4/2019</a:t>
            </a:r>
          </a:p>
        </p:txBody>
      </p:sp>
      <p:sp>
        <p:nvSpPr>
          <p:cNvPr id="4" name="Footer Placeholder 3">
            <a:extLst>
              <a:ext uri="{FF2B5EF4-FFF2-40B4-BE49-F238E27FC236}">
                <a16:creationId xmlns:a16="http://schemas.microsoft.com/office/drawing/2014/main" id="{263A4C5B-6CF0-4BA2-B971-647DCA00AD3E}"/>
              </a:ext>
            </a:extLst>
          </p:cNvPr>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r>
              <a:rPr lang="en-US"/>
              <a:t>EPA Board of Benefits</a:t>
            </a:r>
          </a:p>
        </p:txBody>
      </p:sp>
      <p:sp>
        <p:nvSpPr>
          <p:cNvPr id="5" name="Slide Number Placeholder 4">
            <a:extLst>
              <a:ext uri="{FF2B5EF4-FFF2-40B4-BE49-F238E27FC236}">
                <a16:creationId xmlns:a16="http://schemas.microsoft.com/office/drawing/2014/main" id="{C33615B4-8CC2-42F7-8857-CE987108C599}"/>
              </a:ext>
            </a:extLst>
          </p:cNvPr>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732F376C-1080-4AA8-89BD-1274B5C5068A}" type="slidenum">
              <a:rPr lang="en-US" smtClean="0"/>
              <a:t>‹#›</a:t>
            </a:fld>
            <a:endParaRPr lang="en-US"/>
          </a:p>
        </p:txBody>
      </p:sp>
    </p:spTree>
    <p:extLst>
      <p:ext uri="{BB962C8B-B14F-4D97-AF65-F5344CB8AC3E}">
        <p14:creationId xmlns:p14="http://schemas.microsoft.com/office/powerpoint/2010/main" val="644809791"/>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r>
              <a:rPr lang="en-US"/>
              <a:t>6/4/2019</a:t>
            </a:r>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r>
              <a:rPr lang="en-US"/>
              <a:t>EPA Board of Benefits</a:t>
            </a:r>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1DE03B7C-EE09-4B12-BBA7-41FC0736E96E}" type="slidenum">
              <a:rPr lang="en-US" smtClean="0"/>
              <a:t>‹#›</a:t>
            </a:fld>
            <a:endParaRPr lang="en-US"/>
          </a:p>
        </p:txBody>
      </p:sp>
    </p:spTree>
    <p:extLst>
      <p:ext uri="{BB962C8B-B14F-4D97-AF65-F5344CB8AC3E}">
        <p14:creationId xmlns:p14="http://schemas.microsoft.com/office/powerpoint/2010/main" val="1609762123"/>
      </p:ext>
    </p:extLst>
  </p:cSld>
  <p:clrMap bg1="lt1" tx1="dk1" bg2="lt2" tx2="dk2" accent1="accent1" accent2="accent2" accent3="accent3" accent4="accent4" accent5="accent5" accent6="accent6" hlink="hlink" folHlink="folHlink"/>
  <p:hf hd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A limited right to leave the denomination “for reasons of conscience regarding a change in the requirements and provisions of the Book of Discipline related to the practice of homosexuality or the ordination or marriage of self-avowed practicing homosexuals as resolved and adopted by the 2019 General Conference, or the actions or inactions of its Annual Conference related to these issues.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p>
            <a:pPr lvl="0">
              <a:lnSpc>
                <a:spcPct val="150000"/>
              </a:lnSpc>
            </a:pPr>
            <a:r>
              <a:rPr lang="en-US" sz="1600" dirty="0"/>
              <a:t>The process must be completed by December 31, 2023.</a:t>
            </a:r>
          </a:p>
          <a:p>
            <a:pPr lvl="0">
              <a:lnSpc>
                <a:spcPct val="150000"/>
              </a:lnSpc>
            </a:pPr>
            <a:r>
              <a:rPr lang="en-US" sz="1600" dirty="0"/>
              <a:t>The local church must adopt a disaffiliation petition by church conference to be conducted within 120 days of the district superintendent calling for the church conference (This can happen anytime after the required mandatory 10 day notice of paragraph 246.8 up to 120 days.) </a:t>
            </a:r>
          </a:p>
          <a:p>
            <a:pPr lvl="0">
              <a:lnSpc>
                <a:spcPct val="150000"/>
              </a:lnSpc>
            </a:pPr>
            <a:r>
              <a:rPr lang="en-US" sz="1600" dirty="0"/>
              <a:t>This petition must be approved by a 2/3 vote.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p>
          <a:p>
            <a:endParaRPr lang="en-US" dirty="0"/>
          </a:p>
        </p:txBody>
      </p:sp>
      <p:sp>
        <p:nvSpPr>
          <p:cNvPr id="4" name="Date Placeholder 3"/>
          <p:cNvSpPr>
            <a:spLocks noGrp="1"/>
          </p:cNvSpPr>
          <p:nvPr>
            <p:ph type="dt" idx="1"/>
          </p:nvPr>
        </p:nvSpPr>
        <p:spPr/>
        <p:txBody>
          <a:bodyPr/>
          <a:lstStyle/>
          <a:p>
            <a:r>
              <a:rPr lang="en-US"/>
              <a:t>6/4/2019</a:t>
            </a:r>
          </a:p>
        </p:txBody>
      </p:sp>
      <p:sp>
        <p:nvSpPr>
          <p:cNvPr id="5" name="Footer Placeholder 4"/>
          <p:cNvSpPr>
            <a:spLocks noGrp="1"/>
          </p:cNvSpPr>
          <p:nvPr>
            <p:ph type="ftr" sz="quarter" idx="4"/>
          </p:nvPr>
        </p:nvSpPr>
        <p:spPr/>
        <p:txBody>
          <a:bodyPr/>
          <a:lstStyle/>
          <a:p>
            <a:r>
              <a:rPr lang="en-US"/>
              <a:t>EPA Board of Benefits</a:t>
            </a:r>
          </a:p>
        </p:txBody>
      </p:sp>
      <p:sp>
        <p:nvSpPr>
          <p:cNvPr id="6" name="Slide Number Placeholder 5"/>
          <p:cNvSpPr>
            <a:spLocks noGrp="1"/>
          </p:cNvSpPr>
          <p:nvPr>
            <p:ph type="sldNum" sz="quarter" idx="5"/>
          </p:nvPr>
        </p:nvSpPr>
        <p:spPr/>
        <p:txBody>
          <a:bodyPr/>
          <a:lstStyle/>
          <a:p>
            <a:fld id="{1DE03B7C-EE09-4B12-BBA7-41FC0736E96E}" type="slidenum">
              <a:rPr lang="en-US" smtClean="0"/>
              <a:t>2</a:t>
            </a:fld>
            <a:endParaRPr lang="en-US"/>
          </a:p>
        </p:txBody>
      </p:sp>
    </p:spTree>
    <p:extLst>
      <p:ext uri="{BB962C8B-B14F-4D97-AF65-F5344CB8AC3E}">
        <p14:creationId xmlns:p14="http://schemas.microsoft.com/office/powerpoint/2010/main" val="208000542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60000"/>
              </a:lnSpc>
            </a:pPr>
            <a:r>
              <a:rPr lang="en-US" sz="1200" dirty="0"/>
              <a:t>Our annual conference has chosen to direct bill the pension to the local church for the pastor(s) appointed to the church, during their time of service.</a:t>
            </a:r>
          </a:p>
          <a:p>
            <a:pPr>
              <a:lnSpc>
                <a:spcPct val="160000"/>
              </a:lnSpc>
            </a:pPr>
            <a:r>
              <a:rPr lang="en-US" sz="1200" dirty="0"/>
              <a:t>$6000 for a 100% appointment</a:t>
            </a:r>
          </a:p>
          <a:p>
            <a:endParaRPr lang="en-US" dirty="0"/>
          </a:p>
        </p:txBody>
      </p:sp>
      <p:sp>
        <p:nvSpPr>
          <p:cNvPr id="4" name="Date Placeholder 3"/>
          <p:cNvSpPr>
            <a:spLocks noGrp="1"/>
          </p:cNvSpPr>
          <p:nvPr>
            <p:ph type="dt" idx="1"/>
          </p:nvPr>
        </p:nvSpPr>
        <p:spPr/>
        <p:txBody>
          <a:bodyPr/>
          <a:lstStyle/>
          <a:p>
            <a:r>
              <a:rPr lang="en-US"/>
              <a:t>6/4/2019</a:t>
            </a:r>
          </a:p>
        </p:txBody>
      </p:sp>
      <p:sp>
        <p:nvSpPr>
          <p:cNvPr id="5" name="Footer Placeholder 4"/>
          <p:cNvSpPr>
            <a:spLocks noGrp="1"/>
          </p:cNvSpPr>
          <p:nvPr>
            <p:ph type="ftr" sz="quarter" idx="4"/>
          </p:nvPr>
        </p:nvSpPr>
        <p:spPr/>
        <p:txBody>
          <a:bodyPr/>
          <a:lstStyle/>
          <a:p>
            <a:r>
              <a:rPr lang="en-US"/>
              <a:t>EPA Board of Benefits</a:t>
            </a:r>
          </a:p>
        </p:txBody>
      </p:sp>
      <p:sp>
        <p:nvSpPr>
          <p:cNvPr id="6" name="Slide Number Placeholder 5"/>
          <p:cNvSpPr>
            <a:spLocks noGrp="1"/>
          </p:cNvSpPr>
          <p:nvPr>
            <p:ph type="sldNum" sz="quarter" idx="5"/>
          </p:nvPr>
        </p:nvSpPr>
        <p:spPr/>
        <p:txBody>
          <a:bodyPr/>
          <a:lstStyle/>
          <a:p>
            <a:fld id="{1DE03B7C-EE09-4B12-BBA7-41FC0736E96E}" type="slidenum">
              <a:rPr lang="en-US" smtClean="0"/>
              <a:t>11</a:t>
            </a:fld>
            <a:endParaRPr lang="en-US"/>
          </a:p>
        </p:txBody>
      </p:sp>
    </p:spTree>
    <p:extLst>
      <p:ext uri="{BB962C8B-B14F-4D97-AF65-F5344CB8AC3E}">
        <p14:creationId xmlns:p14="http://schemas.microsoft.com/office/powerpoint/2010/main" val="385397256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Pension liability is accrued as pastors serve churches. Each local church has a share of the overall pension liability, for the service of the church’s pastors over the years. </a:t>
            </a:r>
          </a:p>
          <a:p>
            <a:endParaRPr lang="en-US" dirty="0"/>
          </a:p>
          <a:p>
            <a:pPr>
              <a:lnSpc>
                <a:spcPct val="160000"/>
              </a:lnSpc>
            </a:pPr>
            <a:r>
              <a:rPr lang="en-US" sz="1200" dirty="0"/>
              <a:t>As long as the churches of the annual conference remain together, they can be called upon to help whenever a shortfall is discovered. </a:t>
            </a:r>
          </a:p>
          <a:p>
            <a:pPr>
              <a:lnSpc>
                <a:spcPct val="160000"/>
              </a:lnSpc>
            </a:pPr>
            <a:r>
              <a:rPr lang="en-US" sz="1200" dirty="0"/>
              <a:t>In 2010, all of the churches contributed to the funds we had to pay for the shortfall in the MPP account. (About $500,000)</a:t>
            </a:r>
          </a:p>
          <a:p>
            <a:pPr>
              <a:lnSpc>
                <a:spcPct val="160000"/>
              </a:lnSpc>
            </a:pPr>
            <a:endParaRPr lang="en-US" sz="1200" dirty="0"/>
          </a:p>
          <a:p>
            <a:pPr>
              <a:lnSpc>
                <a:spcPct val="160000"/>
              </a:lnSpc>
            </a:pPr>
            <a:r>
              <a:rPr lang="en-US" sz="1200" dirty="0"/>
              <a:t>The departing church is asking the churches that remain to assume the departing church’s share of the overall pension liability. </a:t>
            </a:r>
          </a:p>
          <a:p>
            <a:pPr>
              <a:lnSpc>
                <a:spcPct val="160000"/>
              </a:lnSpc>
            </a:pPr>
            <a:r>
              <a:rPr lang="en-US" sz="1200" dirty="0"/>
              <a:t>In the commercial world, the rate a commercial insurer would charge to assume such a liability would be 110% of the actual liability. </a:t>
            </a:r>
          </a:p>
          <a:p>
            <a:pPr>
              <a:lnSpc>
                <a:spcPct val="160000"/>
              </a:lnSpc>
            </a:pPr>
            <a:endParaRPr lang="en-US" sz="1200" dirty="0"/>
          </a:p>
          <a:p>
            <a:endParaRPr lang="en-US" dirty="0"/>
          </a:p>
        </p:txBody>
      </p:sp>
      <p:sp>
        <p:nvSpPr>
          <p:cNvPr id="4" name="Date Placeholder 3"/>
          <p:cNvSpPr>
            <a:spLocks noGrp="1"/>
          </p:cNvSpPr>
          <p:nvPr>
            <p:ph type="dt" idx="1"/>
          </p:nvPr>
        </p:nvSpPr>
        <p:spPr/>
        <p:txBody>
          <a:bodyPr/>
          <a:lstStyle/>
          <a:p>
            <a:r>
              <a:rPr lang="en-US"/>
              <a:t>6/4/2019</a:t>
            </a:r>
          </a:p>
        </p:txBody>
      </p:sp>
      <p:sp>
        <p:nvSpPr>
          <p:cNvPr id="5" name="Footer Placeholder 4"/>
          <p:cNvSpPr>
            <a:spLocks noGrp="1"/>
          </p:cNvSpPr>
          <p:nvPr>
            <p:ph type="ftr" sz="quarter" idx="4"/>
          </p:nvPr>
        </p:nvSpPr>
        <p:spPr/>
        <p:txBody>
          <a:bodyPr/>
          <a:lstStyle/>
          <a:p>
            <a:r>
              <a:rPr lang="en-US"/>
              <a:t>EPA Board of Benefits</a:t>
            </a:r>
          </a:p>
        </p:txBody>
      </p:sp>
      <p:sp>
        <p:nvSpPr>
          <p:cNvPr id="6" name="Slide Number Placeholder 5"/>
          <p:cNvSpPr>
            <a:spLocks noGrp="1"/>
          </p:cNvSpPr>
          <p:nvPr>
            <p:ph type="sldNum" sz="quarter" idx="5"/>
          </p:nvPr>
        </p:nvSpPr>
        <p:spPr/>
        <p:txBody>
          <a:bodyPr/>
          <a:lstStyle/>
          <a:p>
            <a:fld id="{1DE03B7C-EE09-4B12-BBA7-41FC0736E96E}" type="slidenum">
              <a:rPr lang="en-US" smtClean="0"/>
              <a:t>12</a:t>
            </a:fld>
            <a:endParaRPr lang="en-US"/>
          </a:p>
        </p:txBody>
      </p:sp>
    </p:spTree>
    <p:extLst>
      <p:ext uri="{BB962C8B-B14F-4D97-AF65-F5344CB8AC3E}">
        <p14:creationId xmlns:p14="http://schemas.microsoft.com/office/powerpoint/2010/main" val="911052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60000"/>
              </a:lnSpc>
            </a:pPr>
            <a:r>
              <a:rPr lang="en-US" sz="1200" dirty="0"/>
              <a:t>As of May 1, 2019 our conference portion of the aggregate funding liabilities is $45,730,202</a:t>
            </a:r>
          </a:p>
          <a:p>
            <a:pPr>
              <a:lnSpc>
                <a:spcPct val="120000"/>
              </a:lnSpc>
            </a:pPr>
            <a:r>
              <a:rPr lang="en-US" sz="1200" dirty="0"/>
              <a:t>This is a snapshot in time, and is only considered a valid representation of our conference’s funded status until 7/31/2019.</a:t>
            </a:r>
          </a:p>
          <a:p>
            <a:pPr>
              <a:lnSpc>
                <a:spcPct val="120000"/>
              </a:lnSpc>
            </a:pPr>
            <a:r>
              <a:rPr lang="en-US" sz="1200" dirty="0"/>
              <a:t>This figure is not something we calculate on our own.  We are required to use the figures provided by the Actuaries at Wespath.</a:t>
            </a:r>
          </a:p>
          <a:p>
            <a:endParaRPr lang="en-US" dirty="0"/>
          </a:p>
        </p:txBody>
      </p:sp>
      <p:sp>
        <p:nvSpPr>
          <p:cNvPr id="4" name="Date Placeholder 3"/>
          <p:cNvSpPr>
            <a:spLocks noGrp="1"/>
          </p:cNvSpPr>
          <p:nvPr>
            <p:ph type="dt" idx="1"/>
          </p:nvPr>
        </p:nvSpPr>
        <p:spPr/>
        <p:txBody>
          <a:bodyPr/>
          <a:lstStyle/>
          <a:p>
            <a:r>
              <a:rPr lang="en-US"/>
              <a:t>6/4/2019</a:t>
            </a:r>
          </a:p>
        </p:txBody>
      </p:sp>
      <p:sp>
        <p:nvSpPr>
          <p:cNvPr id="5" name="Footer Placeholder 4"/>
          <p:cNvSpPr>
            <a:spLocks noGrp="1"/>
          </p:cNvSpPr>
          <p:nvPr>
            <p:ph type="ftr" sz="quarter" idx="4"/>
          </p:nvPr>
        </p:nvSpPr>
        <p:spPr/>
        <p:txBody>
          <a:bodyPr/>
          <a:lstStyle/>
          <a:p>
            <a:r>
              <a:rPr lang="en-US"/>
              <a:t>EPA Board of Benefits</a:t>
            </a:r>
          </a:p>
        </p:txBody>
      </p:sp>
      <p:sp>
        <p:nvSpPr>
          <p:cNvPr id="6" name="Slide Number Placeholder 5"/>
          <p:cNvSpPr>
            <a:spLocks noGrp="1"/>
          </p:cNvSpPr>
          <p:nvPr>
            <p:ph type="sldNum" sz="quarter" idx="5"/>
          </p:nvPr>
        </p:nvSpPr>
        <p:spPr/>
        <p:txBody>
          <a:bodyPr/>
          <a:lstStyle/>
          <a:p>
            <a:fld id="{1DE03B7C-EE09-4B12-BBA7-41FC0736E96E}" type="slidenum">
              <a:rPr lang="en-US" smtClean="0"/>
              <a:t>13</a:t>
            </a:fld>
            <a:endParaRPr lang="en-US"/>
          </a:p>
        </p:txBody>
      </p:sp>
    </p:spTree>
    <p:extLst>
      <p:ext uri="{BB962C8B-B14F-4D97-AF65-F5344CB8AC3E}">
        <p14:creationId xmlns:p14="http://schemas.microsoft.com/office/powerpoint/2010/main" val="36676270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lnSpc>
                <a:spcPct val="150000"/>
              </a:lnSpc>
              <a:buNone/>
            </a:pPr>
            <a:r>
              <a:rPr lang="en-US" sz="1200" dirty="0"/>
              <a:t>This valuation does not determine liabilities on a plan termination basis, for which a separate extensive analysis would be required. </a:t>
            </a:r>
          </a:p>
          <a:p>
            <a:pPr marL="0" indent="0">
              <a:lnSpc>
                <a:spcPct val="150000"/>
              </a:lnSpc>
              <a:buNone/>
            </a:pPr>
            <a:r>
              <a:rPr lang="en-US" sz="1200" dirty="0"/>
              <a:t>Liability measures shown include a premium to </a:t>
            </a:r>
            <a:r>
              <a:rPr lang="en-US" sz="1200" u="sng" dirty="0"/>
              <a:t>estimate</a:t>
            </a:r>
            <a:r>
              <a:rPr lang="en-US" sz="1200" dirty="0"/>
              <a:t> the cost of transferring risk to a third party. </a:t>
            </a:r>
          </a:p>
          <a:p>
            <a:pPr marL="0" indent="0">
              <a:lnSpc>
                <a:spcPct val="150000"/>
              </a:lnSpc>
              <a:buNone/>
            </a:pPr>
            <a:r>
              <a:rPr lang="en-US" sz="1200" dirty="0"/>
              <a:t>Actual costs related to such a transfer are dependent on market conditions at the time of transfer and may be more or less than the assumptions used.</a:t>
            </a:r>
          </a:p>
          <a:p>
            <a:endParaRPr lang="en-US" dirty="0"/>
          </a:p>
        </p:txBody>
      </p:sp>
      <p:sp>
        <p:nvSpPr>
          <p:cNvPr id="4" name="Date Placeholder 3"/>
          <p:cNvSpPr>
            <a:spLocks noGrp="1"/>
          </p:cNvSpPr>
          <p:nvPr>
            <p:ph type="dt" idx="1"/>
          </p:nvPr>
        </p:nvSpPr>
        <p:spPr/>
        <p:txBody>
          <a:bodyPr/>
          <a:lstStyle/>
          <a:p>
            <a:r>
              <a:rPr lang="en-US"/>
              <a:t>6/4/2019</a:t>
            </a:r>
          </a:p>
        </p:txBody>
      </p:sp>
      <p:sp>
        <p:nvSpPr>
          <p:cNvPr id="5" name="Footer Placeholder 4"/>
          <p:cNvSpPr>
            <a:spLocks noGrp="1"/>
          </p:cNvSpPr>
          <p:nvPr>
            <p:ph type="ftr" sz="quarter" idx="4"/>
          </p:nvPr>
        </p:nvSpPr>
        <p:spPr/>
        <p:txBody>
          <a:bodyPr/>
          <a:lstStyle/>
          <a:p>
            <a:r>
              <a:rPr lang="en-US"/>
              <a:t>EPA Board of Benefits</a:t>
            </a:r>
          </a:p>
        </p:txBody>
      </p:sp>
      <p:sp>
        <p:nvSpPr>
          <p:cNvPr id="6" name="Slide Number Placeholder 5"/>
          <p:cNvSpPr>
            <a:spLocks noGrp="1"/>
          </p:cNvSpPr>
          <p:nvPr>
            <p:ph type="sldNum" sz="quarter" idx="5"/>
          </p:nvPr>
        </p:nvSpPr>
        <p:spPr/>
        <p:txBody>
          <a:bodyPr/>
          <a:lstStyle/>
          <a:p>
            <a:fld id="{1DE03B7C-EE09-4B12-BBA7-41FC0736E96E}" type="slidenum">
              <a:rPr lang="en-US" smtClean="0"/>
              <a:t>14</a:t>
            </a:fld>
            <a:endParaRPr lang="en-US"/>
          </a:p>
        </p:txBody>
      </p:sp>
    </p:spTree>
    <p:extLst>
      <p:ext uri="{BB962C8B-B14F-4D97-AF65-F5344CB8AC3E}">
        <p14:creationId xmlns:p14="http://schemas.microsoft.com/office/powerpoint/2010/main" val="370687024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220000"/>
              </a:lnSpc>
            </a:pPr>
            <a:r>
              <a:rPr lang="en-US" sz="1200" dirty="0"/>
              <a:t>The current formula for calculating apportionments, direct bill and composite rate tiers is based on each church’s 3-year Average Grand Total Paid.</a:t>
            </a:r>
          </a:p>
          <a:p>
            <a:pPr>
              <a:lnSpc>
                <a:spcPct val="220000"/>
              </a:lnSpc>
            </a:pPr>
            <a:r>
              <a:rPr lang="en-US" sz="1200" dirty="0"/>
              <a:t>This formula already has an average factored into it.</a:t>
            </a:r>
          </a:p>
          <a:p>
            <a:pPr>
              <a:lnSpc>
                <a:spcPct val="220000"/>
              </a:lnSpc>
            </a:pPr>
            <a:r>
              <a:rPr lang="en-US" sz="1200" dirty="0"/>
              <a:t>This formula takes into account any appeal negotiations with the cabinet and CFA for struggling churches.</a:t>
            </a:r>
          </a:p>
          <a:p>
            <a:endParaRPr lang="en-US" dirty="0"/>
          </a:p>
        </p:txBody>
      </p:sp>
      <p:sp>
        <p:nvSpPr>
          <p:cNvPr id="4" name="Date Placeholder 3"/>
          <p:cNvSpPr>
            <a:spLocks noGrp="1"/>
          </p:cNvSpPr>
          <p:nvPr>
            <p:ph type="dt" idx="1"/>
          </p:nvPr>
        </p:nvSpPr>
        <p:spPr/>
        <p:txBody>
          <a:bodyPr/>
          <a:lstStyle/>
          <a:p>
            <a:r>
              <a:rPr lang="en-US"/>
              <a:t>6/4/2019</a:t>
            </a:r>
          </a:p>
        </p:txBody>
      </p:sp>
      <p:sp>
        <p:nvSpPr>
          <p:cNvPr id="5" name="Footer Placeholder 4"/>
          <p:cNvSpPr>
            <a:spLocks noGrp="1"/>
          </p:cNvSpPr>
          <p:nvPr>
            <p:ph type="ftr" sz="quarter" idx="4"/>
          </p:nvPr>
        </p:nvSpPr>
        <p:spPr/>
        <p:txBody>
          <a:bodyPr/>
          <a:lstStyle/>
          <a:p>
            <a:r>
              <a:rPr lang="en-US"/>
              <a:t>EPA Board of Benefits</a:t>
            </a:r>
          </a:p>
        </p:txBody>
      </p:sp>
      <p:sp>
        <p:nvSpPr>
          <p:cNvPr id="6" name="Slide Number Placeholder 5"/>
          <p:cNvSpPr>
            <a:spLocks noGrp="1"/>
          </p:cNvSpPr>
          <p:nvPr>
            <p:ph type="sldNum" sz="quarter" idx="5"/>
          </p:nvPr>
        </p:nvSpPr>
        <p:spPr/>
        <p:txBody>
          <a:bodyPr/>
          <a:lstStyle/>
          <a:p>
            <a:fld id="{1DE03B7C-EE09-4B12-BBA7-41FC0736E96E}" type="slidenum">
              <a:rPr lang="en-US" smtClean="0"/>
              <a:t>15</a:t>
            </a:fld>
            <a:endParaRPr lang="en-US"/>
          </a:p>
        </p:txBody>
      </p:sp>
    </p:spTree>
    <p:extLst>
      <p:ext uri="{BB962C8B-B14F-4D97-AF65-F5344CB8AC3E}">
        <p14:creationId xmlns:p14="http://schemas.microsoft.com/office/powerpoint/2010/main" val="144714493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50000"/>
              </a:lnSpc>
            </a:pPr>
            <a:r>
              <a:rPr lang="en-US" sz="3200" dirty="0"/>
              <a:t>Pension obligations are just one piece of the puzzle.</a:t>
            </a:r>
          </a:p>
          <a:p>
            <a:pPr>
              <a:lnSpc>
                <a:spcPct val="150000"/>
              </a:lnSpc>
            </a:pPr>
            <a:r>
              <a:rPr lang="en-US" sz="3200" dirty="0"/>
              <a:t>Other pieces may include:</a:t>
            </a:r>
          </a:p>
          <a:p>
            <a:pPr lvl="1">
              <a:lnSpc>
                <a:spcPct val="150000"/>
              </a:lnSpc>
            </a:pPr>
            <a:r>
              <a:rPr lang="en-US" sz="3200" dirty="0"/>
              <a:t>Property and Liability</a:t>
            </a:r>
          </a:p>
          <a:p>
            <a:pPr lvl="1">
              <a:lnSpc>
                <a:spcPct val="150000"/>
              </a:lnSpc>
            </a:pPr>
            <a:r>
              <a:rPr lang="en-US" sz="3200" dirty="0"/>
              <a:t>Future Retiree Health Obligation</a:t>
            </a:r>
          </a:p>
          <a:p>
            <a:pPr lvl="1">
              <a:lnSpc>
                <a:spcPct val="150000"/>
              </a:lnSpc>
            </a:pPr>
            <a:r>
              <a:rPr lang="en-US" sz="3200" dirty="0"/>
              <a:t>Historical Balances</a:t>
            </a:r>
          </a:p>
          <a:p>
            <a:pPr lvl="1">
              <a:lnSpc>
                <a:spcPct val="150000"/>
              </a:lnSpc>
            </a:pPr>
            <a:r>
              <a:rPr lang="en-US" sz="3200" dirty="0"/>
              <a:t>Loans</a:t>
            </a:r>
          </a:p>
          <a:p>
            <a:pPr lvl="1">
              <a:lnSpc>
                <a:spcPct val="150000"/>
              </a:lnSpc>
            </a:pPr>
            <a:r>
              <a:rPr lang="en-US" sz="3200" dirty="0"/>
              <a:t>Provisions for cemetery care, if applicable</a:t>
            </a:r>
          </a:p>
          <a:p>
            <a:endParaRPr lang="en-US" dirty="0"/>
          </a:p>
        </p:txBody>
      </p:sp>
      <p:sp>
        <p:nvSpPr>
          <p:cNvPr id="4" name="Date Placeholder 3"/>
          <p:cNvSpPr>
            <a:spLocks noGrp="1"/>
          </p:cNvSpPr>
          <p:nvPr>
            <p:ph type="dt" idx="1"/>
          </p:nvPr>
        </p:nvSpPr>
        <p:spPr/>
        <p:txBody>
          <a:bodyPr/>
          <a:lstStyle/>
          <a:p>
            <a:r>
              <a:rPr lang="en-US"/>
              <a:t>6/4/2019</a:t>
            </a:r>
          </a:p>
        </p:txBody>
      </p:sp>
      <p:sp>
        <p:nvSpPr>
          <p:cNvPr id="5" name="Footer Placeholder 4"/>
          <p:cNvSpPr>
            <a:spLocks noGrp="1"/>
          </p:cNvSpPr>
          <p:nvPr>
            <p:ph type="ftr" sz="quarter" idx="4"/>
          </p:nvPr>
        </p:nvSpPr>
        <p:spPr/>
        <p:txBody>
          <a:bodyPr/>
          <a:lstStyle/>
          <a:p>
            <a:r>
              <a:rPr lang="en-US"/>
              <a:t>EPA Board of Benefits</a:t>
            </a:r>
          </a:p>
        </p:txBody>
      </p:sp>
      <p:sp>
        <p:nvSpPr>
          <p:cNvPr id="6" name="Slide Number Placeholder 5"/>
          <p:cNvSpPr>
            <a:spLocks noGrp="1"/>
          </p:cNvSpPr>
          <p:nvPr>
            <p:ph type="sldNum" sz="quarter" idx="5"/>
          </p:nvPr>
        </p:nvSpPr>
        <p:spPr/>
        <p:txBody>
          <a:bodyPr/>
          <a:lstStyle/>
          <a:p>
            <a:fld id="{1DE03B7C-EE09-4B12-BBA7-41FC0736E96E}" type="slidenum">
              <a:rPr lang="en-US" smtClean="0"/>
              <a:t>17</a:t>
            </a:fld>
            <a:endParaRPr lang="en-US"/>
          </a:p>
        </p:txBody>
      </p:sp>
    </p:spTree>
    <p:extLst>
      <p:ext uri="{BB962C8B-B14F-4D97-AF65-F5344CB8AC3E}">
        <p14:creationId xmlns:p14="http://schemas.microsoft.com/office/powerpoint/2010/main" val="76830190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50000"/>
              </a:lnSpc>
            </a:pPr>
            <a:r>
              <a:rPr lang="en-US" sz="1200" dirty="0"/>
              <a:t>The Negotiation Team is in the process of creating a checklist to track all points to be covered in negotiations.  While pension liability must be paid, the discussion with the trustee is exactly as stated:  a negotiation.  </a:t>
            </a:r>
          </a:p>
          <a:p>
            <a:pPr lvl="0">
              <a:lnSpc>
                <a:spcPct val="150000"/>
              </a:lnSpc>
            </a:pPr>
            <a:r>
              <a:rPr lang="en-US" sz="1200" dirty="0"/>
              <a:t>The trustees may set up an advisory committee or other vehicle to be used to consult with the conference leadership representatives and prepare its proposals required by paragraph 2553. </a:t>
            </a:r>
            <a:endParaRPr lang="en-US" dirty="0"/>
          </a:p>
          <a:p>
            <a:endParaRPr lang="en-US" dirty="0"/>
          </a:p>
        </p:txBody>
      </p:sp>
      <p:sp>
        <p:nvSpPr>
          <p:cNvPr id="4" name="Date Placeholder 3"/>
          <p:cNvSpPr>
            <a:spLocks noGrp="1"/>
          </p:cNvSpPr>
          <p:nvPr>
            <p:ph type="dt" idx="1"/>
          </p:nvPr>
        </p:nvSpPr>
        <p:spPr/>
        <p:txBody>
          <a:bodyPr/>
          <a:lstStyle/>
          <a:p>
            <a:r>
              <a:rPr lang="en-US"/>
              <a:t>6/4/2019</a:t>
            </a:r>
          </a:p>
        </p:txBody>
      </p:sp>
      <p:sp>
        <p:nvSpPr>
          <p:cNvPr id="5" name="Footer Placeholder 4"/>
          <p:cNvSpPr>
            <a:spLocks noGrp="1"/>
          </p:cNvSpPr>
          <p:nvPr>
            <p:ph type="ftr" sz="quarter" idx="4"/>
          </p:nvPr>
        </p:nvSpPr>
        <p:spPr/>
        <p:txBody>
          <a:bodyPr/>
          <a:lstStyle/>
          <a:p>
            <a:r>
              <a:rPr lang="en-US"/>
              <a:t>EPA Board of Benefits</a:t>
            </a:r>
          </a:p>
        </p:txBody>
      </p:sp>
      <p:sp>
        <p:nvSpPr>
          <p:cNvPr id="6" name="Slide Number Placeholder 5"/>
          <p:cNvSpPr>
            <a:spLocks noGrp="1"/>
          </p:cNvSpPr>
          <p:nvPr>
            <p:ph type="sldNum" sz="quarter" idx="5"/>
          </p:nvPr>
        </p:nvSpPr>
        <p:spPr/>
        <p:txBody>
          <a:bodyPr/>
          <a:lstStyle/>
          <a:p>
            <a:fld id="{1DE03B7C-EE09-4B12-BBA7-41FC0736E96E}" type="slidenum">
              <a:rPr lang="en-US" smtClean="0"/>
              <a:t>18</a:t>
            </a:fld>
            <a:endParaRPr lang="en-US"/>
          </a:p>
        </p:txBody>
      </p:sp>
    </p:spTree>
    <p:extLst>
      <p:ext uri="{BB962C8B-B14F-4D97-AF65-F5344CB8AC3E}">
        <p14:creationId xmlns:p14="http://schemas.microsoft.com/office/powerpoint/2010/main" val="19449927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50000"/>
              </a:lnSpc>
            </a:pPr>
            <a:r>
              <a:rPr lang="en-US" sz="1200" dirty="0"/>
              <a:t>Resolution 2019-18L, presented by the Conference Trustees clarifies the use of Resolution 2015-17 for disaffiliating churches in cases other than reasons established in ¶ </a:t>
            </a:r>
            <a:r>
              <a:rPr lang="en-US" b="1" dirty="0"/>
              <a:t>2553.</a:t>
            </a:r>
          </a:p>
          <a:p>
            <a:pPr>
              <a:lnSpc>
                <a:spcPct val="150000"/>
              </a:lnSpc>
            </a:pPr>
            <a:r>
              <a:rPr lang="en-US" sz="1200" dirty="0"/>
              <a:t> Resolution 2019-19L, presented by the Board of Benefits establishes a consistent method for determining the pro rata portion of pension obligations.</a:t>
            </a:r>
          </a:p>
          <a:p>
            <a:endParaRPr lang="en-US" dirty="0"/>
          </a:p>
        </p:txBody>
      </p:sp>
      <p:sp>
        <p:nvSpPr>
          <p:cNvPr id="4" name="Date Placeholder 3"/>
          <p:cNvSpPr>
            <a:spLocks noGrp="1"/>
          </p:cNvSpPr>
          <p:nvPr>
            <p:ph type="dt" idx="1"/>
          </p:nvPr>
        </p:nvSpPr>
        <p:spPr/>
        <p:txBody>
          <a:bodyPr/>
          <a:lstStyle/>
          <a:p>
            <a:r>
              <a:rPr lang="en-US"/>
              <a:t>6/4/2019</a:t>
            </a:r>
          </a:p>
        </p:txBody>
      </p:sp>
      <p:sp>
        <p:nvSpPr>
          <p:cNvPr id="5" name="Footer Placeholder 4"/>
          <p:cNvSpPr>
            <a:spLocks noGrp="1"/>
          </p:cNvSpPr>
          <p:nvPr>
            <p:ph type="ftr" sz="quarter" idx="4"/>
          </p:nvPr>
        </p:nvSpPr>
        <p:spPr/>
        <p:txBody>
          <a:bodyPr/>
          <a:lstStyle/>
          <a:p>
            <a:r>
              <a:rPr lang="en-US"/>
              <a:t>EPA Board of Benefits</a:t>
            </a:r>
          </a:p>
        </p:txBody>
      </p:sp>
      <p:sp>
        <p:nvSpPr>
          <p:cNvPr id="6" name="Slide Number Placeholder 5"/>
          <p:cNvSpPr>
            <a:spLocks noGrp="1"/>
          </p:cNvSpPr>
          <p:nvPr>
            <p:ph type="sldNum" sz="quarter" idx="5"/>
          </p:nvPr>
        </p:nvSpPr>
        <p:spPr/>
        <p:txBody>
          <a:bodyPr/>
          <a:lstStyle/>
          <a:p>
            <a:fld id="{1DE03B7C-EE09-4B12-BBA7-41FC0736E96E}" type="slidenum">
              <a:rPr lang="en-US" smtClean="0"/>
              <a:t>19</a:t>
            </a:fld>
            <a:endParaRPr lang="en-US"/>
          </a:p>
        </p:txBody>
      </p:sp>
    </p:spTree>
    <p:extLst>
      <p:ext uri="{BB962C8B-B14F-4D97-AF65-F5344CB8AC3E}">
        <p14:creationId xmlns:p14="http://schemas.microsoft.com/office/powerpoint/2010/main" val="13004983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lnSpc>
                <a:spcPct val="150000"/>
              </a:lnSpc>
            </a:pPr>
            <a:r>
              <a:rPr lang="en-US" sz="1200" dirty="0"/>
              <a:t>The process must be completed by December 31, 2023.</a:t>
            </a:r>
          </a:p>
          <a:p>
            <a:pPr lvl="0">
              <a:lnSpc>
                <a:spcPct val="150000"/>
              </a:lnSpc>
            </a:pPr>
            <a:r>
              <a:rPr lang="en-US" sz="1200" dirty="0"/>
              <a:t>The local church must adopt a disaffiliation petition by church conference to be conducted within 120 days of the district superintendent calling for the church conference (This can happen anytime after the required mandatory 10 day notice of paragraph 246.8 up to 120 days.) </a:t>
            </a:r>
          </a:p>
          <a:p>
            <a:pPr lvl="0">
              <a:lnSpc>
                <a:spcPct val="150000"/>
              </a:lnSpc>
            </a:pPr>
            <a:r>
              <a:rPr lang="en-US" sz="1200" dirty="0"/>
              <a:t>This petition must be approved by a 2/3 vote.</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Approved by majority vote of the Annual Conference.</a:t>
            </a:r>
          </a:p>
          <a:p>
            <a:endParaRPr lang="en-US" dirty="0"/>
          </a:p>
        </p:txBody>
      </p:sp>
      <p:sp>
        <p:nvSpPr>
          <p:cNvPr id="4" name="Date Placeholder 3"/>
          <p:cNvSpPr>
            <a:spLocks noGrp="1"/>
          </p:cNvSpPr>
          <p:nvPr>
            <p:ph type="dt" idx="1"/>
          </p:nvPr>
        </p:nvSpPr>
        <p:spPr/>
        <p:txBody>
          <a:bodyPr/>
          <a:lstStyle/>
          <a:p>
            <a:r>
              <a:rPr lang="en-US"/>
              <a:t>6/4/2019</a:t>
            </a:r>
          </a:p>
        </p:txBody>
      </p:sp>
      <p:sp>
        <p:nvSpPr>
          <p:cNvPr id="5" name="Footer Placeholder 4"/>
          <p:cNvSpPr>
            <a:spLocks noGrp="1"/>
          </p:cNvSpPr>
          <p:nvPr>
            <p:ph type="ftr" sz="quarter" idx="4"/>
          </p:nvPr>
        </p:nvSpPr>
        <p:spPr/>
        <p:txBody>
          <a:bodyPr/>
          <a:lstStyle/>
          <a:p>
            <a:r>
              <a:rPr lang="en-US"/>
              <a:t>EPA Board of Benefits</a:t>
            </a:r>
          </a:p>
        </p:txBody>
      </p:sp>
      <p:sp>
        <p:nvSpPr>
          <p:cNvPr id="6" name="Slide Number Placeholder 5"/>
          <p:cNvSpPr>
            <a:spLocks noGrp="1"/>
          </p:cNvSpPr>
          <p:nvPr>
            <p:ph type="sldNum" sz="quarter" idx="5"/>
          </p:nvPr>
        </p:nvSpPr>
        <p:spPr/>
        <p:txBody>
          <a:bodyPr/>
          <a:lstStyle/>
          <a:p>
            <a:fld id="{1DE03B7C-EE09-4B12-BBA7-41FC0736E96E}" type="slidenum">
              <a:rPr lang="en-US" smtClean="0"/>
              <a:t>3</a:t>
            </a:fld>
            <a:endParaRPr lang="en-US"/>
          </a:p>
        </p:txBody>
      </p:sp>
    </p:spTree>
    <p:extLst>
      <p:ext uri="{BB962C8B-B14F-4D97-AF65-F5344CB8AC3E}">
        <p14:creationId xmlns:p14="http://schemas.microsoft.com/office/powerpoint/2010/main" val="1812192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lang="en-US" sz="1200" dirty="0"/>
              <a:t>The Conference Board of Trustees shall establish the terms and conditions of disaffiliation which will be memorialized in a Disaffiliation Agreement.</a:t>
            </a:r>
          </a:p>
          <a:p>
            <a:pPr lvl="0">
              <a:lnSpc>
                <a:spcPct val="150000"/>
              </a:lnSpc>
            </a:pPr>
            <a:endParaRPr lang="en-US" sz="1200" dirty="0"/>
          </a:p>
          <a:p>
            <a:pPr lvl="0">
              <a:lnSpc>
                <a:spcPct val="150000"/>
              </a:lnSpc>
            </a:pPr>
            <a:r>
              <a:rPr lang="en-US" sz="1200" dirty="0"/>
              <a:t>GCFA has developed a Disaffiliation Agreement and the Annual Conference may develop additional standard terms that are not inconsistent with the GCFA form.</a:t>
            </a:r>
          </a:p>
          <a:p>
            <a:pPr lvl="0">
              <a:lnSpc>
                <a:spcPct val="150000"/>
              </a:lnSpc>
            </a:pPr>
            <a:endParaRPr lang="en-US" sz="1200" dirty="0"/>
          </a:p>
          <a:p>
            <a:pPr lvl="0">
              <a:lnSpc>
                <a:spcPct val="150000"/>
              </a:lnSpc>
            </a:pPr>
            <a:r>
              <a:rPr lang="en-US" sz="1200" dirty="0"/>
              <a:t>The local church shall pay any unpaid apportionments for the 12 months prior to disaffiliation as well as an additional 12 months of apportionments.</a:t>
            </a:r>
          </a:p>
          <a:p>
            <a:pPr lvl="0">
              <a:lnSpc>
                <a:spcPct val="150000"/>
              </a:lnSpc>
            </a:pPr>
            <a:endParaRPr lang="en-US" sz="1200" dirty="0"/>
          </a:p>
          <a:p>
            <a:pPr lvl="0">
              <a:lnSpc>
                <a:spcPct val="150000"/>
              </a:lnSpc>
            </a:pPr>
            <a:r>
              <a:rPr lang="en-US" sz="1200" dirty="0"/>
              <a:t>A disaffiliating local church may retain its real and personal property.</a:t>
            </a:r>
          </a:p>
          <a:p>
            <a:pPr lvl="0">
              <a:lnSpc>
                <a:spcPct val="150000"/>
              </a:lnSpc>
            </a:pPr>
            <a:endParaRPr lang="en-US" sz="1200" dirty="0"/>
          </a:p>
          <a:p>
            <a:pPr>
              <a:lnSpc>
                <a:spcPct val="150000"/>
              </a:lnSpc>
            </a:pPr>
            <a:r>
              <a:rPr lang="en-US" sz="1200" dirty="0"/>
              <a:t>The local church must contribute an amount equal to its pro rata share of any unfunded pension obligations to the Conference.</a:t>
            </a:r>
          </a:p>
          <a:p>
            <a:pPr lvl="0">
              <a:lnSpc>
                <a:spcPct val="150000"/>
              </a:lnSpc>
            </a:pPr>
            <a:endParaRPr lang="en-US" sz="1200" dirty="0"/>
          </a:p>
          <a:p>
            <a:endParaRPr lang="en-US" dirty="0"/>
          </a:p>
        </p:txBody>
      </p:sp>
      <p:sp>
        <p:nvSpPr>
          <p:cNvPr id="4" name="Date Placeholder 3"/>
          <p:cNvSpPr>
            <a:spLocks noGrp="1"/>
          </p:cNvSpPr>
          <p:nvPr>
            <p:ph type="dt" idx="1"/>
          </p:nvPr>
        </p:nvSpPr>
        <p:spPr/>
        <p:txBody>
          <a:bodyPr/>
          <a:lstStyle/>
          <a:p>
            <a:r>
              <a:rPr lang="en-US"/>
              <a:t>6/4/2019</a:t>
            </a:r>
          </a:p>
        </p:txBody>
      </p:sp>
      <p:sp>
        <p:nvSpPr>
          <p:cNvPr id="5" name="Footer Placeholder 4"/>
          <p:cNvSpPr>
            <a:spLocks noGrp="1"/>
          </p:cNvSpPr>
          <p:nvPr>
            <p:ph type="ftr" sz="quarter" idx="4"/>
          </p:nvPr>
        </p:nvSpPr>
        <p:spPr/>
        <p:txBody>
          <a:bodyPr/>
          <a:lstStyle/>
          <a:p>
            <a:r>
              <a:rPr lang="en-US"/>
              <a:t>EPA Board of Benefits</a:t>
            </a:r>
          </a:p>
        </p:txBody>
      </p:sp>
      <p:sp>
        <p:nvSpPr>
          <p:cNvPr id="6" name="Slide Number Placeholder 5"/>
          <p:cNvSpPr>
            <a:spLocks noGrp="1"/>
          </p:cNvSpPr>
          <p:nvPr>
            <p:ph type="sldNum" sz="quarter" idx="5"/>
          </p:nvPr>
        </p:nvSpPr>
        <p:spPr/>
        <p:txBody>
          <a:bodyPr/>
          <a:lstStyle/>
          <a:p>
            <a:fld id="{1DE03B7C-EE09-4B12-BBA7-41FC0736E96E}" type="slidenum">
              <a:rPr lang="en-US" smtClean="0"/>
              <a:t>4</a:t>
            </a:fld>
            <a:endParaRPr lang="en-US"/>
          </a:p>
        </p:txBody>
      </p:sp>
    </p:spTree>
    <p:extLst>
      <p:ext uri="{BB962C8B-B14F-4D97-AF65-F5344CB8AC3E}">
        <p14:creationId xmlns:p14="http://schemas.microsoft.com/office/powerpoint/2010/main" val="9443084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lnSpc>
                <a:spcPct val="150000"/>
              </a:lnSpc>
            </a:pPr>
            <a:r>
              <a:rPr lang="en-US" sz="1200" dirty="0"/>
              <a:t>The local church shall satisfy all other debts, loans, and liabilities, or assign and transfer them to its new entity, prior to disaffiliation.</a:t>
            </a:r>
          </a:p>
          <a:p>
            <a:pPr lvl="0">
              <a:lnSpc>
                <a:spcPct val="150000"/>
              </a:lnSpc>
            </a:pPr>
            <a:endParaRPr lang="en-US" sz="1200" dirty="0"/>
          </a:p>
          <a:p>
            <a:pPr lvl="0"/>
            <a:r>
              <a:rPr lang="en-US" sz="1200" dirty="0"/>
              <a:t>Payment shall occur prior to the effective date of departure.</a:t>
            </a:r>
          </a:p>
          <a:p>
            <a:endParaRPr lang="en-US" dirty="0"/>
          </a:p>
        </p:txBody>
      </p:sp>
      <p:sp>
        <p:nvSpPr>
          <p:cNvPr id="4" name="Date Placeholder 3"/>
          <p:cNvSpPr>
            <a:spLocks noGrp="1"/>
          </p:cNvSpPr>
          <p:nvPr>
            <p:ph type="dt" idx="1"/>
          </p:nvPr>
        </p:nvSpPr>
        <p:spPr/>
        <p:txBody>
          <a:bodyPr/>
          <a:lstStyle/>
          <a:p>
            <a:r>
              <a:rPr lang="en-US"/>
              <a:t>6/4/2019</a:t>
            </a:r>
          </a:p>
        </p:txBody>
      </p:sp>
      <p:sp>
        <p:nvSpPr>
          <p:cNvPr id="5" name="Footer Placeholder 4"/>
          <p:cNvSpPr>
            <a:spLocks noGrp="1"/>
          </p:cNvSpPr>
          <p:nvPr>
            <p:ph type="ftr" sz="quarter" idx="4"/>
          </p:nvPr>
        </p:nvSpPr>
        <p:spPr/>
        <p:txBody>
          <a:bodyPr/>
          <a:lstStyle/>
          <a:p>
            <a:r>
              <a:rPr lang="en-US"/>
              <a:t>EPA Board of Benefits</a:t>
            </a:r>
          </a:p>
        </p:txBody>
      </p:sp>
      <p:sp>
        <p:nvSpPr>
          <p:cNvPr id="6" name="Slide Number Placeholder 5"/>
          <p:cNvSpPr>
            <a:spLocks noGrp="1"/>
          </p:cNvSpPr>
          <p:nvPr>
            <p:ph type="sldNum" sz="quarter" idx="5"/>
          </p:nvPr>
        </p:nvSpPr>
        <p:spPr/>
        <p:txBody>
          <a:bodyPr/>
          <a:lstStyle/>
          <a:p>
            <a:fld id="{1DE03B7C-EE09-4B12-BBA7-41FC0736E96E}" type="slidenum">
              <a:rPr lang="en-US" smtClean="0"/>
              <a:t>5</a:t>
            </a:fld>
            <a:endParaRPr lang="en-US"/>
          </a:p>
        </p:txBody>
      </p:sp>
    </p:spTree>
    <p:extLst>
      <p:ext uri="{BB962C8B-B14F-4D97-AF65-F5344CB8AC3E}">
        <p14:creationId xmlns:p14="http://schemas.microsoft.com/office/powerpoint/2010/main" val="19271065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A local church would work with their DS to begin the disaffiliation process.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The Board will determine the pro rata cost for pension liability and other benefit costs for the local church.</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The Trustees are at the center of the disaffiliation process and must negotiate the Disaffiliation Agreement with the local church.</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p>
          <a:p>
            <a:endParaRPr lang="en-US" dirty="0"/>
          </a:p>
        </p:txBody>
      </p:sp>
      <p:sp>
        <p:nvSpPr>
          <p:cNvPr id="4" name="Date Placeholder 3"/>
          <p:cNvSpPr>
            <a:spLocks noGrp="1"/>
          </p:cNvSpPr>
          <p:nvPr>
            <p:ph type="dt" idx="1"/>
          </p:nvPr>
        </p:nvSpPr>
        <p:spPr/>
        <p:txBody>
          <a:bodyPr/>
          <a:lstStyle/>
          <a:p>
            <a:r>
              <a:rPr lang="en-US"/>
              <a:t>6/4/2019</a:t>
            </a:r>
          </a:p>
        </p:txBody>
      </p:sp>
      <p:sp>
        <p:nvSpPr>
          <p:cNvPr id="5" name="Footer Placeholder 4"/>
          <p:cNvSpPr>
            <a:spLocks noGrp="1"/>
          </p:cNvSpPr>
          <p:nvPr>
            <p:ph type="ftr" sz="quarter" idx="4"/>
          </p:nvPr>
        </p:nvSpPr>
        <p:spPr/>
        <p:txBody>
          <a:bodyPr/>
          <a:lstStyle/>
          <a:p>
            <a:r>
              <a:rPr lang="en-US"/>
              <a:t>EPA Board of Benefits</a:t>
            </a:r>
          </a:p>
        </p:txBody>
      </p:sp>
      <p:sp>
        <p:nvSpPr>
          <p:cNvPr id="6" name="Slide Number Placeholder 5"/>
          <p:cNvSpPr>
            <a:spLocks noGrp="1"/>
          </p:cNvSpPr>
          <p:nvPr>
            <p:ph type="sldNum" sz="quarter" idx="5"/>
          </p:nvPr>
        </p:nvSpPr>
        <p:spPr/>
        <p:txBody>
          <a:bodyPr/>
          <a:lstStyle/>
          <a:p>
            <a:fld id="{1DE03B7C-EE09-4B12-BBA7-41FC0736E96E}" type="slidenum">
              <a:rPr lang="en-US" smtClean="0"/>
              <a:t>6</a:t>
            </a:fld>
            <a:endParaRPr lang="en-US"/>
          </a:p>
        </p:txBody>
      </p:sp>
    </p:spTree>
    <p:extLst>
      <p:ext uri="{BB962C8B-B14F-4D97-AF65-F5344CB8AC3E}">
        <p14:creationId xmlns:p14="http://schemas.microsoft.com/office/powerpoint/2010/main" val="5815177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
          </p:nvPr>
        </p:nvSpPr>
        <p:spPr/>
        <p:txBody>
          <a:bodyPr/>
          <a:lstStyle/>
          <a:p>
            <a:r>
              <a:rPr lang="en-US"/>
              <a:t>6/4/2019</a:t>
            </a:r>
          </a:p>
        </p:txBody>
      </p:sp>
      <p:sp>
        <p:nvSpPr>
          <p:cNvPr id="5" name="Footer Placeholder 4"/>
          <p:cNvSpPr>
            <a:spLocks noGrp="1"/>
          </p:cNvSpPr>
          <p:nvPr>
            <p:ph type="ftr" sz="quarter" idx="4"/>
          </p:nvPr>
        </p:nvSpPr>
        <p:spPr/>
        <p:txBody>
          <a:bodyPr/>
          <a:lstStyle/>
          <a:p>
            <a:r>
              <a:rPr lang="en-US"/>
              <a:t>EPA Board of Benefits</a:t>
            </a:r>
          </a:p>
        </p:txBody>
      </p:sp>
      <p:sp>
        <p:nvSpPr>
          <p:cNvPr id="6" name="Slide Number Placeholder 5"/>
          <p:cNvSpPr>
            <a:spLocks noGrp="1"/>
          </p:cNvSpPr>
          <p:nvPr>
            <p:ph type="sldNum" sz="quarter" idx="5"/>
          </p:nvPr>
        </p:nvSpPr>
        <p:spPr/>
        <p:txBody>
          <a:bodyPr/>
          <a:lstStyle/>
          <a:p>
            <a:fld id="{1DE03B7C-EE09-4B12-BBA7-41FC0736E96E}" type="slidenum">
              <a:rPr lang="en-US" smtClean="0"/>
              <a:t>7</a:t>
            </a:fld>
            <a:endParaRPr lang="en-US"/>
          </a:p>
        </p:txBody>
      </p:sp>
    </p:spTree>
    <p:extLst>
      <p:ext uri="{BB962C8B-B14F-4D97-AF65-F5344CB8AC3E}">
        <p14:creationId xmlns:p14="http://schemas.microsoft.com/office/powerpoint/2010/main" val="307011642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60000"/>
              </a:lnSpc>
            </a:pPr>
            <a:r>
              <a:rPr lang="en-US" sz="1200" dirty="0"/>
              <a:t>A pension is a promise to provide funds at a future date (usually after retirement).</a:t>
            </a:r>
          </a:p>
          <a:p>
            <a:pPr>
              <a:lnSpc>
                <a:spcPct val="160000"/>
              </a:lnSpc>
            </a:pPr>
            <a:endParaRPr lang="en-US" sz="1200" dirty="0"/>
          </a:p>
          <a:p>
            <a:pPr>
              <a:lnSpc>
                <a:spcPct val="160000"/>
              </a:lnSpc>
            </a:pPr>
            <a:r>
              <a:rPr lang="en-US" sz="1200" dirty="0"/>
              <a:t>The promise of a pension creates a liability – there is an amount that will be required at some future date. If the promises of payment are more than the amount invested, there is an unfunded liability.</a:t>
            </a:r>
          </a:p>
          <a:p>
            <a:endParaRPr lang="en-US" dirty="0"/>
          </a:p>
        </p:txBody>
      </p:sp>
      <p:sp>
        <p:nvSpPr>
          <p:cNvPr id="4" name="Date Placeholder 3"/>
          <p:cNvSpPr>
            <a:spLocks noGrp="1"/>
          </p:cNvSpPr>
          <p:nvPr>
            <p:ph type="dt" idx="1"/>
          </p:nvPr>
        </p:nvSpPr>
        <p:spPr/>
        <p:txBody>
          <a:bodyPr/>
          <a:lstStyle/>
          <a:p>
            <a:r>
              <a:rPr lang="en-US"/>
              <a:t>6/4/2019</a:t>
            </a:r>
          </a:p>
        </p:txBody>
      </p:sp>
      <p:sp>
        <p:nvSpPr>
          <p:cNvPr id="5" name="Footer Placeholder 4"/>
          <p:cNvSpPr>
            <a:spLocks noGrp="1"/>
          </p:cNvSpPr>
          <p:nvPr>
            <p:ph type="ftr" sz="quarter" idx="4"/>
          </p:nvPr>
        </p:nvSpPr>
        <p:spPr/>
        <p:txBody>
          <a:bodyPr/>
          <a:lstStyle/>
          <a:p>
            <a:r>
              <a:rPr lang="en-US"/>
              <a:t>EPA Board of Benefits</a:t>
            </a:r>
          </a:p>
        </p:txBody>
      </p:sp>
      <p:sp>
        <p:nvSpPr>
          <p:cNvPr id="6" name="Slide Number Placeholder 5"/>
          <p:cNvSpPr>
            <a:spLocks noGrp="1"/>
          </p:cNvSpPr>
          <p:nvPr>
            <p:ph type="sldNum" sz="quarter" idx="5"/>
          </p:nvPr>
        </p:nvSpPr>
        <p:spPr/>
        <p:txBody>
          <a:bodyPr/>
          <a:lstStyle/>
          <a:p>
            <a:fld id="{1DE03B7C-EE09-4B12-BBA7-41FC0736E96E}" type="slidenum">
              <a:rPr lang="en-US" smtClean="0"/>
              <a:t>8</a:t>
            </a:fld>
            <a:endParaRPr lang="en-US"/>
          </a:p>
        </p:txBody>
      </p:sp>
    </p:spTree>
    <p:extLst>
      <p:ext uri="{BB962C8B-B14F-4D97-AF65-F5344CB8AC3E}">
        <p14:creationId xmlns:p14="http://schemas.microsoft.com/office/powerpoint/2010/main" val="75626820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The pension plans of the United Methodist Church make the annual conference responsible for the pension liabilities relating to the service of the clergy in the annual conference. </a:t>
            </a:r>
          </a:p>
          <a:p>
            <a:endParaRPr lang="en-US" dirty="0"/>
          </a:p>
        </p:txBody>
      </p:sp>
      <p:sp>
        <p:nvSpPr>
          <p:cNvPr id="4" name="Date Placeholder 3"/>
          <p:cNvSpPr>
            <a:spLocks noGrp="1"/>
          </p:cNvSpPr>
          <p:nvPr>
            <p:ph type="dt" idx="1"/>
          </p:nvPr>
        </p:nvSpPr>
        <p:spPr/>
        <p:txBody>
          <a:bodyPr/>
          <a:lstStyle/>
          <a:p>
            <a:r>
              <a:rPr lang="en-US"/>
              <a:t>6/4/2019</a:t>
            </a:r>
          </a:p>
        </p:txBody>
      </p:sp>
      <p:sp>
        <p:nvSpPr>
          <p:cNvPr id="5" name="Footer Placeholder 4"/>
          <p:cNvSpPr>
            <a:spLocks noGrp="1"/>
          </p:cNvSpPr>
          <p:nvPr>
            <p:ph type="ftr" sz="quarter" idx="4"/>
          </p:nvPr>
        </p:nvSpPr>
        <p:spPr/>
        <p:txBody>
          <a:bodyPr/>
          <a:lstStyle/>
          <a:p>
            <a:r>
              <a:rPr lang="en-US"/>
              <a:t>EPA Board of Benefits</a:t>
            </a:r>
          </a:p>
        </p:txBody>
      </p:sp>
      <p:sp>
        <p:nvSpPr>
          <p:cNvPr id="6" name="Slide Number Placeholder 5"/>
          <p:cNvSpPr>
            <a:spLocks noGrp="1"/>
          </p:cNvSpPr>
          <p:nvPr>
            <p:ph type="sldNum" sz="quarter" idx="5"/>
          </p:nvPr>
        </p:nvSpPr>
        <p:spPr/>
        <p:txBody>
          <a:bodyPr/>
          <a:lstStyle/>
          <a:p>
            <a:fld id="{1DE03B7C-EE09-4B12-BBA7-41FC0736E96E}" type="slidenum">
              <a:rPr lang="en-US" smtClean="0"/>
              <a:t>9</a:t>
            </a:fld>
            <a:endParaRPr lang="en-US"/>
          </a:p>
        </p:txBody>
      </p:sp>
    </p:spTree>
    <p:extLst>
      <p:ext uri="{BB962C8B-B14F-4D97-AF65-F5344CB8AC3E}">
        <p14:creationId xmlns:p14="http://schemas.microsoft.com/office/powerpoint/2010/main" val="383293087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50000"/>
              </a:lnSpc>
            </a:pPr>
            <a:r>
              <a:rPr lang="en-US" dirty="0"/>
              <a:t>There is no practical way to make each local church responsible for the pension, since pastors move from church to church over the course of their ministry. </a:t>
            </a:r>
          </a:p>
          <a:p>
            <a:pPr>
              <a:lnSpc>
                <a:spcPct val="150000"/>
              </a:lnSpc>
            </a:pPr>
            <a:endParaRPr lang="en-US" dirty="0"/>
          </a:p>
          <a:p>
            <a:pPr>
              <a:lnSpc>
                <a:spcPct val="150000"/>
              </a:lnSpc>
            </a:pPr>
            <a:r>
              <a:rPr lang="en-US" dirty="0"/>
              <a:t>The annual conference can more easily track a pastor’s ministry over their career.</a:t>
            </a:r>
          </a:p>
          <a:p>
            <a:pPr>
              <a:lnSpc>
                <a:spcPct val="150000"/>
              </a:lnSpc>
            </a:pPr>
            <a:endParaRPr lang="en-US" dirty="0"/>
          </a:p>
          <a:p>
            <a:pPr marL="0" marR="0" lvl="0" indent="0" algn="l" defTabSz="914400" rtl="0" eaLnBrk="1" fontAlgn="auto" latinLnBrk="0" hangingPunct="1">
              <a:lnSpc>
                <a:spcPct val="150000"/>
              </a:lnSpc>
              <a:spcBef>
                <a:spcPts val="0"/>
              </a:spcBef>
              <a:spcAft>
                <a:spcPts val="0"/>
              </a:spcAft>
              <a:buClrTx/>
              <a:buSzTx/>
              <a:buFontTx/>
              <a:buNone/>
              <a:tabLst/>
              <a:defRPr/>
            </a:pPr>
            <a:r>
              <a:rPr lang="en-US" sz="1200" dirty="0"/>
              <a:t>Of course, the annual conference has no funds except what local churches in the conference provide. The annual conference charges local churches the amount needed to meet the pension needs. </a:t>
            </a:r>
          </a:p>
          <a:p>
            <a:pPr>
              <a:lnSpc>
                <a:spcPct val="150000"/>
              </a:lnSpc>
            </a:pPr>
            <a:endParaRPr lang="en-US" dirty="0"/>
          </a:p>
          <a:p>
            <a:endParaRPr lang="en-US" dirty="0"/>
          </a:p>
        </p:txBody>
      </p:sp>
      <p:sp>
        <p:nvSpPr>
          <p:cNvPr id="4" name="Date Placeholder 3"/>
          <p:cNvSpPr>
            <a:spLocks noGrp="1"/>
          </p:cNvSpPr>
          <p:nvPr>
            <p:ph type="dt" idx="1"/>
          </p:nvPr>
        </p:nvSpPr>
        <p:spPr/>
        <p:txBody>
          <a:bodyPr/>
          <a:lstStyle/>
          <a:p>
            <a:r>
              <a:rPr lang="en-US"/>
              <a:t>6/4/2019</a:t>
            </a:r>
          </a:p>
        </p:txBody>
      </p:sp>
      <p:sp>
        <p:nvSpPr>
          <p:cNvPr id="5" name="Footer Placeholder 4"/>
          <p:cNvSpPr>
            <a:spLocks noGrp="1"/>
          </p:cNvSpPr>
          <p:nvPr>
            <p:ph type="ftr" sz="quarter" idx="4"/>
          </p:nvPr>
        </p:nvSpPr>
        <p:spPr/>
        <p:txBody>
          <a:bodyPr/>
          <a:lstStyle/>
          <a:p>
            <a:r>
              <a:rPr lang="en-US"/>
              <a:t>EPA Board of Benefits</a:t>
            </a:r>
          </a:p>
        </p:txBody>
      </p:sp>
      <p:sp>
        <p:nvSpPr>
          <p:cNvPr id="6" name="Slide Number Placeholder 5"/>
          <p:cNvSpPr>
            <a:spLocks noGrp="1"/>
          </p:cNvSpPr>
          <p:nvPr>
            <p:ph type="sldNum" sz="quarter" idx="5"/>
          </p:nvPr>
        </p:nvSpPr>
        <p:spPr/>
        <p:txBody>
          <a:bodyPr/>
          <a:lstStyle/>
          <a:p>
            <a:fld id="{1DE03B7C-EE09-4B12-BBA7-41FC0736E96E}" type="slidenum">
              <a:rPr lang="en-US" smtClean="0"/>
              <a:t>10</a:t>
            </a:fld>
            <a:endParaRPr lang="en-US"/>
          </a:p>
        </p:txBody>
      </p:sp>
    </p:spTree>
    <p:extLst>
      <p:ext uri="{BB962C8B-B14F-4D97-AF65-F5344CB8AC3E}">
        <p14:creationId xmlns:p14="http://schemas.microsoft.com/office/powerpoint/2010/main" val="290016278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8" name="Picture 7" descr="C1-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en-US"/>
              <a:t>Click to edit Master title style</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48A87A34-81AB-432B-8DAE-1953F412C126}" type="datetimeFigureOut">
              <a:rPr lang="en-US" dirty="0"/>
              <a:t>6/4/2019</a:t>
            </a:fld>
            <a:endParaRPr lang="en-US" dirty="0"/>
          </a:p>
        </p:txBody>
      </p:sp>
      <p:sp>
        <p:nvSpPr>
          <p:cNvPr id="5" name="Footer Placeholder 4"/>
          <p:cNvSpPr>
            <a:spLocks noGrp="1"/>
          </p:cNvSpPr>
          <p:nvPr>
            <p:ph type="ftr" sz="quarter" idx="11"/>
          </p:nvPr>
        </p:nvSpPr>
        <p:spPr>
          <a:xfrm>
            <a:off x="1371600" y="4323845"/>
            <a:ext cx="6400800" cy="365125"/>
          </a:xfrm>
        </p:spPr>
        <p:txBody>
          <a:bodyPr/>
          <a:lstStyle/>
          <a:p>
            <a:endParaRPr lang="en-US" dirty="0"/>
          </a:p>
        </p:txBody>
      </p:sp>
      <p:sp>
        <p:nvSpPr>
          <p:cNvPr id="6" name="Slide Number Placeholder 5"/>
          <p:cNvSpPr>
            <a:spLocks noGrp="1"/>
          </p:cNvSpPr>
          <p:nvPr>
            <p:ph type="sldNum" sz="quarter" idx="12"/>
          </p:nvPr>
        </p:nvSpPr>
        <p:spPr>
          <a:xfrm>
            <a:off x="8077200" y="1430866"/>
            <a:ext cx="2743200"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6/4/2019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pic>
        <p:nvPicPr>
          <p:cNvPr id="9" name="Picture 8" descr="C1-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6/4/2019</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pic>
        <p:nvPicPr>
          <p:cNvPr id="11" name="Picture 10" descr="C1-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6/4/2019</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pic>
        <p:nvPicPr>
          <p:cNvPr id="8" name="Picture 7" descr="C1-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48A87A34-81AB-432B-8DAE-1953F412C126}" type="datetimeFigureOut">
              <a:rPr lang="en-US" dirty="0"/>
              <a:pPr/>
              <a:t>6/4/2019</a:t>
            </a:fld>
            <a:endParaRPr lang="en-US" dirty="0"/>
          </a:p>
        </p:txBody>
      </p:sp>
      <p:sp>
        <p:nvSpPr>
          <p:cNvPr id="6" name="Footer Placeholder 5"/>
          <p:cNvSpPr>
            <a:spLocks noGrp="1"/>
          </p:cNvSpPr>
          <p:nvPr>
            <p:ph type="ftr" sz="quarter" idx="11"/>
          </p:nvPr>
        </p:nvSpPr>
        <p:spPr>
          <a:xfrm>
            <a:off x="685800" y="378883"/>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en-US"/>
              <a:t>Click to edit Master title style</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6/4/2019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6/4/2019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6/4/2019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pic>
        <p:nvPicPr>
          <p:cNvPr id="9" name="Picture 8" descr="C1-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48A87A34-81AB-432B-8DAE-1953F412C126}" type="datetimeFigureOut">
              <a:rPr lang="en-US" dirty="0"/>
              <a:pPr/>
              <a:t>6/4/2019</a:t>
            </a:fld>
            <a:endParaRPr lang="en-US" dirty="0"/>
          </a:p>
        </p:txBody>
      </p:sp>
      <p:sp>
        <p:nvSpPr>
          <p:cNvPr id="5" name="Footer Placeholder 4"/>
          <p:cNvSpPr>
            <a:spLocks noGrp="1"/>
          </p:cNvSpPr>
          <p:nvPr>
            <p:ph type="ftr" sz="quarter" idx="11"/>
          </p:nvPr>
        </p:nvSpPr>
        <p:spPr>
          <a:xfrm>
            <a:off x="685800" y="381000"/>
            <a:ext cx="6991492" cy="36512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6/4/2019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8" name="Picture 7" descr="C1-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en-US"/>
              <a:t>Click to edit Master title style</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6/4/2019</a:t>
            </a:fld>
            <a:endParaRPr lang="en-US" dirty="0"/>
          </a:p>
        </p:txBody>
      </p:sp>
      <p:sp>
        <p:nvSpPr>
          <p:cNvPr id="5" name="Footer Placeholder 4"/>
          <p:cNvSpPr>
            <a:spLocks noGrp="1"/>
          </p:cNvSpPr>
          <p:nvPr>
            <p:ph type="ftr" sz="quarter" idx="11"/>
          </p:nvPr>
        </p:nvSpPr>
        <p:spPr>
          <a:xfrm>
            <a:off x="685800" y="381001"/>
            <a:ext cx="6991492" cy="36406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6/4/2019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en-US"/>
              <a:t>Click to edit Master title style</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5800" y="3132666"/>
            <a:ext cx="5311775" cy="308601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3132666"/>
            <a:ext cx="5334000" cy="308601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6/4/2019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6/4/2019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6/4/2019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en-US"/>
              <a:t>Click to edit Master title style</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6/4/2019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6/4/2019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7" descr="C1-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6/4/2019</a:t>
            </a:fld>
            <a:endParaRPr lang="en-US" dirty="0"/>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2.png"/><Relationship Id="rId7" Type="http://schemas.openxmlformats.org/officeDocument/2006/relationships/diagramColors" Target="../diagrams/colors1.xm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www.umc.org/decisions/79923"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4.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A1B113-6BB7-4882-9368-0FB0AFE302AA}"/>
              </a:ext>
            </a:extLst>
          </p:cNvPr>
          <p:cNvSpPr>
            <a:spLocks noGrp="1"/>
          </p:cNvSpPr>
          <p:nvPr>
            <p:ph type="ctrTitle"/>
          </p:nvPr>
        </p:nvSpPr>
        <p:spPr>
          <a:xfrm>
            <a:off x="1371599" y="1803405"/>
            <a:ext cx="10400271" cy="1825096"/>
          </a:xfrm>
        </p:spPr>
        <p:txBody>
          <a:bodyPr/>
          <a:lstStyle/>
          <a:p>
            <a:r>
              <a:rPr lang="en-US" dirty="0"/>
              <a:t>Disaffiliation as of  2019	</a:t>
            </a:r>
          </a:p>
        </p:txBody>
      </p:sp>
      <p:sp>
        <p:nvSpPr>
          <p:cNvPr id="3" name="Subtitle 2">
            <a:extLst>
              <a:ext uri="{FF2B5EF4-FFF2-40B4-BE49-F238E27FC236}">
                <a16:creationId xmlns:a16="http://schemas.microsoft.com/office/drawing/2014/main" id="{0E9C8ADC-F000-45D2-95D2-F6CCBCF78E66}"/>
              </a:ext>
            </a:extLst>
          </p:cNvPr>
          <p:cNvSpPr>
            <a:spLocks noGrp="1"/>
          </p:cNvSpPr>
          <p:nvPr>
            <p:ph type="subTitle" idx="1"/>
          </p:nvPr>
        </p:nvSpPr>
        <p:spPr/>
        <p:txBody>
          <a:bodyPr/>
          <a:lstStyle/>
          <a:p>
            <a:r>
              <a:rPr lang="en-US" dirty="0"/>
              <a:t>Where we are now</a:t>
            </a:r>
          </a:p>
        </p:txBody>
      </p:sp>
    </p:spTree>
    <p:extLst>
      <p:ext uri="{BB962C8B-B14F-4D97-AF65-F5344CB8AC3E}">
        <p14:creationId xmlns:p14="http://schemas.microsoft.com/office/powerpoint/2010/main" val="26030191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F9827A-E825-444C-B7E0-7F58ADC122F4}"/>
              </a:ext>
            </a:extLst>
          </p:cNvPr>
          <p:cNvSpPr>
            <a:spLocks noGrp="1"/>
          </p:cNvSpPr>
          <p:nvPr>
            <p:ph type="title"/>
          </p:nvPr>
        </p:nvSpPr>
        <p:spPr>
          <a:xfrm>
            <a:off x="2895600" y="764373"/>
            <a:ext cx="8610600" cy="1293028"/>
          </a:xfrm>
        </p:spPr>
        <p:txBody>
          <a:bodyPr>
            <a:normAutofit/>
          </a:bodyPr>
          <a:lstStyle/>
          <a:p>
            <a:r>
              <a:rPr lang="en-US" dirty="0"/>
              <a:t>Who is responsible?</a:t>
            </a:r>
          </a:p>
        </p:txBody>
      </p:sp>
      <p:pic>
        <p:nvPicPr>
          <p:cNvPr id="16" name="Graphic 15">
            <a:extLst>
              <a:ext uri="{FF2B5EF4-FFF2-40B4-BE49-F238E27FC236}">
                <a16:creationId xmlns:a16="http://schemas.microsoft.com/office/drawing/2014/main" id="{5D5D0DAA-826D-4496-BC1C-039A981D4676}"/>
              </a:ext>
            </a:extLst>
          </p:cNvPr>
          <p:cNvPicPr>
            <a:picLocks noChangeAspect="1"/>
          </p:cNvPicPr>
          <p:nvPr/>
        </p:nvPicPr>
        <p:blipFill>
          <a:blip r:embed="rId3"/>
          <a:stretch>
            <a:fillRect/>
          </a:stretch>
        </p:blipFill>
        <p:spPr>
          <a:xfrm>
            <a:off x="7540137" y="2528446"/>
            <a:ext cx="3410926" cy="3356351"/>
          </a:xfrm>
          <a:prstGeom prst="rect">
            <a:avLst/>
          </a:prstGeom>
        </p:spPr>
      </p:pic>
      <p:sp>
        <p:nvSpPr>
          <p:cNvPr id="5" name="Content Placeholder 4">
            <a:extLst>
              <a:ext uri="{FF2B5EF4-FFF2-40B4-BE49-F238E27FC236}">
                <a16:creationId xmlns:a16="http://schemas.microsoft.com/office/drawing/2014/main" id="{6E1638CA-A4E9-4B0F-BFB5-29B633C885F4}"/>
              </a:ext>
            </a:extLst>
          </p:cNvPr>
          <p:cNvSpPr>
            <a:spLocks noGrp="1"/>
          </p:cNvSpPr>
          <p:nvPr>
            <p:ph idx="1"/>
          </p:nvPr>
        </p:nvSpPr>
        <p:spPr>
          <a:xfrm>
            <a:off x="550888" y="3612288"/>
            <a:ext cx="6989249" cy="2272509"/>
          </a:xfrm>
        </p:spPr>
        <p:txBody>
          <a:bodyPr/>
          <a:lstStyle/>
          <a:p>
            <a:pPr marL="0" indent="0">
              <a:buNone/>
            </a:pPr>
            <a:r>
              <a:rPr lang="en-US" sz="5400" dirty="0"/>
              <a:t>The</a:t>
            </a:r>
            <a:r>
              <a:rPr lang="en-US" dirty="0"/>
              <a:t> </a:t>
            </a:r>
            <a:r>
              <a:rPr lang="en-US" sz="5400" dirty="0"/>
              <a:t>Local Church</a:t>
            </a:r>
            <a:endParaRPr lang="en-US" dirty="0"/>
          </a:p>
        </p:txBody>
      </p:sp>
    </p:spTree>
    <p:extLst>
      <p:ext uri="{BB962C8B-B14F-4D97-AF65-F5344CB8AC3E}">
        <p14:creationId xmlns:p14="http://schemas.microsoft.com/office/powerpoint/2010/main" val="17758709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38A195E-584A-485A-BECD-66468900B9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9F9827A-E825-444C-B7E0-7F58ADC122F4}"/>
              </a:ext>
            </a:extLst>
          </p:cNvPr>
          <p:cNvSpPr>
            <a:spLocks noGrp="1"/>
          </p:cNvSpPr>
          <p:nvPr>
            <p:ph type="title"/>
          </p:nvPr>
        </p:nvSpPr>
        <p:spPr>
          <a:xfrm>
            <a:off x="4090507" y="764373"/>
            <a:ext cx="7434070" cy="1474330"/>
          </a:xfrm>
        </p:spPr>
        <p:txBody>
          <a:bodyPr>
            <a:normAutofit/>
          </a:bodyPr>
          <a:lstStyle/>
          <a:p>
            <a:r>
              <a:rPr lang="en-US" dirty="0"/>
              <a:t>Pension Billing</a:t>
            </a:r>
          </a:p>
        </p:txBody>
      </p:sp>
      <p:sp>
        <p:nvSpPr>
          <p:cNvPr id="10" name="Rectangle 9">
            <a:extLst>
              <a:ext uri="{FF2B5EF4-FFF2-40B4-BE49-F238E27FC236}">
                <a16:creationId xmlns:a16="http://schemas.microsoft.com/office/drawing/2014/main" id="{840177A7-740C-43C7-8F2D-BD7067F12C9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406393" cy="6858000"/>
          </a:xfrm>
          <a:prstGeom prst="rect">
            <a:avLst/>
          </a:prstGeom>
          <a:solidFill>
            <a:schemeClr val="bg1">
              <a:lumMod val="95000"/>
              <a:lumOff val="5000"/>
            </a:schemeClr>
          </a:solidFill>
          <a:ln>
            <a:noFill/>
          </a:ln>
          <a:effectLst>
            <a:outerShdw blurRad="635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Gothic" panose="020B0502020202020204"/>
              <a:ea typeface="+mn-ea"/>
              <a:cs typeface="+mn-cs"/>
            </a:endParaRPr>
          </a:p>
        </p:txBody>
      </p:sp>
      <p:pic>
        <p:nvPicPr>
          <p:cNvPr id="12" name="Picture 11">
            <a:extLst>
              <a:ext uri="{FF2B5EF4-FFF2-40B4-BE49-F238E27FC236}">
                <a16:creationId xmlns:a16="http://schemas.microsoft.com/office/drawing/2014/main" id="{18E5BA11-A111-4962-968B-B3E58E007DC0}"/>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r="43750"/>
          <a:stretch/>
        </p:blipFill>
        <p:spPr>
          <a:xfrm rot="16200000">
            <a:off x="-1264033" y="2187575"/>
            <a:ext cx="6858000" cy="2482850"/>
          </a:xfrm>
          <a:prstGeom prst="rect">
            <a:avLst/>
          </a:prstGeom>
        </p:spPr>
      </p:pic>
      <p:sp>
        <p:nvSpPr>
          <p:cNvPr id="3" name="Content Placeholder 2">
            <a:extLst>
              <a:ext uri="{FF2B5EF4-FFF2-40B4-BE49-F238E27FC236}">
                <a16:creationId xmlns:a16="http://schemas.microsoft.com/office/drawing/2014/main" id="{FFE11D61-9624-488D-8557-CD9D6CC68B7A}"/>
              </a:ext>
            </a:extLst>
          </p:cNvPr>
          <p:cNvSpPr>
            <a:spLocks noGrp="1"/>
          </p:cNvSpPr>
          <p:nvPr>
            <p:ph idx="1"/>
          </p:nvPr>
        </p:nvSpPr>
        <p:spPr>
          <a:xfrm>
            <a:off x="3756795" y="2238703"/>
            <a:ext cx="8101493" cy="4085085"/>
          </a:xfrm>
        </p:spPr>
        <p:txBody>
          <a:bodyPr>
            <a:normAutofit/>
          </a:bodyPr>
          <a:lstStyle/>
          <a:p>
            <a:pPr>
              <a:lnSpc>
                <a:spcPct val="160000"/>
              </a:lnSpc>
            </a:pPr>
            <a:r>
              <a:rPr lang="en-US" sz="4000" dirty="0"/>
              <a:t>Direct bill</a:t>
            </a:r>
          </a:p>
          <a:p>
            <a:pPr>
              <a:lnSpc>
                <a:spcPct val="160000"/>
              </a:lnSpc>
            </a:pPr>
            <a:r>
              <a:rPr lang="en-US" sz="4000" dirty="0"/>
              <a:t>$6000 for a 100% appointment in 2019</a:t>
            </a:r>
          </a:p>
        </p:txBody>
      </p:sp>
    </p:spTree>
    <p:extLst>
      <p:ext uri="{BB962C8B-B14F-4D97-AF65-F5344CB8AC3E}">
        <p14:creationId xmlns:p14="http://schemas.microsoft.com/office/powerpoint/2010/main" val="29806397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38A195E-584A-485A-BECD-66468900B9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9F9827A-E825-444C-B7E0-7F58ADC122F4}"/>
              </a:ext>
            </a:extLst>
          </p:cNvPr>
          <p:cNvSpPr>
            <a:spLocks noGrp="1"/>
          </p:cNvSpPr>
          <p:nvPr>
            <p:ph type="title"/>
          </p:nvPr>
        </p:nvSpPr>
        <p:spPr>
          <a:xfrm>
            <a:off x="4090507" y="764373"/>
            <a:ext cx="7434070" cy="1474330"/>
          </a:xfrm>
        </p:spPr>
        <p:txBody>
          <a:bodyPr>
            <a:normAutofit fontScale="90000"/>
          </a:bodyPr>
          <a:lstStyle/>
          <a:p>
            <a:r>
              <a:rPr lang="en-US" dirty="0"/>
              <a:t>WHY SHOULD A disaffiliating CHURCH PAY PENSION LIABILITY?</a:t>
            </a:r>
          </a:p>
        </p:txBody>
      </p:sp>
      <p:sp>
        <p:nvSpPr>
          <p:cNvPr id="10" name="Rectangle 9">
            <a:extLst>
              <a:ext uri="{FF2B5EF4-FFF2-40B4-BE49-F238E27FC236}">
                <a16:creationId xmlns:a16="http://schemas.microsoft.com/office/drawing/2014/main" id="{840177A7-740C-43C7-8F2D-BD7067F12C9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406393" cy="6858000"/>
          </a:xfrm>
          <a:prstGeom prst="rect">
            <a:avLst/>
          </a:prstGeom>
          <a:solidFill>
            <a:schemeClr val="bg1">
              <a:lumMod val="95000"/>
              <a:lumOff val="5000"/>
            </a:schemeClr>
          </a:solidFill>
          <a:ln>
            <a:noFill/>
          </a:ln>
          <a:effectLst>
            <a:outerShdw blurRad="635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Gothic" panose="020B0502020202020204"/>
              <a:ea typeface="+mn-ea"/>
              <a:cs typeface="+mn-cs"/>
            </a:endParaRPr>
          </a:p>
        </p:txBody>
      </p:sp>
      <p:pic>
        <p:nvPicPr>
          <p:cNvPr id="12" name="Picture 11">
            <a:extLst>
              <a:ext uri="{FF2B5EF4-FFF2-40B4-BE49-F238E27FC236}">
                <a16:creationId xmlns:a16="http://schemas.microsoft.com/office/drawing/2014/main" id="{18E5BA11-A111-4962-968B-B3E58E007DC0}"/>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r="43750"/>
          <a:stretch/>
        </p:blipFill>
        <p:spPr>
          <a:xfrm rot="16200000">
            <a:off x="-1264033" y="2187575"/>
            <a:ext cx="6858000" cy="2482850"/>
          </a:xfrm>
          <a:prstGeom prst="rect">
            <a:avLst/>
          </a:prstGeom>
        </p:spPr>
      </p:pic>
      <p:sp>
        <p:nvSpPr>
          <p:cNvPr id="3" name="Content Placeholder 2">
            <a:extLst>
              <a:ext uri="{FF2B5EF4-FFF2-40B4-BE49-F238E27FC236}">
                <a16:creationId xmlns:a16="http://schemas.microsoft.com/office/drawing/2014/main" id="{FFE11D61-9624-488D-8557-CD9D6CC68B7A}"/>
              </a:ext>
            </a:extLst>
          </p:cNvPr>
          <p:cNvSpPr>
            <a:spLocks noGrp="1"/>
          </p:cNvSpPr>
          <p:nvPr>
            <p:ph idx="1"/>
          </p:nvPr>
        </p:nvSpPr>
        <p:spPr>
          <a:xfrm>
            <a:off x="4070500" y="2772915"/>
            <a:ext cx="7454077" cy="3582915"/>
          </a:xfrm>
        </p:spPr>
        <p:txBody>
          <a:bodyPr>
            <a:normAutofit/>
          </a:bodyPr>
          <a:lstStyle/>
          <a:p>
            <a:pPr>
              <a:lnSpc>
                <a:spcPct val="160000"/>
              </a:lnSpc>
            </a:pPr>
            <a:r>
              <a:rPr lang="en-US" sz="3600" dirty="0"/>
              <a:t>Pastor’s service over life of  local church</a:t>
            </a:r>
          </a:p>
          <a:p>
            <a:pPr>
              <a:lnSpc>
                <a:spcPct val="160000"/>
              </a:lnSpc>
            </a:pPr>
            <a:r>
              <a:rPr lang="en-US" sz="3600" dirty="0" err="1"/>
              <a:t>Connectionlism</a:t>
            </a:r>
            <a:endParaRPr lang="en-US" sz="3600" dirty="0"/>
          </a:p>
        </p:txBody>
      </p:sp>
    </p:spTree>
    <p:extLst>
      <p:ext uri="{BB962C8B-B14F-4D97-AF65-F5344CB8AC3E}">
        <p14:creationId xmlns:p14="http://schemas.microsoft.com/office/powerpoint/2010/main" val="9125601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7E6540-3A76-4A69-971A-A06E7766B73E}"/>
              </a:ext>
            </a:extLst>
          </p:cNvPr>
          <p:cNvSpPr>
            <a:spLocks noGrp="1"/>
          </p:cNvSpPr>
          <p:nvPr>
            <p:ph type="title"/>
          </p:nvPr>
        </p:nvSpPr>
        <p:spPr>
          <a:xfrm>
            <a:off x="2895600" y="764373"/>
            <a:ext cx="8610600" cy="1293028"/>
          </a:xfrm>
        </p:spPr>
        <p:txBody>
          <a:bodyPr>
            <a:normAutofit/>
          </a:bodyPr>
          <a:lstStyle/>
          <a:p>
            <a:r>
              <a:rPr lang="en-US"/>
              <a:t>calculating the Pro Rata portion for each church</a:t>
            </a:r>
          </a:p>
        </p:txBody>
      </p:sp>
      <p:pic>
        <p:nvPicPr>
          <p:cNvPr id="15" name="Content Placeholder 4">
            <a:extLst>
              <a:ext uri="{FF2B5EF4-FFF2-40B4-BE49-F238E27FC236}">
                <a16:creationId xmlns:a16="http://schemas.microsoft.com/office/drawing/2014/main" id="{867678F2-A7B4-40DE-9CC2-EC1B1C358EA8}"/>
              </a:ext>
            </a:extLst>
          </p:cNvPr>
          <p:cNvPicPr>
            <a:picLocks noChangeAspect="1"/>
          </p:cNvPicPr>
          <p:nvPr/>
        </p:nvPicPr>
        <p:blipFill>
          <a:blip r:embed="rId3"/>
          <a:stretch>
            <a:fillRect/>
          </a:stretch>
        </p:blipFill>
        <p:spPr>
          <a:xfrm>
            <a:off x="753083" y="3101449"/>
            <a:ext cx="10685834" cy="2511169"/>
          </a:xfrm>
          <a:prstGeom prst="rect">
            <a:avLst/>
          </a:prstGeom>
        </p:spPr>
      </p:pic>
    </p:spTree>
    <p:extLst>
      <p:ext uri="{BB962C8B-B14F-4D97-AF65-F5344CB8AC3E}">
        <p14:creationId xmlns:p14="http://schemas.microsoft.com/office/powerpoint/2010/main" val="40508407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529CFB1-4A36-4A05-8D7A-948E227731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887B892C-9BD7-460D-B3EE-AB7C87F479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40788" y="0"/>
            <a:ext cx="4651212" cy="6858000"/>
          </a:xfrm>
          <a:prstGeom prst="rect">
            <a:avLst/>
          </a:prstGeom>
          <a:gradFill flip="none" rotWithShape="1">
            <a:gsLst>
              <a:gs pos="0">
                <a:schemeClr val="accent1">
                  <a:lumMod val="89000"/>
                </a:schemeClr>
              </a:gs>
              <a:gs pos="23000">
                <a:schemeClr val="accent1">
                  <a:lumMod val="89000"/>
                </a:schemeClr>
              </a:gs>
              <a:gs pos="69000">
                <a:schemeClr val="accent1">
                  <a:lumMod val="75000"/>
                </a:schemeClr>
              </a:gs>
              <a:gs pos="97000">
                <a:schemeClr val="accent1">
                  <a:lumMod val="70000"/>
                </a:schemeClr>
              </a:gs>
            </a:gsLst>
            <a:path path="circle">
              <a:fillToRect l="50000" t="50000" r="50000" b="50000"/>
            </a:path>
            <a:tileRect/>
          </a:gradFill>
          <a:ln>
            <a:noFill/>
          </a:ln>
          <a:effectLst>
            <a:outerShdw blurRad="635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entury Gothic" panose="020B0502020202020204"/>
            </a:endParaRPr>
          </a:p>
        </p:txBody>
      </p:sp>
      <p:pic>
        <p:nvPicPr>
          <p:cNvPr id="12" name="Picture 11">
            <a:extLst>
              <a:ext uri="{FF2B5EF4-FFF2-40B4-BE49-F238E27FC236}">
                <a16:creationId xmlns:a16="http://schemas.microsoft.com/office/drawing/2014/main" id="{6661354F-F6EC-4469-A5FA-C82D68AFEF12}"/>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r="43750"/>
          <a:stretch/>
        </p:blipFill>
        <p:spPr>
          <a:xfrm rot="16200000">
            <a:off x="7521575" y="2187576"/>
            <a:ext cx="6858000" cy="2482850"/>
          </a:xfrm>
          <a:prstGeom prst="rect">
            <a:avLst/>
          </a:prstGeom>
        </p:spPr>
      </p:pic>
      <p:sp>
        <p:nvSpPr>
          <p:cNvPr id="2" name="Title 1">
            <a:extLst>
              <a:ext uri="{FF2B5EF4-FFF2-40B4-BE49-F238E27FC236}">
                <a16:creationId xmlns:a16="http://schemas.microsoft.com/office/drawing/2014/main" id="{F5128461-68A3-47B4-8327-FDAE22CDDAD7}"/>
              </a:ext>
            </a:extLst>
          </p:cNvPr>
          <p:cNvSpPr>
            <a:spLocks noGrp="1"/>
          </p:cNvSpPr>
          <p:nvPr>
            <p:ph type="title"/>
          </p:nvPr>
        </p:nvSpPr>
        <p:spPr>
          <a:xfrm>
            <a:off x="7877898" y="1327169"/>
            <a:ext cx="3646678" cy="4199513"/>
          </a:xfrm>
        </p:spPr>
        <p:txBody>
          <a:bodyPr>
            <a:normAutofit/>
          </a:bodyPr>
          <a:lstStyle/>
          <a:p>
            <a:pPr algn="l"/>
            <a:r>
              <a:rPr lang="en-US" dirty="0">
                <a:solidFill>
                  <a:srgbClr val="FFFFFF"/>
                </a:solidFill>
              </a:rPr>
              <a:t>Assumptions</a:t>
            </a:r>
          </a:p>
        </p:txBody>
      </p:sp>
      <p:graphicFrame>
        <p:nvGraphicFramePr>
          <p:cNvPr id="4" name="Content Placeholder 3">
            <a:extLst>
              <a:ext uri="{FF2B5EF4-FFF2-40B4-BE49-F238E27FC236}">
                <a16:creationId xmlns:a16="http://schemas.microsoft.com/office/drawing/2014/main" id="{EC5FA766-E41B-4205-B074-2B8A4B7FDA84}"/>
              </a:ext>
            </a:extLst>
          </p:cNvPr>
          <p:cNvGraphicFramePr>
            <a:graphicFrameLocks noGrp="1"/>
          </p:cNvGraphicFramePr>
          <p:nvPr>
            <p:ph idx="1"/>
            <p:extLst>
              <p:ext uri="{D42A27DB-BD31-4B8C-83A1-F6EECF244321}">
                <p14:modId xmlns:p14="http://schemas.microsoft.com/office/powerpoint/2010/main" val="307056027"/>
              </p:ext>
            </p:extLst>
          </p:nvPr>
        </p:nvGraphicFramePr>
        <p:xfrm>
          <a:off x="965200" y="965200"/>
          <a:ext cx="5946775" cy="4922838"/>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20186481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ounded Rectangle 14">
            <a:extLst>
              <a:ext uri="{FF2B5EF4-FFF2-40B4-BE49-F238E27FC236}">
                <a16:creationId xmlns:a16="http://schemas.microsoft.com/office/drawing/2014/main" id="{637BD688-14A6-4B96-B8A2-3CD81C054FC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36008" y="0"/>
            <a:ext cx="7555992" cy="6858000"/>
          </a:xfrm>
          <a:prstGeom prst="rect">
            <a:avLst/>
          </a:prstGeom>
          <a:solidFill>
            <a:schemeClr val="bg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sp useBgFill="1">
        <p:nvSpPr>
          <p:cNvPr id="10" name="Rectangle 9">
            <a:extLst>
              <a:ext uri="{FF2B5EF4-FFF2-40B4-BE49-F238E27FC236}">
                <a16:creationId xmlns:a16="http://schemas.microsoft.com/office/drawing/2014/main" id="{B7B2544F-CA5E-40F6-9525-716A90C83FC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36008" cy="6858000"/>
          </a:xfrm>
          <a:prstGeom prst="rect">
            <a:avLst/>
          </a:prstGeom>
          <a:ln>
            <a:noFill/>
          </a:ln>
          <a:effectLst>
            <a:outerShdw blurRad="635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pic>
        <p:nvPicPr>
          <p:cNvPr id="12" name="Picture 11">
            <a:extLst>
              <a:ext uri="{FF2B5EF4-FFF2-40B4-BE49-F238E27FC236}">
                <a16:creationId xmlns:a16="http://schemas.microsoft.com/office/drawing/2014/main" id="{757AB653-403A-4C29-A765-2D5A9A91CA46}"/>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l="1" r="69222"/>
          <a:stretch/>
        </p:blipFill>
        <p:spPr>
          <a:xfrm>
            <a:off x="-1" y="4038600"/>
            <a:ext cx="4629151" cy="2819400"/>
          </a:xfrm>
          <a:prstGeom prst="rect">
            <a:avLst/>
          </a:prstGeom>
        </p:spPr>
      </p:pic>
      <p:sp>
        <p:nvSpPr>
          <p:cNvPr id="2" name="Title 1">
            <a:extLst>
              <a:ext uri="{FF2B5EF4-FFF2-40B4-BE49-F238E27FC236}">
                <a16:creationId xmlns:a16="http://schemas.microsoft.com/office/drawing/2014/main" id="{D57E6540-3A76-4A69-971A-A06E7766B73E}"/>
              </a:ext>
            </a:extLst>
          </p:cNvPr>
          <p:cNvSpPr>
            <a:spLocks noGrp="1"/>
          </p:cNvSpPr>
          <p:nvPr>
            <p:ph type="title"/>
          </p:nvPr>
        </p:nvSpPr>
        <p:spPr>
          <a:xfrm>
            <a:off x="665922" y="987287"/>
            <a:ext cx="3548269" cy="4697896"/>
          </a:xfrm>
        </p:spPr>
        <p:txBody>
          <a:bodyPr>
            <a:normAutofit/>
          </a:bodyPr>
          <a:lstStyle/>
          <a:p>
            <a:r>
              <a:rPr lang="en-US" sz="3600" dirty="0"/>
              <a:t>calculating the Pro Rata portion for each church</a:t>
            </a:r>
          </a:p>
        </p:txBody>
      </p:sp>
      <p:sp>
        <p:nvSpPr>
          <p:cNvPr id="3" name="Content Placeholder 2">
            <a:extLst>
              <a:ext uri="{FF2B5EF4-FFF2-40B4-BE49-F238E27FC236}">
                <a16:creationId xmlns:a16="http://schemas.microsoft.com/office/drawing/2014/main" id="{185CAA16-DFA3-4511-9F21-EE04E06B0DC0}"/>
              </a:ext>
            </a:extLst>
          </p:cNvPr>
          <p:cNvSpPr>
            <a:spLocks noGrp="1"/>
          </p:cNvSpPr>
          <p:nvPr>
            <p:ph idx="1"/>
          </p:nvPr>
        </p:nvSpPr>
        <p:spPr>
          <a:xfrm>
            <a:off x="5057825" y="313038"/>
            <a:ext cx="6468253" cy="6170140"/>
          </a:xfrm>
        </p:spPr>
        <p:txBody>
          <a:bodyPr anchor="ctr">
            <a:normAutofit/>
          </a:bodyPr>
          <a:lstStyle/>
          <a:p>
            <a:pPr>
              <a:lnSpc>
                <a:spcPct val="220000"/>
              </a:lnSpc>
            </a:pPr>
            <a:r>
              <a:rPr lang="en-US" sz="2800" dirty="0"/>
              <a:t>3-year Average Grand Total Paid.</a:t>
            </a:r>
          </a:p>
          <a:p>
            <a:pPr>
              <a:lnSpc>
                <a:spcPct val="220000"/>
              </a:lnSpc>
            </a:pPr>
            <a:r>
              <a:rPr lang="en-US" sz="2800" dirty="0"/>
              <a:t>Includes an average of 3 years.</a:t>
            </a:r>
          </a:p>
          <a:p>
            <a:pPr>
              <a:lnSpc>
                <a:spcPct val="220000"/>
              </a:lnSpc>
            </a:pPr>
            <a:r>
              <a:rPr lang="en-US" sz="2800" dirty="0"/>
              <a:t>Includes approved Appeals</a:t>
            </a:r>
          </a:p>
        </p:txBody>
      </p:sp>
    </p:spTree>
    <p:extLst>
      <p:ext uri="{BB962C8B-B14F-4D97-AF65-F5344CB8AC3E}">
        <p14:creationId xmlns:p14="http://schemas.microsoft.com/office/powerpoint/2010/main" val="24398286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ounded Rectangle 14">
            <a:extLst>
              <a:ext uri="{FF2B5EF4-FFF2-40B4-BE49-F238E27FC236}">
                <a16:creationId xmlns:a16="http://schemas.microsoft.com/office/drawing/2014/main" id="{637BD688-14A6-4B96-B8A2-3CD81C054FC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36008" y="0"/>
            <a:ext cx="7555992" cy="6858000"/>
          </a:xfrm>
          <a:prstGeom prst="rect">
            <a:avLst/>
          </a:prstGeom>
          <a:solidFill>
            <a:schemeClr val="bg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sp useBgFill="1">
        <p:nvSpPr>
          <p:cNvPr id="10" name="Rectangle 9">
            <a:extLst>
              <a:ext uri="{FF2B5EF4-FFF2-40B4-BE49-F238E27FC236}">
                <a16:creationId xmlns:a16="http://schemas.microsoft.com/office/drawing/2014/main" id="{B7B2544F-CA5E-40F6-9525-716A90C83FC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36008" cy="6858000"/>
          </a:xfrm>
          <a:prstGeom prst="rect">
            <a:avLst/>
          </a:prstGeom>
          <a:ln>
            <a:noFill/>
          </a:ln>
          <a:effectLst>
            <a:outerShdw blurRad="635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pic>
        <p:nvPicPr>
          <p:cNvPr id="12" name="Picture 11">
            <a:extLst>
              <a:ext uri="{FF2B5EF4-FFF2-40B4-BE49-F238E27FC236}">
                <a16:creationId xmlns:a16="http://schemas.microsoft.com/office/drawing/2014/main" id="{757AB653-403A-4C29-A765-2D5A9A91CA46}"/>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l="1" r="69222"/>
          <a:stretch/>
        </p:blipFill>
        <p:spPr>
          <a:xfrm>
            <a:off x="-1" y="4038600"/>
            <a:ext cx="4629151" cy="2819400"/>
          </a:xfrm>
          <a:prstGeom prst="rect">
            <a:avLst/>
          </a:prstGeom>
        </p:spPr>
      </p:pic>
      <p:sp>
        <p:nvSpPr>
          <p:cNvPr id="2" name="Title 1">
            <a:extLst>
              <a:ext uri="{FF2B5EF4-FFF2-40B4-BE49-F238E27FC236}">
                <a16:creationId xmlns:a16="http://schemas.microsoft.com/office/drawing/2014/main" id="{D57E6540-3A76-4A69-971A-A06E7766B73E}"/>
              </a:ext>
            </a:extLst>
          </p:cNvPr>
          <p:cNvSpPr>
            <a:spLocks noGrp="1"/>
          </p:cNvSpPr>
          <p:nvPr>
            <p:ph type="title"/>
          </p:nvPr>
        </p:nvSpPr>
        <p:spPr>
          <a:xfrm>
            <a:off x="665922" y="987287"/>
            <a:ext cx="3548269" cy="4697896"/>
          </a:xfrm>
        </p:spPr>
        <p:txBody>
          <a:bodyPr>
            <a:normAutofit/>
          </a:bodyPr>
          <a:lstStyle/>
          <a:p>
            <a:r>
              <a:rPr lang="en-US" sz="3600" dirty="0"/>
              <a:t>calculating the Pro Rata portion for each church</a:t>
            </a:r>
          </a:p>
        </p:txBody>
      </p:sp>
      <p:sp>
        <p:nvSpPr>
          <p:cNvPr id="3" name="Content Placeholder 2">
            <a:extLst>
              <a:ext uri="{FF2B5EF4-FFF2-40B4-BE49-F238E27FC236}">
                <a16:creationId xmlns:a16="http://schemas.microsoft.com/office/drawing/2014/main" id="{185CAA16-DFA3-4511-9F21-EE04E06B0DC0}"/>
              </a:ext>
            </a:extLst>
          </p:cNvPr>
          <p:cNvSpPr>
            <a:spLocks noGrp="1"/>
          </p:cNvSpPr>
          <p:nvPr>
            <p:ph idx="1"/>
          </p:nvPr>
        </p:nvSpPr>
        <p:spPr>
          <a:xfrm>
            <a:off x="5057825" y="313038"/>
            <a:ext cx="6468253" cy="6170140"/>
          </a:xfrm>
        </p:spPr>
        <p:txBody>
          <a:bodyPr anchor="ctr">
            <a:normAutofit/>
          </a:bodyPr>
          <a:lstStyle/>
          <a:p>
            <a:pPr>
              <a:lnSpc>
                <a:spcPct val="220000"/>
              </a:lnSpc>
            </a:pPr>
            <a:r>
              <a:rPr lang="en-US" sz="2400" dirty="0"/>
              <a:t>The Board proposes using the church’s percentage of the Conference remittance figures for the year of disaffiliation as the percentage of liability.</a:t>
            </a:r>
          </a:p>
        </p:txBody>
      </p:sp>
    </p:spTree>
    <p:extLst>
      <p:ext uri="{BB962C8B-B14F-4D97-AF65-F5344CB8AC3E}">
        <p14:creationId xmlns:p14="http://schemas.microsoft.com/office/powerpoint/2010/main" val="419415867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51A91B-769F-4C92-8D8B-DB94699DE5A1}"/>
              </a:ext>
            </a:extLst>
          </p:cNvPr>
          <p:cNvSpPr>
            <a:spLocks noGrp="1"/>
          </p:cNvSpPr>
          <p:nvPr>
            <p:ph type="title"/>
          </p:nvPr>
        </p:nvSpPr>
        <p:spPr>
          <a:xfrm>
            <a:off x="2183027" y="764373"/>
            <a:ext cx="9613557" cy="1293028"/>
          </a:xfrm>
        </p:spPr>
        <p:txBody>
          <a:bodyPr/>
          <a:lstStyle/>
          <a:p>
            <a:r>
              <a:rPr lang="en-US" dirty="0"/>
              <a:t>More than just pension liability. . .	</a:t>
            </a:r>
          </a:p>
        </p:txBody>
      </p:sp>
      <p:sp>
        <p:nvSpPr>
          <p:cNvPr id="3" name="Content Placeholder 2">
            <a:extLst>
              <a:ext uri="{FF2B5EF4-FFF2-40B4-BE49-F238E27FC236}">
                <a16:creationId xmlns:a16="http://schemas.microsoft.com/office/drawing/2014/main" id="{0461DFDD-ACE0-4C7B-85FD-749E0106929F}"/>
              </a:ext>
            </a:extLst>
          </p:cNvPr>
          <p:cNvSpPr>
            <a:spLocks noGrp="1"/>
          </p:cNvSpPr>
          <p:nvPr>
            <p:ph idx="1"/>
          </p:nvPr>
        </p:nvSpPr>
        <p:spPr>
          <a:xfrm>
            <a:off x="685800" y="2057402"/>
            <a:ext cx="10820400" cy="4161284"/>
          </a:xfrm>
        </p:spPr>
        <p:txBody>
          <a:bodyPr>
            <a:normAutofit fontScale="92500" lnSpcReduction="20000"/>
          </a:bodyPr>
          <a:lstStyle/>
          <a:p>
            <a:pPr>
              <a:lnSpc>
                <a:spcPct val="150000"/>
              </a:lnSpc>
            </a:pPr>
            <a:r>
              <a:rPr lang="en-US" sz="3200" dirty="0"/>
              <a:t>Other pieces may include:</a:t>
            </a:r>
          </a:p>
          <a:p>
            <a:pPr lvl="1">
              <a:lnSpc>
                <a:spcPct val="150000"/>
              </a:lnSpc>
            </a:pPr>
            <a:r>
              <a:rPr lang="en-US" sz="3200" dirty="0"/>
              <a:t>Property and Liability</a:t>
            </a:r>
          </a:p>
          <a:p>
            <a:pPr lvl="1">
              <a:lnSpc>
                <a:spcPct val="150000"/>
              </a:lnSpc>
            </a:pPr>
            <a:r>
              <a:rPr lang="en-US" sz="3200" dirty="0"/>
              <a:t>Future Retiree Health Obligation</a:t>
            </a:r>
          </a:p>
          <a:p>
            <a:pPr lvl="1">
              <a:lnSpc>
                <a:spcPct val="150000"/>
              </a:lnSpc>
            </a:pPr>
            <a:r>
              <a:rPr lang="en-US" sz="3200" dirty="0"/>
              <a:t>Historical Balances</a:t>
            </a:r>
          </a:p>
          <a:p>
            <a:pPr lvl="1">
              <a:lnSpc>
                <a:spcPct val="150000"/>
              </a:lnSpc>
            </a:pPr>
            <a:r>
              <a:rPr lang="en-US" sz="3200" dirty="0"/>
              <a:t>Loans</a:t>
            </a:r>
          </a:p>
          <a:p>
            <a:pPr lvl="1">
              <a:lnSpc>
                <a:spcPct val="150000"/>
              </a:lnSpc>
            </a:pPr>
            <a:r>
              <a:rPr lang="en-US" sz="3200" dirty="0"/>
              <a:t>Provisions for cemetery care, if applicable</a:t>
            </a:r>
          </a:p>
          <a:p>
            <a:pPr>
              <a:lnSpc>
                <a:spcPct val="150000"/>
              </a:lnSpc>
            </a:pPr>
            <a:endParaRPr lang="en-US" dirty="0"/>
          </a:p>
          <a:p>
            <a:pPr marL="0" indent="0">
              <a:lnSpc>
                <a:spcPct val="150000"/>
              </a:lnSpc>
              <a:buNone/>
            </a:pPr>
            <a:endParaRPr lang="en-US" dirty="0"/>
          </a:p>
        </p:txBody>
      </p:sp>
    </p:spTree>
    <p:extLst>
      <p:ext uri="{BB962C8B-B14F-4D97-AF65-F5344CB8AC3E}">
        <p14:creationId xmlns:p14="http://schemas.microsoft.com/office/powerpoint/2010/main" val="340279496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51A91B-769F-4C92-8D8B-DB94699DE5A1}"/>
              </a:ext>
            </a:extLst>
          </p:cNvPr>
          <p:cNvSpPr>
            <a:spLocks noGrp="1"/>
          </p:cNvSpPr>
          <p:nvPr>
            <p:ph type="title"/>
          </p:nvPr>
        </p:nvSpPr>
        <p:spPr/>
        <p:txBody>
          <a:bodyPr/>
          <a:lstStyle/>
          <a:p>
            <a:r>
              <a:rPr lang="en-US" dirty="0"/>
              <a:t>Disaffiliation Negotiations	</a:t>
            </a:r>
          </a:p>
        </p:txBody>
      </p:sp>
      <p:sp>
        <p:nvSpPr>
          <p:cNvPr id="3" name="Content Placeholder 2">
            <a:extLst>
              <a:ext uri="{FF2B5EF4-FFF2-40B4-BE49-F238E27FC236}">
                <a16:creationId xmlns:a16="http://schemas.microsoft.com/office/drawing/2014/main" id="{0461DFDD-ACE0-4C7B-85FD-749E0106929F}"/>
              </a:ext>
            </a:extLst>
          </p:cNvPr>
          <p:cNvSpPr>
            <a:spLocks noGrp="1"/>
          </p:cNvSpPr>
          <p:nvPr>
            <p:ph idx="1"/>
          </p:nvPr>
        </p:nvSpPr>
        <p:spPr>
          <a:xfrm>
            <a:off x="985604" y="2764186"/>
            <a:ext cx="9972207" cy="2977047"/>
          </a:xfrm>
        </p:spPr>
        <p:txBody>
          <a:bodyPr>
            <a:normAutofit/>
          </a:bodyPr>
          <a:lstStyle/>
          <a:p>
            <a:pPr>
              <a:lnSpc>
                <a:spcPct val="150000"/>
              </a:lnSpc>
            </a:pPr>
            <a:r>
              <a:rPr lang="en-US" sz="3600" dirty="0"/>
              <a:t>The Negotiation of the Board of Trustees</a:t>
            </a:r>
          </a:p>
          <a:p>
            <a:pPr lvl="0">
              <a:lnSpc>
                <a:spcPct val="150000"/>
              </a:lnSpc>
            </a:pPr>
            <a:r>
              <a:rPr lang="en-US" sz="3600" dirty="0"/>
              <a:t>Advisory Committee or other vehicle</a:t>
            </a:r>
            <a:endParaRPr lang="en-US" sz="2800" dirty="0"/>
          </a:p>
        </p:txBody>
      </p:sp>
    </p:spTree>
    <p:extLst>
      <p:ext uri="{BB962C8B-B14F-4D97-AF65-F5344CB8AC3E}">
        <p14:creationId xmlns:p14="http://schemas.microsoft.com/office/powerpoint/2010/main" val="31498698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51A91B-769F-4C92-8D8B-DB94699DE5A1}"/>
              </a:ext>
            </a:extLst>
          </p:cNvPr>
          <p:cNvSpPr>
            <a:spLocks noGrp="1"/>
          </p:cNvSpPr>
          <p:nvPr>
            <p:ph type="title"/>
          </p:nvPr>
        </p:nvSpPr>
        <p:spPr/>
        <p:txBody>
          <a:bodyPr/>
          <a:lstStyle/>
          <a:p>
            <a:r>
              <a:rPr lang="en-US" dirty="0"/>
              <a:t>Resolutions	</a:t>
            </a:r>
          </a:p>
        </p:txBody>
      </p:sp>
      <p:sp>
        <p:nvSpPr>
          <p:cNvPr id="3" name="Content Placeholder 2">
            <a:extLst>
              <a:ext uri="{FF2B5EF4-FFF2-40B4-BE49-F238E27FC236}">
                <a16:creationId xmlns:a16="http://schemas.microsoft.com/office/drawing/2014/main" id="{0461DFDD-ACE0-4C7B-85FD-749E0106929F}"/>
              </a:ext>
            </a:extLst>
          </p:cNvPr>
          <p:cNvSpPr>
            <a:spLocks noGrp="1"/>
          </p:cNvSpPr>
          <p:nvPr>
            <p:ph idx="1"/>
          </p:nvPr>
        </p:nvSpPr>
        <p:spPr/>
        <p:txBody>
          <a:bodyPr>
            <a:normAutofit/>
          </a:bodyPr>
          <a:lstStyle/>
          <a:p>
            <a:pPr>
              <a:lnSpc>
                <a:spcPct val="150000"/>
              </a:lnSpc>
            </a:pPr>
            <a:r>
              <a:rPr lang="en-US" sz="4800" dirty="0"/>
              <a:t>Resolution 2019-18L</a:t>
            </a:r>
          </a:p>
          <a:p>
            <a:pPr>
              <a:lnSpc>
                <a:spcPct val="150000"/>
              </a:lnSpc>
            </a:pPr>
            <a:r>
              <a:rPr lang="en-US" sz="4800" dirty="0"/>
              <a:t> Resolution 2019-19L</a:t>
            </a:r>
          </a:p>
          <a:p>
            <a:pPr>
              <a:lnSpc>
                <a:spcPct val="150000"/>
              </a:lnSpc>
            </a:pPr>
            <a:endParaRPr lang="en-US" dirty="0"/>
          </a:p>
          <a:p>
            <a:pPr marL="0" indent="0">
              <a:buNone/>
            </a:pPr>
            <a:endParaRPr lang="en-US" dirty="0"/>
          </a:p>
        </p:txBody>
      </p:sp>
    </p:spTree>
    <p:extLst>
      <p:ext uri="{BB962C8B-B14F-4D97-AF65-F5344CB8AC3E}">
        <p14:creationId xmlns:p14="http://schemas.microsoft.com/office/powerpoint/2010/main" val="40598918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398324-8FEF-4CF8-A353-C16698E7D927}"/>
              </a:ext>
            </a:extLst>
          </p:cNvPr>
          <p:cNvSpPr>
            <a:spLocks noGrp="1"/>
          </p:cNvSpPr>
          <p:nvPr>
            <p:ph type="title"/>
          </p:nvPr>
        </p:nvSpPr>
        <p:spPr>
          <a:xfrm>
            <a:off x="619759" y="764373"/>
            <a:ext cx="9020351" cy="1293028"/>
          </a:xfrm>
        </p:spPr>
        <p:txBody>
          <a:bodyPr>
            <a:normAutofit/>
          </a:bodyPr>
          <a:lstStyle/>
          <a:p>
            <a:r>
              <a:rPr lang="en-US" dirty="0"/>
              <a:t>Special conference 2019	                                                                            </a:t>
            </a:r>
          </a:p>
        </p:txBody>
      </p:sp>
      <p:sp>
        <p:nvSpPr>
          <p:cNvPr id="3" name="Content Placeholder 2">
            <a:extLst>
              <a:ext uri="{FF2B5EF4-FFF2-40B4-BE49-F238E27FC236}">
                <a16:creationId xmlns:a16="http://schemas.microsoft.com/office/drawing/2014/main" id="{C237989B-E16D-4E6D-9AF2-B876E7E9B1B0}"/>
              </a:ext>
            </a:extLst>
          </p:cNvPr>
          <p:cNvSpPr>
            <a:spLocks noGrp="1"/>
          </p:cNvSpPr>
          <p:nvPr>
            <p:ph idx="1"/>
          </p:nvPr>
        </p:nvSpPr>
        <p:spPr>
          <a:xfrm>
            <a:off x="619760" y="2194560"/>
            <a:ext cx="10635142" cy="4024125"/>
          </a:xfrm>
        </p:spPr>
        <p:txBody>
          <a:bodyPr>
            <a:normAutofit fontScale="92500"/>
          </a:bodyPr>
          <a:lstStyle/>
          <a:p>
            <a:pPr marL="0" indent="0">
              <a:lnSpc>
                <a:spcPct val="150000"/>
              </a:lnSpc>
              <a:buNone/>
            </a:pPr>
            <a:r>
              <a:rPr lang="en-US" sz="3200" dirty="0"/>
              <a:t>On April 25, 2019, the Judicial Council issued </a:t>
            </a:r>
            <a:r>
              <a:rPr lang="en-US" sz="3200" u="sng" dirty="0">
                <a:hlinkClick r:id="rId3"/>
              </a:rPr>
              <a:t>Decision 1379</a:t>
            </a:r>
            <a:r>
              <a:rPr lang="en-US" sz="3200" dirty="0"/>
              <a:t> which rules constitutional a new paragraph 2553 providing a process for local churches to exit the denomination called disaffiliation.  The new paragraph takes effect immediately. </a:t>
            </a:r>
          </a:p>
        </p:txBody>
      </p:sp>
    </p:spTree>
    <p:extLst>
      <p:ext uri="{BB962C8B-B14F-4D97-AF65-F5344CB8AC3E}">
        <p14:creationId xmlns:p14="http://schemas.microsoft.com/office/powerpoint/2010/main" val="19421809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398324-8FEF-4CF8-A353-C16698E7D927}"/>
              </a:ext>
            </a:extLst>
          </p:cNvPr>
          <p:cNvSpPr>
            <a:spLocks noGrp="1"/>
          </p:cNvSpPr>
          <p:nvPr>
            <p:ph type="title"/>
          </p:nvPr>
        </p:nvSpPr>
        <p:spPr>
          <a:xfrm>
            <a:off x="2895600" y="764373"/>
            <a:ext cx="8610600" cy="1293028"/>
          </a:xfrm>
        </p:spPr>
        <p:txBody>
          <a:bodyPr/>
          <a:lstStyle/>
          <a:p>
            <a:r>
              <a:rPr lang="en-US" dirty="0"/>
              <a:t>Special conference 2019	                                                                            </a:t>
            </a:r>
          </a:p>
        </p:txBody>
      </p:sp>
      <p:sp>
        <p:nvSpPr>
          <p:cNvPr id="3" name="Content Placeholder 2">
            <a:extLst>
              <a:ext uri="{FF2B5EF4-FFF2-40B4-BE49-F238E27FC236}">
                <a16:creationId xmlns:a16="http://schemas.microsoft.com/office/drawing/2014/main" id="{C237989B-E16D-4E6D-9AF2-B876E7E9B1B0}"/>
              </a:ext>
            </a:extLst>
          </p:cNvPr>
          <p:cNvSpPr>
            <a:spLocks noGrp="1"/>
          </p:cNvSpPr>
          <p:nvPr>
            <p:ph idx="1"/>
          </p:nvPr>
        </p:nvSpPr>
        <p:spPr>
          <a:xfrm>
            <a:off x="685800" y="1944130"/>
            <a:ext cx="10820400" cy="4637902"/>
          </a:xfrm>
        </p:spPr>
        <p:txBody>
          <a:bodyPr>
            <a:noAutofit/>
          </a:bodyPr>
          <a:lstStyle/>
          <a:p>
            <a:pPr lvl="0">
              <a:lnSpc>
                <a:spcPct val="150000"/>
              </a:lnSpc>
            </a:pPr>
            <a:r>
              <a:rPr lang="en-US" sz="3200" dirty="0"/>
              <a:t>Completed by December 31, 2023.</a:t>
            </a:r>
          </a:p>
          <a:p>
            <a:pPr lvl="0">
              <a:lnSpc>
                <a:spcPct val="150000"/>
              </a:lnSpc>
            </a:pPr>
            <a:r>
              <a:rPr lang="en-US" sz="3200" dirty="0"/>
              <a:t>Disaffiliation petition by church conference.</a:t>
            </a:r>
          </a:p>
          <a:p>
            <a:pPr lvl="0">
              <a:lnSpc>
                <a:spcPct val="150000"/>
              </a:lnSpc>
            </a:pPr>
            <a:r>
              <a:rPr lang="en-US" sz="3200" dirty="0"/>
              <a:t>Petition approved by a 2/3 vote of church.</a:t>
            </a:r>
          </a:p>
          <a:p>
            <a:pPr lvl="0">
              <a:lnSpc>
                <a:spcPct val="150000"/>
              </a:lnSpc>
            </a:pPr>
            <a:r>
              <a:rPr lang="en-US" sz="3200" dirty="0"/>
              <a:t>Approved by majority vote of the Annual Conference.</a:t>
            </a:r>
          </a:p>
        </p:txBody>
      </p:sp>
    </p:spTree>
    <p:extLst>
      <p:ext uri="{BB962C8B-B14F-4D97-AF65-F5344CB8AC3E}">
        <p14:creationId xmlns:p14="http://schemas.microsoft.com/office/powerpoint/2010/main" val="9462767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398324-8FEF-4CF8-A353-C16698E7D927}"/>
              </a:ext>
            </a:extLst>
          </p:cNvPr>
          <p:cNvSpPr>
            <a:spLocks noGrp="1"/>
          </p:cNvSpPr>
          <p:nvPr>
            <p:ph type="title"/>
          </p:nvPr>
        </p:nvSpPr>
        <p:spPr/>
        <p:txBody>
          <a:bodyPr/>
          <a:lstStyle/>
          <a:p>
            <a:r>
              <a:rPr lang="en-US" dirty="0"/>
              <a:t>What a church will need	                                                                            </a:t>
            </a:r>
          </a:p>
        </p:txBody>
      </p:sp>
      <p:sp>
        <p:nvSpPr>
          <p:cNvPr id="3" name="Content Placeholder 2">
            <a:extLst>
              <a:ext uri="{FF2B5EF4-FFF2-40B4-BE49-F238E27FC236}">
                <a16:creationId xmlns:a16="http://schemas.microsoft.com/office/drawing/2014/main" id="{C237989B-E16D-4E6D-9AF2-B876E7E9B1B0}"/>
              </a:ext>
            </a:extLst>
          </p:cNvPr>
          <p:cNvSpPr>
            <a:spLocks noGrp="1"/>
          </p:cNvSpPr>
          <p:nvPr>
            <p:ph idx="1"/>
          </p:nvPr>
        </p:nvSpPr>
        <p:spPr/>
        <p:txBody>
          <a:bodyPr>
            <a:normAutofit/>
          </a:bodyPr>
          <a:lstStyle/>
          <a:p>
            <a:pPr lvl="0">
              <a:lnSpc>
                <a:spcPct val="150000"/>
              </a:lnSpc>
            </a:pPr>
            <a:r>
              <a:rPr lang="en-US" sz="2800" dirty="0"/>
              <a:t>Disaffiliation Agreement </a:t>
            </a:r>
          </a:p>
          <a:p>
            <a:pPr lvl="0">
              <a:lnSpc>
                <a:spcPct val="150000"/>
              </a:lnSpc>
            </a:pPr>
            <a:r>
              <a:rPr lang="en-US" sz="2800" dirty="0"/>
              <a:t>The local church costs</a:t>
            </a:r>
          </a:p>
          <a:p>
            <a:pPr lvl="0">
              <a:lnSpc>
                <a:spcPct val="150000"/>
              </a:lnSpc>
            </a:pPr>
            <a:r>
              <a:rPr lang="en-US" sz="2800" dirty="0"/>
              <a:t>Real and personal property.</a:t>
            </a:r>
          </a:p>
        </p:txBody>
      </p:sp>
    </p:spTree>
    <p:extLst>
      <p:ext uri="{BB962C8B-B14F-4D97-AF65-F5344CB8AC3E}">
        <p14:creationId xmlns:p14="http://schemas.microsoft.com/office/powerpoint/2010/main" val="10949444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398324-8FEF-4CF8-A353-C16698E7D927}"/>
              </a:ext>
            </a:extLst>
          </p:cNvPr>
          <p:cNvSpPr>
            <a:spLocks noGrp="1"/>
          </p:cNvSpPr>
          <p:nvPr>
            <p:ph type="title"/>
          </p:nvPr>
        </p:nvSpPr>
        <p:spPr/>
        <p:txBody>
          <a:bodyPr/>
          <a:lstStyle/>
          <a:p>
            <a:r>
              <a:rPr lang="en-US" dirty="0"/>
              <a:t>What a church will need 	                                                                            </a:t>
            </a:r>
          </a:p>
        </p:txBody>
      </p:sp>
      <p:sp>
        <p:nvSpPr>
          <p:cNvPr id="3" name="Content Placeholder 2">
            <a:extLst>
              <a:ext uri="{FF2B5EF4-FFF2-40B4-BE49-F238E27FC236}">
                <a16:creationId xmlns:a16="http://schemas.microsoft.com/office/drawing/2014/main" id="{C237989B-E16D-4E6D-9AF2-B876E7E9B1B0}"/>
              </a:ext>
            </a:extLst>
          </p:cNvPr>
          <p:cNvSpPr>
            <a:spLocks noGrp="1"/>
          </p:cNvSpPr>
          <p:nvPr>
            <p:ph idx="1"/>
          </p:nvPr>
        </p:nvSpPr>
        <p:spPr/>
        <p:txBody>
          <a:bodyPr>
            <a:normAutofit/>
          </a:bodyPr>
          <a:lstStyle/>
          <a:p>
            <a:pPr>
              <a:lnSpc>
                <a:spcPct val="150000"/>
              </a:lnSpc>
            </a:pPr>
            <a:r>
              <a:rPr lang="en-US" sz="3200" dirty="0"/>
              <a:t>Pension Liability</a:t>
            </a:r>
          </a:p>
          <a:p>
            <a:pPr>
              <a:lnSpc>
                <a:spcPct val="150000"/>
              </a:lnSpc>
            </a:pPr>
            <a:r>
              <a:rPr lang="en-US" sz="3200" dirty="0"/>
              <a:t>Debts, loans, and other liabilities</a:t>
            </a:r>
          </a:p>
          <a:p>
            <a:pPr lvl="0">
              <a:lnSpc>
                <a:spcPct val="150000"/>
              </a:lnSpc>
            </a:pPr>
            <a:r>
              <a:rPr lang="en-US" sz="3200" dirty="0"/>
              <a:t>Payment prior to the effective date of departure.</a:t>
            </a:r>
          </a:p>
          <a:p>
            <a:pPr marL="0" indent="0">
              <a:buNone/>
            </a:pPr>
            <a:endParaRPr lang="en-US" sz="6000" dirty="0"/>
          </a:p>
        </p:txBody>
      </p:sp>
    </p:spTree>
    <p:extLst>
      <p:ext uri="{BB962C8B-B14F-4D97-AF65-F5344CB8AC3E}">
        <p14:creationId xmlns:p14="http://schemas.microsoft.com/office/powerpoint/2010/main" val="6219871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926839DD-8ECD-4B46-93DC-81DED42EC46F}"/>
              </a:ext>
            </a:extLst>
          </p:cNvPr>
          <p:cNvSpPr>
            <a:spLocks noGrp="1"/>
          </p:cNvSpPr>
          <p:nvPr>
            <p:ph type="title"/>
          </p:nvPr>
        </p:nvSpPr>
        <p:spPr>
          <a:xfrm>
            <a:off x="1911178" y="761999"/>
            <a:ext cx="9595021" cy="1303867"/>
          </a:xfrm>
        </p:spPr>
        <p:txBody>
          <a:bodyPr/>
          <a:lstStyle/>
          <a:p>
            <a:pPr algn="ctr"/>
            <a:r>
              <a:rPr lang="en-US" dirty="0"/>
              <a:t>How does a church move forward with disaffiliation?</a:t>
            </a:r>
          </a:p>
        </p:txBody>
      </p:sp>
      <p:sp>
        <p:nvSpPr>
          <p:cNvPr id="11" name="Text Placeholder 10">
            <a:extLst>
              <a:ext uri="{FF2B5EF4-FFF2-40B4-BE49-F238E27FC236}">
                <a16:creationId xmlns:a16="http://schemas.microsoft.com/office/drawing/2014/main" id="{7321E2B0-94EE-40F5-8D7B-BD35C2BAF18E}"/>
              </a:ext>
            </a:extLst>
          </p:cNvPr>
          <p:cNvSpPr>
            <a:spLocks noGrp="1"/>
          </p:cNvSpPr>
          <p:nvPr>
            <p:ph type="body" idx="1"/>
          </p:nvPr>
        </p:nvSpPr>
        <p:spPr>
          <a:xfrm>
            <a:off x="3964066" y="2455637"/>
            <a:ext cx="3456432" cy="617320"/>
          </a:xfrm>
        </p:spPr>
        <p:txBody>
          <a:bodyPr/>
          <a:lstStyle/>
          <a:p>
            <a:r>
              <a:rPr lang="en-US" sz="3200" dirty="0"/>
              <a:t>Cabinet		</a:t>
            </a:r>
          </a:p>
        </p:txBody>
      </p:sp>
      <p:sp>
        <p:nvSpPr>
          <p:cNvPr id="12" name="Text Placeholder 11">
            <a:extLst>
              <a:ext uri="{FF2B5EF4-FFF2-40B4-BE49-F238E27FC236}">
                <a16:creationId xmlns:a16="http://schemas.microsoft.com/office/drawing/2014/main" id="{C132E821-2BE1-478E-B9C0-4B68E2184AEE}"/>
              </a:ext>
            </a:extLst>
          </p:cNvPr>
          <p:cNvSpPr>
            <a:spLocks noGrp="1"/>
          </p:cNvSpPr>
          <p:nvPr>
            <p:ph type="body" sz="quarter" idx="3"/>
          </p:nvPr>
        </p:nvSpPr>
        <p:spPr>
          <a:xfrm>
            <a:off x="3964065" y="3370289"/>
            <a:ext cx="6169285" cy="626534"/>
          </a:xfrm>
        </p:spPr>
        <p:txBody>
          <a:bodyPr/>
          <a:lstStyle/>
          <a:p>
            <a:r>
              <a:rPr lang="en-US" sz="3200" dirty="0"/>
              <a:t>Board of Benefits</a:t>
            </a:r>
          </a:p>
        </p:txBody>
      </p:sp>
      <p:sp>
        <p:nvSpPr>
          <p:cNvPr id="13" name="Text Placeholder 12">
            <a:extLst>
              <a:ext uri="{FF2B5EF4-FFF2-40B4-BE49-F238E27FC236}">
                <a16:creationId xmlns:a16="http://schemas.microsoft.com/office/drawing/2014/main" id="{FB5038FA-0E38-478E-9691-2BA423C071FD}"/>
              </a:ext>
            </a:extLst>
          </p:cNvPr>
          <p:cNvSpPr>
            <a:spLocks noGrp="1"/>
          </p:cNvSpPr>
          <p:nvPr>
            <p:ph type="body" sz="quarter" idx="13"/>
          </p:nvPr>
        </p:nvSpPr>
        <p:spPr>
          <a:xfrm>
            <a:off x="3957160" y="4294155"/>
            <a:ext cx="3456432" cy="626534"/>
          </a:xfrm>
        </p:spPr>
        <p:txBody>
          <a:bodyPr/>
          <a:lstStyle/>
          <a:p>
            <a:r>
              <a:rPr lang="en-US" sz="3200" dirty="0"/>
              <a:t>Trustees</a:t>
            </a:r>
          </a:p>
        </p:txBody>
      </p:sp>
    </p:spTree>
    <p:extLst>
      <p:ext uri="{BB962C8B-B14F-4D97-AF65-F5344CB8AC3E}">
        <p14:creationId xmlns:p14="http://schemas.microsoft.com/office/powerpoint/2010/main" val="27286733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926839DD-8ECD-4B46-93DC-81DED42EC46F}"/>
              </a:ext>
            </a:extLst>
          </p:cNvPr>
          <p:cNvSpPr>
            <a:spLocks noGrp="1"/>
          </p:cNvSpPr>
          <p:nvPr>
            <p:ph type="title"/>
          </p:nvPr>
        </p:nvSpPr>
        <p:spPr>
          <a:xfrm>
            <a:off x="1556952" y="761999"/>
            <a:ext cx="9949248" cy="1303867"/>
          </a:xfrm>
        </p:spPr>
        <p:txBody>
          <a:bodyPr/>
          <a:lstStyle/>
          <a:p>
            <a:pPr algn="ctr"/>
            <a:r>
              <a:rPr lang="en-US" dirty="0"/>
              <a:t>Who  is part of the conference negotiation team?</a:t>
            </a:r>
          </a:p>
        </p:txBody>
      </p:sp>
      <p:sp>
        <p:nvSpPr>
          <p:cNvPr id="10" name="Text Placeholder 9">
            <a:extLst>
              <a:ext uri="{FF2B5EF4-FFF2-40B4-BE49-F238E27FC236}">
                <a16:creationId xmlns:a16="http://schemas.microsoft.com/office/drawing/2014/main" id="{D736FD5A-AF27-482C-86F9-0A33C18E5FDA}"/>
              </a:ext>
            </a:extLst>
          </p:cNvPr>
          <p:cNvSpPr>
            <a:spLocks noGrp="1"/>
          </p:cNvSpPr>
          <p:nvPr>
            <p:ph type="body" sz="half" idx="15"/>
          </p:nvPr>
        </p:nvSpPr>
        <p:spPr>
          <a:xfrm>
            <a:off x="345990" y="2339546"/>
            <a:ext cx="4270980" cy="3343691"/>
          </a:xfrm>
        </p:spPr>
        <p:txBody>
          <a:bodyPr>
            <a:normAutofit fontScale="85000" lnSpcReduction="10000"/>
          </a:bodyPr>
          <a:lstStyle/>
          <a:p>
            <a:pPr>
              <a:lnSpc>
                <a:spcPct val="150000"/>
              </a:lnSpc>
            </a:pPr>
            <a:r>
              <a:rPr lang="en-US" sz="2800" dirty="0"/>
              <a:t>The Chairperson, Trustees</a:t>
            </a:r>
          </a:p>
          <a:p>
            <a:pPr>
              <a:lnSpc>
                <a:spcPct val="150000"/>
              </a:lnSpc>
            </a:pPr>
            <a:r>
              <a:rPr lang="en-US" sz="2800" dirty="0"/>
              <a:t>The Conference Chancellor</a:t>
            </a:r>
          </a:p>
          <a:p>
            <a:pPr>
              <a:lnSpc>
                <a:spcPct val="150000"/>
              </a:lnSpc>
            </a:pPr>
            <a:r>
              <a:rPr lang="en-US" sz="2800" dirty="0"/>
              <a:t>The Conference Treasurer</a:t>
            </a:r>
          </a:p>
          <a:p>
            <a:pPr>
              <a:lnSpc>
                <a:spcPct val="150000"/>
              </a:lnSpc>
            </a:pPr>
            <a:r>
              <a:rPr lang="en-US" sz="2800" dirty="0"/>
              <a:t>The District Superintendent</a:t>
            </a:r>
          </a:p>
          <a:p>
            <a:endParaRPr lang="en-US" dirty="0"/>
          </a:p>
        </p:txBody>
      </p:sp>
      <p:sp>
        <p:nvSpPr>
          <p:cNvPr id="4" name="Text Placeholder 9">
            <a:extLst>
              <a:ext uri="{FF2B5EF4-FFF2-40B4-BE49-F238E27FC236}">
                <a16:creationId xmlns:a16="http://schemas.microsoft.com/office/drawing/2014/main" id="{8FC536C3-8695-4C75-B475-0775308CDA87}"/>
              </a:ext>
            </a:extLst>
          </p:cNvPr>
          <p:cNvSpPr txBox="1">
            <a:spLocks/>
          </p:cNvSpPr>
          <p:nvPr/>
        </p:nvSpPr>
        <p:spPr>
          <a:xfrm>
            <a:off x="5591331" y="2339546"/>
            <a:ext cx="6760564" cy="3226268"/>
          </a:xfrm>
          <a:prstGeom prst="rect">
            <a:avLst/>
          </a:prstGeom>
        </p:spPr>
        <p:txBody>
          <a:bodyPr vert="horz" lIns="91440" tIns="45720" rIns="91440" bIns="45720" rtlCol="0" anchor="t">
            <a:normAutofit/>
          </a:bodyPr>
          <a:lstStyle>
            <a:lvl1pPr marL="0" indent="0" algn="l" defTabSz="914400" rtl="0" eaLnBrk="1" latinLnBrk="0" hangingPunct="1">
              <a:lnSpc>
                <a:spcPct val="90000"/>
              </a:lnSpc>
              <a:spcBef>
                <a:spcPts val="1000"/>
              </a:spcBef>
              <a:buFont typeface="Arial" panose="020B0604020202020204" pitchFamily="34" charset="0"/>
              <a:buNone/>
              <a:defRPr sz="1400"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9pPr>
          </a:lstStyle>
          <a:p>
            <a:pPr>
              <a:lnSpc>
                <a:spcPct val="150000"/>
              </a:lnSpc>
            </a:pPr>
            <a:r>
              <a:rPr lang="en-US" sz="2400" dirty="0"/>
              <a:t>The Director of Connectional Ministries</a:t>
            </a:r>
          </a:p>
          <a:p>
            <a:pPr>
              <a:lnSpc>
                <a:spcPct val="150000"/>
              </a:lnSpc>
            </a:pPr>
            <a:r>
              <a:rPr lang="en-US" sz="2400" dirty="0"/>
              <a:t>The Executive Director, Board of Benefits</a:t>
            </a:r>
          </a:p>
          <a:p>
            <a:pPr>
              <a:lnSpc>
                <a:spcPct val="150000"/>
              </a:lnSpc>
            </a:pPr>
            <a:r>
              <a:rPr lang="en-US" sz="2400" dirty="0"/>
              <a:t>Any advisory committee that may be 			established by the Trustees</a:t>
            </a:r>
          </a:p>
          <a:p>
            <a:endParaRPr lang="en-US" dirty="0"/>
          </a:p>
        </p:txBody>
      </p:sp>
    </p:spTree>
    <p:extLst>
      <p:ext uri="{BB962C8B-B14F-4D97-AF65-F5344CB8AC3E}">
        <p14:creationId xmlns:p14="http://schemas.microsoft.com/office/powerpoint/2010/main" val="4145289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38A195E-584A-485A-BECD-66468900B9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9F9827A-E825-444C-B7E0-7F58ADC122F4}"/>
              </a:ext>
            </a:extLst>
          </p:cNvPr>
          <p:cNvSpPr>
            <a:spLocks noGrp="1"/>
          </p:cNvSpPr>
          <p:nvPr>
            <p:ph type="title"/>
          </p:nvPr>
        </p:nvSpPr>
        <p:spPr>
          <a:xfrm>
            <a:off x="4090507" y="764373"/>
            <a:ext cx="7434070" cy="1474330"/>
          </a:xfrm>
        </p:spPr>
        <p:txBody>
          <a:bodyPr>
            <a:normAutofit/>
          </a:bodyPr>
          <a:lstStyle/>
          <a:p>
            <a:r>
              <a:rPr lang="en-US" dirty="0"/>
              <a:t>What Pension liability?</a:t>
            </a:r>
          </a:p>
        </p:txBody>
      </p:sp>
      <p:sp>
        <p:nvSpPr>
          <p:cNvPr id="10" name="Rectangle 9">
            <a:extLst>
              <a:ext uri="{FF2B5EF4-FFF2-40B4-BE49-F238E27FC236}">
                <a16:creationId xmlns:a16="http://schemas.microsoft.com/office/drawing/2014/main" id="{840177A7-740C-43C7-8F2D-BD7067F12C9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406393" cy="6858000"/>
          </a:xfrm>
          <a:prstGeom prst="rect">
            <a:avLst/>
          </a:prstGeom>
          <a:solidFill>
            <a:schemeClr val="bg1">
              <a:lumMod val="95000"/>
              <a:lumOff val="5000"/>
            </a:schemeClr>
          </a:solidFill>
          <a:ln>
            <a:noFill/>
          </a:ln>
          <a:effectLst>
            <a:outerShdw blurRad="635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Gothic" panose="020B0502020202020204"/>
              <a:ea typeface="+mn-ea"/>
              <a:cs typeface="+mn-cs"/>
            </a:endParaRPr>
          </a:p>
        </p:txBody>
      </p:sp>
      <p:pic>
        <p:nvPicPr>
          <p:cNvPr id="12" name="Picture 11">
            <a:extLst>
              <a:ext uri="{FF2B5EF4-FFF2-40B4-BE49-F238E27FC236}">
                <a16:creationId xmlns:a16="http://schemas.microsoft.com/office/drawing/2014/main" id="{18E5BA11-A111-4962-968B-B3E58E007DC0}"/>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r="43750"/>
          <a:stretch/>
        </p:blipFill>
        <p:spPr>
          <a:xfrm rot="16200000">
            <a:off x="-1264033" y="2187575"/>
            <a:ext cx="6858000" cy="2482850"/>
          </a:xfrm>
          <a:prstGeom prst="rect">
            <a:avLst/>
          </a:prstGeom>
        </p:spPr>
      </p:pic>
      <p:sp>
        <p:nvSpPr>
          <p:cNvPr id="3" name="Content Placeholder 2">
            <a:extLst>
              <a:ext uri="{FF2B5EF4-FFF2-40B4-BE49-F238E27FC236}">
                <a16:creationId xmlns:a16="http://schemas.microsoft.com/office/drawing/2014/main" id="{FFE11D61-9624-488D-8557-CD9D6CC68B7A}"/>
              </a:ext>
            </a:extLst>
          </p:cNvPr>
          <p:cNvSpPr>
            <a:spLocks noGrp="1"/>
          </p:cNvSpPr>
          <p:nvPr>
            <p:ph idx="1"/>
          </p:nvPr>
        </p:nvSpPr>
        <p:spPr>
          <a:xfrm>
            <a:off x="4090507" y="2628900"/>
            <a:ext cx="7454077" cy="3589785"/>
          </a:xfrm>
        </p:spPr>
        <p:txBody>
          <a:bodyPr>
            <a:normAutofit/>
          </a:bodyPr>
          <a:lstStyle/>
          <a:p>
            <a:pPr>
              <a:lnSpc>
                <a:spcPct val="160000"/>
              </a:lnSpc>
            </a:pPr>
            <a:r>
              <a:rPr lang="en-US" sz="2800" dirty="0"/>
              <a:t>A pension is a promise to provide funds at a future date .</a:t>
            </a:r>
          </a:p>
          <a:p>
            <a:pPr>
              <a:lnSpc>
                <a:spcPct val="160000"/>
              </a:lnSpc>
            </a:pPr>
            <a:r>
              <a:rPr lang="en-US" sz="2800" dirty="0"/>
              <a:t>The promise of a pension creates a liability</a:t>
            </a:r>
          </a:p>
        </p:txBody>
      </p:sp>
    </p:spTree>
    <p:extLst>
      <p:ext uri="{BB962C8B-B14F-4D97-AF65-F5344CB8AC3E}">
        <p14:creationId xmlns:p14="http://schemas.microsoft.com/office/powerpoint/2010/main" val="37605427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F9827A-E825-444C-B7E0-7F58ADC122F4}"/>
              </a:ext>
            </a:extLst>
          </p:cNvPr>
          <p:cNvSpPr>
            <a:spLocks noGrp="1"/>
          </p:cNvSpPr>
          <p:nvPr>
            <p:ph type="title"/>
          </p:nvPr>
        </p:nvSpPr>
        <p:spPr>
          <a:xfrm>
            <a:off x="5026868" y="644452"/>
            <a:ext cx="6832600" cy="1293028"/>
          </a:xfrm>
        </p:spPr>
        <p:txBody>
          <a:bodyPr>
            <a:normAutofit/>
          </a:bodyPr>
          <a:lstStyle/>
          <a:p>
            <a:r>
              <a:rPr lang="en-US" dirty="0"/>
              <a:t>Who is responsible?</a:t>
            </a:r>
          </a:p>
        </p:txBody>
      </p:sp>
      <p:pic>
        <p:nvPicPr>
          <p:cNvPr id="16" name="Graphic 15" descr="Group">
            <a:extLst>
              <a:ext uri="{FF2B5EF4-FFF2-40B4-BE49-F238E27FC236}">
                <a16:creationId xmlns:a16="http://schemas.microsoft.com/office/drawing/2014/main" id="{17A4EC2B-D7A8-422F-97F6-4E6F40CA72B5}"/>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861238" y="1659923"/>
            <a:ext cx="3644962" cy="3644962"/>
          </a:xfrm>
          <a:prstGeom prst="rect">
            <a:avLst/>
          </a:prstGeom>
        </p:spPr>
      </p:pic>
      <p:sp>
        <p:nvSpPr>
          <p:cNvPr id="5" name="Content Placeholder 4">
            <a:extLst>
              <a:ext uri="{FF2B5EF4-FFF2-40B4-BE49-F238E27FC236}">
                <a16:creationId xmlns:a16="http://schemas.microsoft.com/office/drawing/2014/main" id="{ECCE1AFE-A32C-41D6-9066-5CFB8C77CF85}"/>
              </a:ext>
            </a:extLst>
          </p:cNvPr>
          <p:cNvSpPr>
            <a:spLocks noGrp="1"/>
          </p:cNvSpPr>
          <p:nvPr>
            <p:ph idx="1"/>
          </p:nvPr>
        </p:nvSpPr>
        <p:spPr>
          <a:xfrm>
            <a:off x="1420318" y="2722963"/>
            <a:ext cx="5410200" cy="2077637"/>
          </a:xfrm>
        </p:spPr>
        <p:txBody>
          <a:bodyPr>
            <a:normAutofit/>
          </a:bodyPr>
          <a:lstStyle/>
          <a:p>
            <a:pPr marL="0" indent="0">
              <a:buNone/>
            </a:pPr>
            <a:r>
              <a:rPr lang="en-US" sz="6000" dirty="0"/>
              <a:t>The Annual Conference</a:t>
            </a:r>
          </a:p>
        </p:txBody>
      </p:sp>
    </p:spTree>
    <p:extLst>
      <p:ext uri="{BB962C8B-B14F-4D97-AF65-F5344CB8AC3E}">
        <p14:creationId xmlns:p14="http://schemas.microsoft.com/office/powerpoint/2010/main" val="859738205"/>
      </p:ext>
    </p:extLst>
  </p:cSld>
  <p:clrMapOvr>
    <a:masterClrMapping/>
  </p:clrMapOvr>
</p:sld>
</file>

<file path=ppt/theme/theme1.xml><?xml version="1.0" encoding="utf-8"?>
<a:theme xmlns:a="http://schemas.openxmlformats.org/drawingml/2006/main" name="Vapor Trail">
  <a:themeElements>
    <a:clrScheme name="Vapor Trail">
      <a:dk1>
        <a:sysClr val="windowText" lastClr="000000"/>
      </a:dk1>
      <a:lt1>
        <a:sysClr val="window" lastClr="FFFFFF"/>
      </a:lt1>
      <a:dk2>
        <a:srgbClr val="454545"/>
      </a:dk2>
      <a:lt2>
        <a:srgbClr val="DADADA"/>
      </a:lt2>
      <a:accent1>
        <a:srgbClr val="01D17D"/>
      </a:accent1>
      <a:accent2>
        <a:srgbClr val="84C72A"/>
      </a:accent2>
      <a:accent3>
        <a:srgbClr val="E1D126"/>
      </a:accent3>
      <a:accent4>
        <a:srgbClr val="E29932"/>
      </a:accent4>
      <a:accent5>
        <a:srgbClr val="E56526"/>
      </a:accent5>
      <a:accent6>
        <a:srgbClr val="D63731"/>
      </a:accent6>
      <a:hlink>
        <a:srgbClr val="35FA7F"/>
      </a:hlink>
      <a:folHlink>
        <a:srgbClr val="BAFC85"/>
      </a:folHlink>
    </a:clrScheme>
    <a:fontScheme name="Vapor Trail">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apor Trail">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2B2A868B-6BC2-4B3E-98B9-1258F41035D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13921</TotalTime>
  <Words>1560</Words>
  <Application>Microsoft Office PowerPoint</Application>
  <PresentationFormat>Widescreen</PresentationFormat>
  <Paragraphs>186</Paragraphs>
  <Slides>19</Slides>
  <Notes>17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19</vt:i4>
      </vt:variant>
    </vt:vector>
  </HeadingPairs>
  <TitlesOfParts>
    <vt:vector size="23" baseType="lpstr">
      <vt:lpstr>Arial</vt:lpstr>
      <vt:lpstr>Calibri</vt:lpstr>
      <vt:lpstr>Century Gothic</vt:lpstr>
      <vt:lpstr>Vapor Trail</vt:lpstr>
      <vt:lpstr>Disaffiliation as of  2019 </vt:lpstr>
      <vt:lpstr>Special conference 2019                                                                             </vt:lpstr>
      <vt:lpstr>Special conference 2019                                                                             </vt:lpstr>
      <vt:lpstr>What a church will need                                                                             </vt:lpstr>
      <vt:lpstr>What a church will need                                                                              </vt:lpstr>
      <vt:lpstr>How does a church move forward with disaffiliation?</vt:lpstr>
      <vt:lpstr>Who  is part of the conference negotiation team?</vt:lpstr>
      <vt:lpstr>What Pension liability?</vt:lpstr>
      <vt:lpstr>Who is responsible?</vt:lpstr>
      <vt:lpstr>Who is responsible?</vt:lpstr>
      <vt:lpstr>Pension Billing</vt:lpstr>
      <vt:lpstr>WHY SHOULD A disaffiliating CHURCH PAY PENSION LIABILITY?</vt:lpstr>
      <vt:lpstr>calculating the Pro Rata portion for each church</vt:lpstr>
      <vt:lpstr>Assumptions</vt:lpstr>
      <vt:lpstr>calculating the Pro Rata portion for each church</vt:lpstr>
      <vt:lpstr>calculating the Pro Rata portion for each church</vt:lpstr>
      <vt:lpstr>More than just pension liability. . . </vt:lpstr>
      <vt:lpstr>Disaffiliation Negotiations </vt:lpstr>
      <vt:lpstr>Resolutions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Disaffiliation as of  2019 </dc:title>
  <dc:creator>Jo Fielding</dc:creator>
  <cp:lastModifiedBy>Jo Fielding</cp:lastModifiedBy>
  <cp:revision>15</cp:revision>
  <cp:lastPrinted>2019-06-04T11:57:19Z</cp:lastPrinted>
  <dcterms:created xsi:type="dcterms:W3CDTF">2019-05-16T19:37:18Z</dcterms:created>
  <dcterms:modified xsi:type="dcterms:W3CDTF">2019-06-06T17:58:24Z</dcterms:modified>
</cp:coreProperties>
</file>