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6" r:id="rId6"/>
    <p:sldId id="260" r:id="rId7"/>
    <p:sldId id="262" r:id="rId8"/>
    <p:sldId id="263" r:id="rId9"/>
    <p:sldId id="264" r:id="rId10"/>
    <p:sldId id="293" r:id="rId11"/>
    <p:sldId id="261" r:id="rId12"/>
    <p:sldId id="291" r:id="rId13"/>
    <p:sldId id="265" r:id="rId14"/>
    <p:sldId id="267" r:id="rId15"/>
    <p:sldId id="294" r:id="rId16"/>
    <p:sldId id="270" r:id="rId17"/>
    <p:sldId id="271" r:id="rId18"/>
    <p:sldId id="272" r:id="rId19"/>
    <p:sldId id="290" r:id="rId20"/>
    <p:sldId id="273" r:id="rId21"/>
    <p:sldId id="275" r:id="rId22"/>
    <p:sldId id="276" r:id="rId23"/>
    <p:sldId id="292" r:id="rId24"/>
    <p:sldId id="277" r:id="rId25"/>
    <p:sldId id="282" r:id="rId26"/>
    <p:sldId id="278" r:id="rId27"/>
    <p:sldId id="279" r:id="rId28"/>
    <p:sldId id="280" r:id="rId29"/>
    <p:sldId id="281" r:id="rId30"/>
    <p:sldId id="283" r:id="rId31"/>
    <p:sldId id="285" r:id="rId32"/>
    <p:sldId id="284" r:id="rId33"/>
    <p:sldId id="289"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678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024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745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072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45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496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205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22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95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607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395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62961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mnew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52582"/>
            <a:ext cx="8791575" cy="4064000"/>
          </a:xfrm>
        </p:spPr>
        <p:txBody>
          <a:bodyPr>
            <a:normAutofit fontScale="90000"/>
          </a:bodyPr>
          <a:lstStyle/>
          <a:p>
            <a:pPr algn="ctr"/>
            <a:r>
              <a:rPr lang="en-US" b="1" dirty="0" smtClean="0"/>
              <a:t>Town hall meetings on the districts</a:t>
            </a:r>
            <a:br>
              <a:rPr lang="en-US" b="1" dirty="0" smtClean="0"/>
            </a:br>
            <a:r>
              <a:rPr lang="en-US" b="1" dirty="0" smtClean="0"/>
              <a:t>“The Way Forward”</a:t>
            </a:r>
            <a:br>
              <a:rPr lang="en-US" b="1" dirty="0" smtClean="0"/>
            </a:br>
            <a:r>
              <a:rPr lang="en-US" b="1" dirty="0"/>
              <a:t/>
            </a:r>
            <a:br>
              <a:rPr lang="en-US" b="1" dirty="0"/>
            </a:br>
            <a:endParaRPr lang="en-US" b="1" dirty="0"/>
          </a:p>
        </p:txBody>
      </p:sp>
      <p:sp>
        <p:nvSpPr>
          <p:cNvPr id="3" name="Subtitle 2"/>
          <p:cNvSpPr>
            <a:spLocks noGrp="1"/>
          </p:cNvSpPr>
          <p:nvPr>
            <p:ph type="subTitle" idx="1"/>
          </p:nvPr>
        </p:nvSpPr>
        <p:spPr/>
        <p:txBody>
          <a:bodyPr>
            <a:noAutofit/>
          </a:bodyPr>
          <a:lstStyle/>
          <a:p>
            <a:pPr algn="ctr"/>
            <a:r>
              <a:rPr lang="en-US" sz="4000" dirty="0" smtClean="0"/>
              <a:t>Bishop Peggy A. Johnson</a:t>
            </a:r>
          </a:p>
          <a:p>
            <a:pPr algn="ctr"/>
            <a:r>
              <a:rPr lang="en-US" sz="4000" dirty="0" smtClean="0"/>
              <a:t>Fall 2018</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527" y="3602038"/>
            <a:ext cx="2068944" cy="2467791"/>
          </a:xfrm>
          <a:prstGeom prst="rect">
            <a:avLst/>
          </a:prstGeom>
        </p:spPr>
      </p:pic>
      <p:pic>
        <p:nvPicPr>
          <p:cNvPr id="5" name="Picture 4" descr="National Council of Churches in the Philippine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94" y="3602038"/>
            <a:ext cx="1460259" cy="2628467"/>
          </a:xfrm>
          <a:prstGeom prst="rect">
            <a:avLst/>
          </a:prstGeom>
        </p:spPr>
      </p:pic>
    </p:spTree>
    <p:extLst>
      <p:ext uri="{BB962C8B-B14F-4D97-AF65-F5344CB8AC3E}">
        <p14:creationId xmlns:p14="http://schemas.microsoft.com/office/powerpoint/2010/main" val="2258087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Autofit/>
          </a:bodyPr>
          <a:lstStyle/>
          <a:p>
            <a:r>
              <a:rPr lang="en-US" sz="4000" dirty="0" smtClean="0"/>
              <a:t>Follow the developments on </a:t>
            </a:r>
            <a:r>
              <a:rPr lang="en-US" sz="4000" dirty="0" smtClean="0">
                <a:hlinkClick r:id="rId2"/>
              </a:rPr>
              <a:t>https://www.umnews.org</a:t>
            </a:r>
            <a:r>
              <a:rPr lang="en-US" sz="4000" dirty="0" smtClean="0"/>
              <a:t> (sign up for the daily digest)</a:t>
            </a:r>
          </a:p>
          <a:p>
            <a:r>
              <a:rPr lang="en-US" sz="4000" dirty="0" smtClean="0"/>
              <a:t>Invite elected delegates and/or persons of various perspectives to come and speak at your church</a:t>
            </a:r>
            <a:endParaRPr lang="en-US" sz="4000" dirty="0"/>
          </a:p>
        </p:txBody>
      </p:sp>
    </p:spTree>
    <p:extLst>
      <p:ext uri="{BB962C8B-B14F-4D97-AF65-F5344CB8AC3E}">
        <p14:creationId xmlns:p14="http://schemas.microsoft.com/office/powerpoint/2010/main" val="607485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Three plans (latest updates)</a:t>
            </a:r>
            <a:endParaRPr lang="en-US" sz="4800" dirty="0"/>
          </a:p>
        </p:txBody>
      </p:sp>
      <p:sp>
        <p:nvSpPr>
          <p:cNvPr id="3" name="Content Placeholder 2"/>
          <p:cNvSpPr>
            <a:spLocks noGrp="1"/>
          </p:cNvSpPr>
          <p:nvPr>
            <p:ph idx="1"/>
          </p:nvPr>
        </p:nvSpPr>
        <p:spPr/>
        <p:txBody>
          <a:bodyPr>
            <a:normAutofit/>
          </a:bodyPr>
          <a:lstStyle/>
          <a:p>
            <a:r>
              <a:rPr lang="en-US" sz="4800" dirty="0" smtClean="0"/>
              <a:t>Traditional</a:t>
            </a:r>
          </a:p>
          <a:p>
            <a:r>
              <a:rPr lang="en-US" sz="4800" dirty="0" smtClean="0"/>
              <a:t>One Church</a:t>
            </a:r>
          </a:p>
          <a:p>
            <a:r>
              <a:rPr lang="en-US" sz="4800" dirty="0" smtClean="0"/>
              <a:t>Connectional Church</a:t>
            </a:r>
            <a:endParaRPr lang="en-US" sz="4800" dirty="0"/>
          </a:p>
        </p:txBody>
      </p:sp>
    </p:spTree>
    <p:extLst>
      <p:ext uri="{BB962C8B-B14F-4D97-AF65-F5344CB8AC3E}">
        <p14:creationId xmlns:p14="http://schemas.microsoft.com/office/powerpoint/2010/main" val="163892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000" dirty="0" smtClean="0"/>
              <a:t>  The Traditional Plan</a:t>
            </a:r>
            <a:endParaRPr lang="en-US" sz="8000" dirty="0"/>
          </a:p>
        </p:txBody>
      </p:sp>
    </p:spTree>
    <p:extLst>
      <p:ext uri="{BB962C8B-B14F-4D97-AF65-F5344CB8AC3E}">
        <p14:creationId xmlns:p14="http://schemas.microsoft.com/office/powerpoint/2010/main" val="408752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446"/>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1141412" y="794326"/>
            <a:ext cx="9905999" cy="5661891"/>
          </a:xfrm>
        </p:spPr>
        <p:txBody>
          <a:bodyPr>
            <a:normAutofit fontScale="85000" lnSpcReduction="10000"/>
          </a:bodyPr>
          <a:lstStyle/>
          <a:p>
            <a:r>
              <a:rPr lang="en-US" sz="4400" dirty="0" smtClean="0"/>
              <a:t>Affirms the current language in the Book of Discipline which bans “self-avowed and practicing” homosexual clergy and the blessing of same-gender unions/marriages with strict enforcement of these bans. Also homosexuality is considered contrary to Christian teaching. Marriage is only between a man and a woman</a:t>
            </a:r>
          </a:p>
          <a:p>
            <a:r>
              <a:rPr lang="en-US" sz="4400" dirty="0" smtClean="0"/>
              <a:t>Churches and annual conferences that disagree with these enforcements are encouraged to set up self-governing or “autonomous, affiliated or concordant” churches or conferences</a:t>
            </a:r>
          </a:p>
          <a:p>
            <a:pPr marL="0" indent="0">
              <a:buNone/>
            </a:pPr>
            <a:endParaRPr lang="en-US" dirty="0" smtClean="0"/>
          </a:p>
          <a:p>
            <a:endParaRPr lang="en-US" dirty="0"/>
          </a:p>
        </p:txBody>
      </p:sp>
    </p:spTree>
    <p:extLst>
      <p:ext uri="{BB962C8B-B14F-4D97-AF65-F5344CB8AC3E}">
        <p14:creationId xmlns:p14="http://schemas.microsoft.com/office/powerpoint/2010/main" val="269504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Autofit/>
          </a:bodyPr>
          <a:lstStyle/>
          <a:p>
            <a:r>
              <a:rPr lang="en-US" sz="3600" dirty="0" smtClean="0"/>
              <a:t>Broadening the definition of “self-avowed practicing homosexual” to include anyone living in a same-sex marriage, domestic partnership or civil union, or who publically states that he or she is a homosexual.</a:t>
            </a:r>
          </a:p>
          <a:p>
            <a:r>
              <a:rPr lang="en-US" sz="3600" dirty="0" smtClean="0"/>
              <a:t>Setting minimum penalties (one year suspension without pay at the first violation) and quicker expulsions after conviction of violations</a:t>
            </a:r>
          </a:p>
          <a:p>
            <a:pPr marL="0" indent="0">
              <a:buNone/>
            </a:pPr>
            <a:endParaRPr lang="en-US" sz="3600" dirty="0"/>
          </a:p>
        </p:txBody>
      </p:sp>
    </p:spTree>
    <p:extLst>
      <p:ext uri="{BB962C8B-B14F-4D97-AF65-F5344CB8AC3E}">
        <p14:creationId xmlns:p14="http://schemas.microsoft.com/office/powerpoint/2010/main" val="418387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67856"/>
            <a:ext cx="9905999" cy="5523346"/>
          </a:xfrm>
        </p:spPr>
        <p:txBody>
          <a:bodyPr>
            <a:noAutofit/>
          </a:bodyPr>
          <a:lstStyle/>
          <a:p>
            <a:r>
              <a:rPr lang="en-US" sz="3200" dirty="0" smtClean="0"/>
              <a:t>Bishops and annual conferences must certify that they would uphold, enforce and maintain the Discipline’s standards on marriage and ordination.</a:t>
            </a:r>
          </a:p>
          <a:p>
            <a:r>
              <a:rPr lang="en-US" sz="3200" dirty="0" smtClean="0"/>
              <a:t>Bishops who could not do so would not be eligible for compensation for their expenses after 2021 and would be urged to join the self-governing churches.</a:t>
            </a:r>
          </a:p>
          <a:p>
            <a:r>
              <a:rPr lang="en-US" sz="3200" dirty="0" smtClean="0"/>
              <a:t>Bishops would not be allowed to consecrate, ordain, or commission a person who is a homosexual even if they were elected or approved by the relevant committees such as the BOOM or the executive clergy session</a:t>
            </a:r>
            <a:endParaRPr lang="en-US" sz="3200" dirty="0"/>
          </a:p>
        </p:txBody>
      </p:sp>
    </p:spTree>
    <p:extLst>
      <p:ext uri="{BB962C8B-B14F-4D97-AF65-F5344CB8AC3E}">
        <p14:creationId xmlns:p14="http://schemas.microsoft.com/office/powerpoint/2010/main" val="262685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38909"/>
            <a:ext cx="9905999" cy="5052292"/>
          </a:xfrm>
        </p:spPr>
        <p:txBody>
          <a:bodyPr>
            <a:normAutofit/>
          </a:bodyPr>
          <a:lstStyle/>
          <a:p>
            <a:r>
              <a:rPr lang="en-US" sz="3600" dirty="0" smtClean="0"/>
              <a:t>Churches that disagree with a conference that refuses to enforce the Discipline can remain in the UMC by aligning with a conference that enforces the BOD</a:t>
            </a:r>
          </a:p>
          <a:p>
            <a:r>
              <a:rPr lang="en-US" sz="3600" dirty="0" smtClean="0"/>
              <a:t>Churches that disagree with a conference that wishes to enforce the Discipline could band together to join an “autonomous, affiliated or concordant” church.  Groups of 50 or more could form a new denomination</a:t>
            </a:r>
          </a:p>
          <a:p>
            <a:endParaRPr lang="en-US" sz="2800" dirty="0" smtClean="0"/>
          </a:p>
          <a:p>
            <a:endParaRPr lang="en-US" dirty="0"/>
          </a:p>
        </p:txBody>
      </p:sp>
    </p:spTree>
    <p:extLst>
      <p:ext uri="{BB962C8B-B14F-4D97-AF65-F5344CB8AC3E}">
        <p14:creationId xmlns:p14="http://schemas.microsoft.com/office/powerpoint/2010/main" val="3054600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914400"/>
            <a:ext cx="9905999" cy="4876801"/>
          </a:xfrm>
        </p:spPr>
        <p:txBody>
          <a:bodyPr>
            <a:noAutofit/>
          </a:bodyPr>
          <a:lstStyle/>
          <a:p>
            <a:r>
              <a:rPr lang="en-US" sz="3200" dirty="0" smtClean="0"/>
              <a:t>Encourage clergy who could not maintain the ban against homosexual marriage and ordination to leave the denomination and join the self-governing churches</a:t>
            </a:r>
          </a:p>
          <a:p>
            <a:r>
              <a:rPr lang="en-US" sz="3200" dirty="0" smtClean="0"/>
              <a:t>Require any “just resolution” of a complaint to contain a commitment not to repeat the offense</a:t>
            </a:r>
          </a:p>
          <a:p>
            <a:r>
              <a:rPr lang="en-US" sz="3200" dirty="0" smtClean="0"/>
              <a:t>Require every annual conference to certify that they will maintain the bans and if not, they would be encouraged to form a self-governing body</a:t>
            </a:r>
            <a:endParaRPr lang="en-US" sz="3200" dirty="0"/>
          </a:p>
        </p:txBody>
      </p:sp>
    </p:spTree>
    <p:extLst>
      <p:ext uri="{BB962C8B-B14F-4D97-AF65-F5344CB8AC3E}">
        <p14:creationId xmlns:p14="http://schemas.microsoft.com/office/powerpoint/2010/main" val="3256548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89528"/>
            <a:ext cx="9905999" cy="5301674"/>
          </a:xfrm>
        </p:spPr>
        <p:txBody>
          <a:bodyPr>
            <a:noAutofit/>
          </a:bodyPr>
          <a:lstStyle/>
          <a:p>
            <a:r>
              <a:rPr lang="en-US" sz="3200" dirty="0" smtClean="0"/>
              <a:t>The current general agencies could negotiate their services with churches and conferences that leave the denomination</a:t>
            </a:r>
          </a:p>
          <a:p>
            <a:r>
              <a:rPr lang="en-US" sz="3200" dirty="0" smtClean="0"/>
              <a:t>Boards of Ordained Ministry must specifically ascertain whether or not a candidate is a practicing homosexual, including looking at information on social media</a:t>
            </a:r>
          </a:p>
          <a:p>
            <a:r>
              <a:rPr lang="en-US" sz="3200" dirty="0" smtClean="0"/>
              <a:t>There is a time line for churches or conferences to form a self-governing church with detailed procedures on how funds and pensions will be handled.  All must be in place by January 1, 2021</a:t>
            </a:r>
            <a:endParaRPr lang="en-US" sz="3200" dirty="0"/>
          </a:p>
        </p:txBody>
      </p:sp>
    </p:spTree>
    <p:extLst>
      <p:ext uri="{BB962C8B-B14F-4D97-AF65-F5344CB8AC3E}">
        <p14:creationId xmlns:p14="http://schemas.microsoft.com/office/powerpoint/2010/main" val="4209628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000" dirty="0" smtClean="0"/>
              <a:t>The One Church Plan</a:t>
            </a:r>
            <a:endParaRPr lang="en-US" sz="8000" dirty="0"/>
          </a:p>
        </p:txBody>
      </p:sp>
    </p:spTree>
    <p:extLst>
      <p:ext uri="{BB962C8B-B14F-4D97-AF65-F5344CB8AC3E}">
        <p14:creationId xmlns:p14="http://schemas.microsoft.com/office/powerpoint/2010/main" val="2565094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Autofit/>
          </a:bodyPr>
          <a:lstStyle/>
          <a:p>
            <a:pPr marL="0" indent="0">
              <a:buNone/>
            </a:pPr>
            <a:r>
              <a:rPr lang="en-US" sz="5400" dirty="0" smtClean="0"/>
              <a:t>Ephesians 4:3</a:t>
            </a:r>
          </a:p>
          <a:p>
            <a:pPr marL="0" indent="0">
              <a:buNone/>
            </a:pPr>
            <a:r>
              <a:rPr lang="en-US" sz="5400" dirty="0" smtClean="0"/>
              <a:t>“Make every effort to keep the unity of the Spirit through the bond of peace.”</a:t>
            </a:r>
            <a:endParaRPr lang="en-US" sz="5400" dirty="0"/>
          </a:p>
        </p:txBody>
      </p:sp>
    </p:spTree>
    <p:extLst>
      <p:ext uri="{BB962C8B-B14F-4D97-AF65-F5344CB8AC3E}">
        <p14:creationId xmlns:p14="http://schemas.microsoft.com/office/powerpoint/2010/main" val="1774426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914400"/>
            <a:ext cx="9905999" cy="5551055"/>
          </a:xfrm>
        </p:spPr>
        <p:txBody>
          <a:bodyPr>
            <a:noAutofit/>
          </a:bodyPr>
          <a:lstStyle/>
          <a:p>
            <a:r>
              <a:rPr lang="en-US" sz="2800" dirty="0" smtClean="0"/>
              <a:t>The plan “gives churches the room they need to maximize the presence of the UM witness in as many places in the world as possible.”</a:t>
            </a:r>
          </a:p>
          <a:p>
            <a:r>
              <a:rPr lang="en-US" sz="2800" dirty="0" smtClean="0"/>
              <a:t>It eliminates the paragraphs in the Discipline that talks about homosexuality being incompatible with Christian teaching. It deletes the ban on ordaining homosexuals but allows each conference and clergy session to determine their standards. Clergy will never be forced to perform a same-gender marriage and no one is forced to act out of their conscience.</a:t>
            </a:r>
            <a:endParaRPr lang="en-US" sz="2800" dirty="0"/>
          </a:p>
        </p:txBody>
      </p:sp>
    </p:spTree>
    <p:extLst>
      <p:ext uri="{BB962C8B-B14F-4D97-AF65-F5344CB8AC3E}">
        <p14:creationId xmlns:p14="http://schemas.microsoft.com/office/powerpoint/2010/main" val="895959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rmAutofit/>
          </a:bodyPr>
          <a:lstStyle/>
          <a:p>
            <a:r>
              <a:rPr lang="en-US" sz="2800" dirty="0" smtClean="0"/>
              <a:t>In the US the local church members can decide what is best for their congregational and missional context relating to same-sex marriage on their church property.  Local churches must vote at a church conference (open to all members) to allow their property to be used for a same gender ceremony.</a:t>
            </a:r>
          </a:p>
          <a:p>
            <a:r>
              <a:rPr lang="en-US" sz="2800" dirty="0" smtClean="0"/>
              <a:t>Central Conferences can retain the present Discipline language banning ordination and marriage of homosexual people.  They can vote what best serves their missional context</a:t>
            </a:r>
          </a:p>
          <a:p>
            <a:r>
              <a:rPr lang="en-US" sz="2800" dirty="0" smtClean="0"/>
              <a:t>Each jurisdiction would pay for their own bishops</a:t>
            </a:r>
            <a:endParaRPr lang="en-US" sz="2800" dirty="0"/>
          </a:p>
        </p:txBody>
      </p:sp>
    </p:spTree>
    <p:extLst>
      <p:ext uri="{BB962C8B-B14F-4D97-AF65-F5344CB8AC3E}">
        <p14:creationId xmlns:p14="http://schemas.microsoft.com/office/powerpoint/2010/main" val="2171648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Autofit/>
          </a:bodyPr>
          <a:lstStyle/>
          <a:p>
            <a:r>
              <a:rPr lang="en-US" sz="2800" dirty="0" smtClean="0"/>
              <a:t>If a clergy person decides to leave the denomination their vested pension will be protected at the time of their departure.  They can also seek to transfer to another annual conference</a:t>
            </a:r>
          </a:p>
          <a:p>
            <a:r>
              <a:rPr lang="en-US" sz="2800" dirty="0" smtClean="0"/>
              <a:t>Exiting churches must follow the current UM Disciplinary language about the trust clause and cannot take the building and assets and leave.  There also must be provisions for pension liability that an exiting church creates</a:t>
            </a:r>
          </a:p>
          <a:p>
            <a:r>
              <a:rPr lang="en-US" sz="2800" dirty="0" smtClean="0"/>
              <a:t>This plan does not require any amendments to the Constitution</a:t>
            </a:r>
          </a:p>
          <a:p>
            <a:r>
              <a:rPr lang="en-US" sz="2800" dirty="0" smtClean="0"/>
              <a:t>The plan would take effect on January 1, 2020 and full implementation will be completed on December </a:t>
            </a:r>
            <a:r>
              <a:rPr lang="en-US" sz="2800" dirty="0"/>
              <a:t>3</a:t>
            </a:r>
            <a:r>
              <a:rPr lang="en-US" sz="2800" dirty="0" smtClean="0"/>
              <a:t>1, 2020</a:t>
            </a:r>
            <a:endParaRPr lang="en-US" sz="2800" dirty="0"/>
          </a:p>
        </p:txBody>
      </p:sp>
    </p:spTree>
    <p:extLst>
      <p:ext uri="{BB962C8B-B14F-4D97-AF65-F5344CB8AC3E}">
        <p14:creationId xmlns:p14="http://schemas.microsoft.com/office/powerpoint/2010/main" val="3617823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265382"/>
            <a:ext cx="9905999" cy="4525819"/>
          </a:xfrm>
        </p:spPr>
        <p:txBody>
          <a:bodyPr>
            <a:normAutofit/>
          </a:bodyPr>
          <a:lstStyle/>
          <a:p>
            <a:pPr marL="0" indent="0" algn="ctr">
              <a:buNone/>
            </a:pPr>
            <a:r>
              <a:rPr lang="en-US" sz="8000" dirty="0" smtClean="0"/>
              <a:t>The Connectional Church Plan</a:t>
            </a:r>
            <a:endParaRPr lang="en-US" sz="8000" dirty="0"/>
          </a:p>
        </p:txBody>
      </p:sp>
    </p:spTree>
    <p:extLst>
      <p:ext uri="{BB962C8B-B14F-4D97-AF65-F5344CB8AC3E}">
        <p14:creationId xmlns:p14="http://schemas.microsoft.com/office/powerpoint/2010/main" val="2985067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81891"/>
            <a:ext cx="9905999" cy="5615709"/>
          </a:xfrm>
        </p:spPr>
        <p:txBody>
          <a:bodyPr>
            <a:noAutofit/>
          </a:bodyPr>
          <a:lstStyle/>
          <a:p>
            <a:r>
              <a:rPr lang="en-US" sz="3200" dirty="0" smtClean="0"/>
              <a:t>This plan simplifies the General Church structure and provides space and connection between parts of the church that are in deep conflict</a:t>
            </a:r>
          </a:p>
          <a:p>
            <a:r>
              <a:rPr lang="en-US" sz="3200" dirty="0" smtClean="0"/>
              <a:t>It replaces the existing 5 jurisdictions with 3 connectional conferences that are “values-based” rather than geographic in nature</a:t>
            </a:r>
          </a:p>
          <a:p>
            <a:r>
              <a:rPr lang="en-US" sz="3200" dirty="0" smtClean="0"/>
              <a:t>Those values are: traditional, unity, and progressive</a:t>
            </a:r>
          </a:p>
          <a:p>
            <a:r>
              <a:rPr lang="en-US" sz="3200" dirty="0" smtClean="0"/>
              <a:t>The central conferences (those outside the US) can join one of the three or form their own connectional conference</a:t>
            </a:r>
            <a:endParaRPr lang="en-US" sz="3200" dirty="0"/>
          </a:p>
        </p:txBody>
      </p:sp>
    </p:spTree>
    <p:extLst>
      <p:ext uri="{BB962C8B-B14F-4D97-AF65-F5344CB8AC3E}">
        <p14:creationId xmlns:p14="http://schemas.microsoft.com/office/powerpoint/2010/main" val="3084697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70467"/>
            <a:ext cx="9905998" cy="2867555"/>
          </a:xfrm>
        </p:spPr>
        <p:txBody>
          <a:bodyPr/>
          <a:lstStyle/>
          <a:p>
            <a:r>
              <a:rPr lang="en-US" dirty="0" smtClean="0"/>
              <a:t>Description of the 3 Connections:</a:t>
            </a:r>
            <a:endParaRPr lang="en-US" dirty="0"/>
          </a:p>
        </p:txBody>
      </p:sp>
      <p:sp>
        <p:nvSpPr>
          <p:cNvPr id="3" name="Content Placeholder 2"/>
          <p:cNvSpPr>
            <a:spLocks noGrp="1"/>
          </p:cNvSpPr>
          <p:nvPr>
            <p:ph idx="1"/>
          </p:nvPr>
        </p:nvSpPr>
        <p:spPr>
          <a:xfrm>
            <a:off x="1141412" y="1168400"/>
            <a:ext cx="9905999" cy="5241635"/>
          </a:xfrm>
        </p:spPr>
        <p:txBody>
          <a:bodyPr>
            <a:normAutofit/>
          </a:bodyPr>
          <a:lstStyle/>
          <a:p>
            <a:r>
              <a:rPr lang="en-US" sz="3000" dirty="0" smtClean="0"/>
              <a:t>Traditional: marriage only between a man and a woman, a ban on homosexual ordination and same gender weddings with enhanced accountabilities</a:t>
            </a:r>
          </a:p>
          <a:p>
            <a:r>
              <a:rPr lang="en-US" sz="3000" dirty="0" smtClean="0"/>
              <a:t>Unity: acknowledges that we are not of one mind, takes out the restrictive language about homosexuality, ordination of homosexual people and same gender marriages, allows churches, conferences and pastors to follow their conscience</a:t>
            </a:r>
          </a:p>
          <a:p>
            <a:r>
              <a:rPr lang="en-US" sz="3000" dirty="0" smtClean="0"/>
              <a:t>Progressive: Same gender weddings are required of all clergy, all annual conferences must ordain qualified LGBT persons and all local churches are welcoming of LGBT pastors</a:t>
            </a:r>
          </a:p>
          <a:p>
            <a:endParaRPr lang="en-US" dirty="0"/>
          </a:p>
        </p:txBody>
      </p:sp>
    </p:spTree>
    <p:extLst>
      <p:ext uri="{BB962C8B-B14F-4D97-AF65-F5344CB8AC3E}">
        <p14:creationId xmlns:p14="http://schemas.microsoft.com/office/powerpoint/2010/main" val="1416796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19191"/>
            <a:ext cx="9905999" cy="5072010"/>
          </a:xfrm>
        </p:spPr>
        <p:txBody>
          <a:bodyPr>
            <a:noAutofit/>
          </a:bodyPr>
          <a:lstStyle/>
          <a:p>
            <a:r>
              <a:rPr lang="en-US" sz="2800" dirty="0" smtClean="0"/>
              <a:t>Each Connectional </a:t>
            </a:r>
            <a:r>
              <a:rPr lang="en-US" sz="2800" dirty="0"/>
              <a:t>C</a:t>
            </a:r>
            <a:r>
              <a:rPr lang="en-US" sz="2800" dirty="0" smtClean="0"/>
              <a:t>onference would create its own Book of Discipline that includes the items that are commonly agreed on with authority to adapt other items that are more specific to their theological perspective</a:t>
            </a:r>
          </a:p>
          <a:p>
            <a:r>
              <a:rPr lang="en-US" sz="2800" dirty="0" smtClean="0"/>
              <a:t>Each Connectional </a:t>
            </a:r>
            <a:r>
              <a:rPr lang="en-US" sz="2800" dirty="0"/>
              <a:t>C</a:t>
            </a:r>
            <a:r>
              <a:rPr lang="en-US" sz="2800" dirty="0" smtClean="0"/>
              <a:t>onference’s College of Bishops would provide episcopal oversight and accountability and handle elections, assignments and funding.</a:t>
            </a:r>
          </a:p>
          <a:p>
            <a:r>
              <a:rPr lang="en-US" sz="2800" dirty="0" smtClean="0"/>
              <a:t>Each Connectional </a:t>
            </a:r>
            <a:r>
              <a:rPr lang="en-US" sz="2800" dirty="0"/>
              <a:t>C</a:t>
            </a:r>
            <a:r>
              <a:rPr lang="en-US" sz="2800" dirty="0" smtClean="0"/>
              <a:t>onference would have its own administration, financing and policies regarding LGBTQ weddings and ordination.</a:t>
            </a:r>
            <a:endParaRPr lang="en-US" sz="2800" dirty="0"/>
          </a:p>
        </p:txBody>
      </p:sp>
    </p:spTree>
    <p:extLst>
      <p:ext uri="{BB962C8B-B14F-4D97-AF65-F5344CB8AC3E}">
        <p14:creationId xmlns:p14="http://schemas.microsoft.com/office/powerpoint/2010/main" val="3450491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50013"/>
            <a:ext cx="9905999" cy="5041188"/>
          </a:xfrm>
        </p:spPr>
        <p:txBody>
          <a:bodyPr>
            <a:noAutofit/>
          </a:bodyPr>
          <a:lstStyle/>
          <a:p>
            <a:r>
              <a:rPr lang="en-US" sz="2800" dirty="0" smtClean="0"/>
              <a:t>Justice ministries relating to racism and sexism would be organized at the Connectional </a:t>
            </a:r>
            <a:r>
              <a:rPr lang="en-US" sz="2800" dirty="0"/>
              <a:t>C</a:t>
            </a:r>
            <a:r>
              <a:rPr lang="en-US" sz="2800" dirty="0" smtClean="0"/>
              <a:t>onference level. </a:t>
            </a:r>
          </a:p>
          <a:p>
            <a:r>
              <a:rPr lang="en-US" sz="2800" dirty="0" smtClean="0"/>
              <a:t>Cross Connectional </a:t>
            </a:r>
            <a:r>
              <a:rPr lang="en-US" sz="2800" dirty="0"/>
              <a:t>C</a:t>
            </a:r>
            <a:r>
              <a:rPr lang="en-US" sz="2800" dirty="0" smtClean="0"/>
              <a:t>onference cooperation and partnerships would remain and all would continue to support mission work and ministry outside the US.</a:t>
            </a:r>
          </a:p>
          <a:p>
            <a:r>
              <a:rPr lang="en-US" sz="2800" dirty="0" smtClean="0"/>
              <a:t>General Conference would be shorter and would retain authority over the church’s shared doctrine and services of continuing the general agencies.  Mostly it would be a time of worship, inspiration and sharing best practices</a:t>
            </a:r>
            <a:endParaRPr lang="en-US" sz="2800" dirty="0"/>
          </a:p>
        </p:txBody>
      </p:sp>
    </p:spTree>
    <p:extLst>
      <p:ext uri="{BB962C8B-B14F-4D97-AF65-F5344CB8AC3E}">
        <p14:creationId xmlns:p14="http://schemas.microsoft.com/office/powerpoint/2010/main" val="3307941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222625"/>
            <a:ext cx="9905999" cy="4568576"/>
          </a:xfrm>
        </p:spPr>
        <p:txBody>
          <a:bodyPr>
            <a:noAutofit/>
          </a:bodyPr>
          <a:lstStyle/>
          <a:p>
            <a:r>
              <a:rPr lang="en-US" sz="2800" dirty="0" smtClean="0"/>
              <a:t>The General Agencies that would continue are: Pensions (</a:t>
            </a:r>
            <a:r>
              <a:rPr lang="en-US" sz="2800" dirty="0" err="1" smtClean="0"/>
              <a:t>Wespath</a:t>
            </a:r>
            <a:r>
              <a:rPr lang="en-US" sz="2800" dirty="0" smtClean="0"/>
              <a:t>), the Publishing House, Finance and Administration, Archives and History, and some parts of the Board of Global Ministries (including the Committee on Relief)</a:t>
            </a:r>
          </a:p>
          <a:p>
            <a:r>
              <a:rPr lang="en-US" sz="2800" dirty="0" smtClean="0"/>
              <a:t>The </a:t>
            </a:r>
            <a:r>
              <a:rPr lang="en-US" sz="2800" dirty="0"/>
              <a:t>f</a:t>
            </a:r>
            <a:r>
              <a:rPr lang="en-US" sz="2800" dirty="0" smtClean="0"/>
              <a:t>uture structure of other agencies would be determined by the connectional conferences</a:t>
            </a:r>
          </a:p>
          <a:p>
            <a:r>
              <a:rPr lang="en-US" sz="2800" dirty="0" smtClean="0"/>
              <a:t>The Judicial Council would have 2 elected persons from each connectional conference</a:t>
            </a:r>
            <a:endParaRPr lang="en-US" sz="2800" dirty="0"/>
          </a:p>
        </p:txBody>
      </p:sp>
    </p:spTree>
    <p:extLst>
      <p:ext uri="{BB962C8B-B14F-4D97-AF65-F5344CB8AC3E}">
        <p14:creationId xmlns:p14="http://schemas.microsoft.com/office/powerpoint/2010/main" val="2797227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18518"/>
            <a:ext cx="9905999" cy="5172683"/>
          </a:xfrm>
        </p:spPr>
        <p:txBody>
          <a:bodyPr>
            <a:noAutofit/>
          </a:bodyPr>
          <a:lstStyle/>
          <a:p>
            <a:r>
              <a:rPr lang="en-US" sz="2800" dirty="0" smtClean="0"/>
              <a:t>Each jurisdiction would determine the connection they wish to join.  Conferences and churches that disagree can join another one in another part of the country.</a:t>
            </a:r>
          </a:p>
          <a:p>
            <a:r>
              <a:rPr lang="en-US" sz="2800" dirty="0" smtClean="0"/>
              <a:t>Jurisdictional property would belong to the affiliated connectional conference.  </a:t>
            </a:r>
          </a:p>
          <a:p>
            <a:r>
              <a:rPr lang="en-US" sz="2800" dirty="0" smtClean="0"/>
              <a:t>Retirement of bishops in 2020 would be waived (as needed) during this transitional time until 2022.  General Conference 2024 would be postponed until 2025</a:t>
            </a:r>
            <a:endParaRPr lang="en-US" sz="2800" dirty="0"/>
          </a:p>
        </p:txBody>
      </p:sp>
    </p:spTree>
    <p:extLst>
      <p:ext uri="{BB962C8B-B14F-4D97-AF65-F5344CB8AC3E}">
        <p14:creationId xmlns:p14="http://schemas.microsoft.com/office/powerpoint/2010/main" val="302336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526473"/>
            <a:ext cx="9905999" cy="5264728"/>
          </a:xfrm>
        </p:spPr>
        <p:txBody>
          <a:bodyPr>
            <a:noAutofit/>
          </a:bodyPr>
          <a:lstStyle/>
          <a:p>
            <a:r>
              <a:rPr lang="en-US" sz="2800" dirty="0" smtClean="0"/>
              <a:t>2016 General Conference established a “Commission for the Way Forward with bishops overseeing the process. The “Commission” was an inclusive group of UMC people</a:t>
            </a:r>
          </a:p>
          <a:p>
            <a:r>
              <a:rPr lang="en-US" sz="2800" dirty="0" smtClean="0"/>
              <a:t>The “Commission” worked for 2 years and held 9 meetings.  They sought unity, mission and contextual flexibility</a:t>
            </a:r>
          </a:p>
          <a:p>
            <a:r>
              <a:rPr lang="en-US" sz="2800" dirty="0" smtClean="0"/>
              <a:t>The “Commission” presented three plans (“Traditional,” “One Church,” and “Connectional Church”)</a:t>
            </a:r>
          </a:p>
          <a:p>
            <a:r>
              <a:rPr lang="en-US" sz="2800" dirty="0" smtClean="0"/>
              <a:t>The bishops, including Bishop Johnson, supported the “One Church Plan” by an overwhelming majority</a:t>
            </a:r>
            <a:endParaRPr lang="en-US" sz="2800" dirty="0"/>
          </a:p>
        </p:txBody>
      </p:sp>
    </p:spTree>
    <p:extLst>
      <p:ext uri="{BB962C8B-B14F-4D97-AF65-F5344CB8AC3E}">
        <p14:creationId xmlns:p14="http://schemas.microsoft.com/office/powerpoint/2010/main" val="255324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What do we do in the meantime? </a:t>
            </a:r>
            <a:endParaRPr lang="en-US" sz="5400" dirty="0"/>
          </a:p>
        </p:txBody>
      </p:sp>
      <p:sp>
        <p:nvSpPr>
          <p:cNvPr id="3" name="Content Placeholder 2"/>
          <p:cNvSpPr>
            <a:spLocks noGrp="1"/>
          </p:cNvSpPr>
          <p:nvPr>
            <p:ph idx="1"/>
          </p:nvPr>
        </p:nvSpPr>
        <p:spPr/>
        <p:txBody>
          <a:bodyPr>
            <a:normAutofit/>
          </a:bodyPr>
          <a:lstStyle/>
          <a:p>
            <a:r>
              <a:rPr lang="en-US" sz="4400" dirty="0" smtClean="0"/>
              <a:t>We discussed prayer and study/conversation</a:t>
            </a:r>
          </a:p>
          <a:p>
            <a:r>
              <a:rPr lang="en-US" sz="4400" dirty="0" smtClean="0"/>
              <a:t>What else?</a:t>
            </a:r>
            <a:endParaRPr lang="en-US" sz="4400" dirty="0"/>
          </a:p>
        </p:txBody>
      </p:sp>
    </p:spTree>
    <p:extLst>
      <p:ext uri="{BB962C8B-B14F-4D97-AF65-F5344CB8AC3E}">
        <p14:creationId xmlns:p14="http://schemas.microsoft.com/office/powerpoint/2010/main" val="915671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87055"/>
          </a:xfrm>
        </p:spPr>
        <p:txBody>
          <a:bodyPr/>
          <a:lstStyle/>
          <a:p>
            <a:r>
              <a:rPr lang="en-US" dirty="0" smtClean="0"/>
              <a:t>Do the works of Christ!!</a:t>
            </a:r>
            <a:endParaRPr lang="en-US" dirty="0"/>
          </a:p>
        </p:txBody>
      </p:sp>
      <p:sp>
        <p:nvSpPr>
          <p:cNvPr id="3" name="Content Placeholder 2"/>
          <p:cNvSpPr>
            <a:spLocks noGrp="1"/>
          </p:cNvSpPr>
          <p:nvPr>
            <p:ph idx="1"/>
          </p:nvPr>
        </p:nvSpPr>
        <p:spPr>
          <a:xfrm>
            <a:off x="1141412" y="1228436"/>
            <a:ext cx="9905999" cy="4562765"/>
          </a:xfrm>
        </p:spPr>
        <p:txBody>
          <a:bodyPr>
            <a:noAutofit/>
          </a:bodyPr>
          <a:lstStyle/>
          <a:p>
            <a:r>
              <a:rPr lang="en-US" sz="3200" dirty="0" smtClean="0"/>
              <a:t>Acknowledge that there is far more that we agree on than disagree on</a:t>
            </a:r>
          </a:p>
          <a:p>
            <a:r>
              <a:rPr lang="en-US" sz="3200" dirty="0" smtClean="0"/>
              <a:t>Our mission is to Make Disciples for Jesus Christ for the </a:t>
            </a:r>
            <a:r>
              <a:rPr lang="en-US" sz="3200" smtClean="0"/>
              <a:t>transformation of </a:t>
            </a:r>
            <a:r>
              <a:rPr lang="en-US" sz="3200" dirty="0" smtClean="0"/>
              <a:t>the World.</a:t>
            </a:r>
          </a:p>
          <a:p>
            <a:r>
              <a:rPr lang="en-US" sz="3200" dirty="0" smtClean="0"/>
              <a:t>This is important work we are doing with General Conference but it should not stop us from our ministries</a:t>
            </a:r>
          </a:p>
          <a:p>
            <a:r>
              <a:rPr lang="en-US" sz="3200" dirty="0" smtClean="0"/>
              <a:t>Be in fellowship and ministry with those with whom you disagree</a:t>
            </a:r>
            <a:endParaRPr lang="en-US" sz="3200" dirty="0"/>
          </a:p>
        </p:txBody>
      </p:sp>
    </p:spTree>
    <p:extLst>
      <p:ext uri="{BB962C8B-B14F-4D97-AF65-F5344CB8AC3E}">
        <p14:creationId xmlns:p14="http://schemas.microsoft.com/office/powerpoint/2010/main" val="3168381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483476"/>
            <a:ext cx="9905999" cy="5307725"/>
          </a:xfrm>
        </p:spPr>
        <p:txBody>
          <a:bodyPr>
            <a:normAutofit fontScale="85000" lnSpcReduction="10000"/>
          </a:bodyPr>
          <a:lstStyle/>
          <a:p>
            <a:pPr marL="0" indent="0">
              <a:buNone/>
            </a:pPr>
            <a:endParaRPr lang="en-US" dirty="0" smtClean="0"/>
          </a:p>
          <a:p>
            <a:r>
              <a:rPr lang="en-US" sz="4600" dirty="0" smtClean="0"/>
              <a:t>More than half of our churches have not taken in a single member in 2017  </a:t>
            </a:r>
          </a:p>
          <a:p>
            <a:r>
              <a:rPr lang="en-US" sz="4600" dirty="0"/>
              <a:t>N</a:t>
            </a:r>
            <a:r>
              <a:rPr lang="en-US" sz="4600" dirty="0" smtClean="0"/>
              <a:t>umber of new baptisms</a:t>
            </a:r>
            <a:r>
              <a:rPr lang="en-US" sz="4600" dirty="0"/>
              <a:t> </a:t>
            </a:r>
            <a:r>
              <a:rPr lang="en-US" sz="4600" dirty="0" smtClean="0"/>
              <a:t>in 2017: 798 in PDC and 850 in EPA</a:t>
            </a:r>
          </a:p>
          <a:p>
            <a:r>
              <a:rPr lang="en-US" sz="4600" dirty="0"/>
              <a:t>N</a:t>
            </a:r>
            <a:r>
              <a:rPr lang="en-US" sz="4600" dirty="0" smtClean="0"/>
              <a:t>umber of new professions of faith in 2017: 1,260 in PDC and 1,506 in EPA</a:t>
            </a:r>
          </a:p>
          <a:p>
            <a:r>
              <a:rPr lang="en-US" sz="4600" dirty="0" smtClean="0"/>
              <a:t>There are more than 400 churches in each conference! We could be reaching out more and evangelizing for the Kingdom of God</a:t>
            </a:r>
          </a:p>
          <a:p>
            <a:endParaRPr lang="en-US" sz="4200" dirty="0"/>
          </a:p>
        </p:txBody>
      </p:sp>
    </p:spTree>
    <p:extLst>
      <p:ext uri="{BB962C8B-B14F-4D97-AF65-F5344CB8AC3E}">
        <p14:creationId xmlns:p14="http://schemas.microsoft.com/office/powerpoint/2010/main" val="3294073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 Be an un-anxious presence</a:t>
            </a:r>
            <a:endParaRPr lang="en-US" dirty="0"/>
          </a:p>
        </p:txBody>
      </p:sp>
      <p:sp>
        <p:nvSpPr>
          <p:cNvPr id="3" name="Content Placeholder 2"/>
          <p:cNvSpPr>
            <a:spLocks noGrp="1"/>
          </p:cNvSpPr>
          <p:nvPr>
            <p:ph idx="1"/>
          </p:nvPr>
        </p:nvSpPr>
        <p:spPr/>
        <p:txBody>
          <a:bodyPr>
            <a:normAutofit/>
          </a:bodyPr>
          <a:lstStyle/>
          <a:p>
            <a:r>
              <a:rPr lang="en-US" sz="4000" dirty="0" smtClean="0"/>
              <a:t>Trust that God will lead us and empower us for the days ahead</a:t>
            </a:r>
          </a:p>
          <a:p>
            <a:r>
              <a:rPr lang="en-US" sz="4000" dirty="0" smtClean="0"/>
              <a:t>Speak positively about the good that God is doing</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998" y="618518"/>
            <a:ext cx="2153335" cy="1292000"/>
          </a:xfrm>
          <a:prstGeom prst="rect">
            <a:avLst/>
          </a:prstGeom>
        </p:spPr>
      </p:pic>
    </p:spTree>
    <p:extLst>
      <p:ext uri="{BB962C8B-B14F-4D97-AF65-F5344CB8AC3E}">
        <p14:creationId xmlns:p14="http://schemas.microsoft.com/office/powerpoint/2010/main" val="206292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5:7</a:t>
            </a:r>
            <a:endParaRPr lang="en-US" dirty="0"/>
          </a:p>
        </p:txBody>
      </p:sp>
      <p:sp>
        <p:nvSpPr>
          <p:cNvPr id="3" name="Content Placeholder 2"/>
          <p:cNvSpPr>
            <a:spLocks noGrp="1"/>
          </p:cNvSpPr>
          <p:nvPr>
            <p:ph idx="1"/>
          </p:nvPr>
        </p:nvSpPr>
        <p:spPr/>
        <p:txBody>
          <a:bodyPr>
            <a:normAutofit/>
          </a:bodyPr>
          <a:lstStyle/>
          <a:p>
            <a:r>
              <a:rPr lang="en-US" sz="4400" dirty="0" smtClean="0"/>
              <a:t>“Cast all your anxiety on God because God cares for you.”</a:t>
            </a:r>
            <a:endParaRPr lang="en-US" sz="4400" dirty="0"/>
          </a:p>
        </p:txBody>
      </p:sp>
      <p:pic>
        <p:nvPicPr>
          <p:cNvPr id="4" name="Picture 3" descr="Clipart - Be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692" y="3395935"/>
            <a:ext cx="3916304" cy="2769337"/>
          </a:xfrm>
          <a:prstGeom prst="rect">
            <a:avLst/>
          </a:prstGeom>
        </p:spPr>
      </p:pic>
    </p:spTree>
    <p:extLst>
      <p:ext uri="{BB962C8B-B14F-4D97-AF65-F5344CB8AC3E}">
        <p14:creationId xmlns:p14="http://schemas.microsoft.com/office/powerpoint/2010/main" val="543219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pic>
        <p:nvPicPr>
          <p:cNvPr id="4" name="Content Placeholder 3" descr="January | 2012 | Louisa May Alcott is My Pass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4420" y="3019838"/>
            <a:ext cx="2423160" cy="1962912"/>
          </a:xfrm>
        </p:spPr>
      </p:pic>
    </p:spTree>
    <p:extLst>
      <p:ext uri="{BB962C8B-B14F-4D97-AF65-F5344CB8AC3E}">
        <p14:creationId xmlns:p14="http://schemas.microsoft.com/office/powerpoint/2010/main" val="9507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86327"/>
            <a:ext cx="9905999" cy="6271490"/>
          </a:xfrm>
        </p:spPr>
        <p:txBody>
          <a:bodyPr>
            <a:noAutofit/>
          </a:bodyPr>
          <a:lstStyle/>
          <a:p>
            <a:r>
              <a:rPr lang="en-US" sz="3200" dirty="0" smtClean="0"/>
              <a:t>The Judicial Council ruled in May that other plans in harmony with the GC mandate of the Commission could be submitted before the July 8</a:t>
            </a:r>
            <a:r>
              <a:rPr lang="en-US" sz="3200" baseline="30000" dirty="0" smtClean="0"/>
              <a:t>th</a:t>
            </a:r>
            <a:r>
              <a:rPr lang="en-US" sz="3200" dirty="0" smtClean="0"/>
              <a:t> deadline and that the Commission brings the plan to General Conference 2019 (and not the bishops)</a:t>
            </a:r>
          </a:p>
          <a:p>
            <a:r>
              <a:rPr lang="en-US" sz="3200" dirty="0" smtClean="0"/>
              <a:t>Over100 other plans have been sent in and are being vetted</a:t>
            </a:r>
          </a:p>
          <a:p>
            <a:r>
              <a:rPr lang="en-US" sz="3200" dirty="0" smtClean="0"/>
              <a:t>A special called session of General Conference is set for February 23-26, 2019 in St. Louis, MO</a:t>
            </a:r>
            <a:endParaRPr lang="en-US" sz="3200" dirty="0"/>
          </a:p>
        </p:txBody>
      </p:sp>
    </p:spTree>
    <p:extLst>
      <p:ext uri="{BB962C8B-B14F-4D97-AF65-F5344CB8AC3E}">
        <p14:creationId xmlns:p14="http://schemas.microsoft.com/office/powerpoint/2010/main" val="3191975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23-26, 2018 Judicial Council meeting in Zurich, Switzerland</a:t>
            </a:r>
            <a:endParaRPr lang="en-US" dirty="0"/>
          </a:p>
        </p:txBody>
      </p:sp>
      <p:sp>
        <p:nvSpPr>
          <p:cNvPr id="3" name="Content Placeholder 2"/>
          <p:cNvSpPr>
            <a:spLocks noGrp="1"/>
          </p:cNvSpPr>
          <p:nvPr>
            <p:ph idx="1"/>
          </p:nvPr>
        </p:nvSpPr>
        <p:spPr>
          <a:xfrm>
            <a:off x="1141412" y="2032000"/>
            <a:ext cx="9905999" cy="3759201"/>
          </a:xfrm>
        </p:spPr>
        <p:txBody>
          <a:bodyPr>
            <a:noAutofit/>
          </a:bodyPr>
          <a:lstStyle/>
          <a:p>
            <a:pPr marL="0" indent="0">
              <a:buNone/>
            </a:pPr>
            <a:r>
              <a:rPr lang="en-US" sz="3600" dirty="0" smtClean="0"/>
              <a:t>The Judicial Council will consider a 231 page and 48 petition document from the Commission. They are to rule if these plans pass the “constitutional test.”  Each part of each plan is parsed out for individual rulings. Plans could change depending on the decisions at this meeting</a:t>
            </a:r>
          </a:p>
        </p:txBody>
      </p:sp>
    </p:spTree>
    <p:extLst>
      <p:ext uri="{BB962C8B-B14F-4D97-AF65-F5344CB8AC3E}">
        <p14:creationId xmlns:p14="http://schemas.microsoft.com/office/powerpoint/2010/main" val="1496852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42427"/>
          </a:xfrm>
        </p:spPr>
        <p:txBody>
          <a:bodyPr/>
          <a:lstStyle/>
          <a:p>
            <a:r>
              <a:rPr lang="en-US" dirty="0" smtClean="0"/>
              <a:t>General Conference 2019</a:t>
            </a:r>
            <a:endParaRPr lang="en-US" dirty="0"/>
          </a:p>
        </p:txBody>
      </p:sp>
      <p:sp>
        <p:nvSpPr>
          <p:cNvPr id="3" name="Content Placeholder 2"/>
          <p:cNvSpPr>
            <a:spLocks noGrp="1"/>
          </p:cNvSpPr>
          <p:nvPr>
            <p:ph idx="1"/>
          </p:nvPr>
        </p:nvSpPr>
        <p:spPr>
          <a:xfrm>
            <a:off x="1141412" y="1560945"/>
            <a:ext cx="9905999" cy="4230256"/>
          </a:xfrm>
        </p:spPr>
        <p:txBody>
          <a:bodyPr>
            <a:noAutofit/>
          </a:bodyPr>
          <a:lstStyle/>
          <a:p>
            <a:r>
              <a:rPr lang="en-US" sz="2800" dirty="0" smtClean="0"/>
              <a:t>There are 864 delegates from the entire connection, half clergy, half lay, most are the 2016 delegates, 42% from outside the US, the Philadelphia Area has been allotted 12 votes total (8 from EPA and 4 from PDC)</a:t>
            </a:r>
          </a:p>
          <a:p>
            <a:r>
              <a:rPr lang="en-US" sz="2800" dirty="0" smtClean="0"/>
              <a:t>Bishops only preside at this meeting and do not vote</a:t>
            </a:r>
          </a:p>
          <a:p>
            <a:r>
              <a:rPr lang="en-US" sz="2800" dirty="0" smtClean="0"/>
              <a:t>GC will determine what we will do about the paragraphs in the Book of Discipline that deal with homosexuality, the ordination of homosexual people and same gender weddings/unions</a:t>
            </a:r>
            <a:endParaRPr lang="en-US" sz="2800" dirty="0"/>
          </a:p>
        </p:txBody>
      </p:sp>
    </p:spTree>
    <p:extLst>
      <p:ext uri="{BB962C8B-B14F-4D97-AF65-F5344CB8AC3E}">
        <p14:creationId xmlns:p14="http://schemas.microsoft.com/office/powerpoint/2010/main" val="311937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united Methodists need to do in preparation for this meeting:</a:t>
            </a:r>
            <a:endParaRPr lang="en-US" dirty="0"/>
          </a:p>
        </p:txBody>
      </p:sp>
      <p:sp>
        <p:nvSpPr>
          <p:cNvPr id="3" name="Content Placeholder 2"/>
          <p:cNvSpPr>
            <a:spLocks noGrp="1"/>
          </p:cNvSpPr>
          <p:nvPr>
            <p:ph idx="1"/>
          </p:nvPr>
        </p:nvSpPr>
        <p:spPr/>
        <p:txBody>
          <a:bodyPr>
            <a:normAutofit/>
          </a:bodyPr>
          <a:lstStyle/>
          <a:p>
            <a:r>
              <a:rPr lang="en-US" sz="3600" dirty="0" smtClean="0"/>
              <a:t>Pray that God’s will be done</a:t>
            </a:r>
          </a:p>
          <a:p>
            <a:r>
              <a:rPr lang="en-US" sz="3600" dirty="0" smtClean="0"/>
              <a:t>Study Scriptures and other resources and discuss</a:t>
            </a:r>
          </a:p>
          <a:p>
            <a:r>
              <a:rPr lang="en-US" sz="3600" dirty="0" smtClean="0"/>
              <a:t>Do the works of Christ – share the gospel and engage in mission</a:t>
            </a:r>
          </a:p>
          <a:p>
            <a:r>
              <a:rPr lang="en-US" sz="3600" dirty="0" smtClean="0"/>
              <a:t>Be an un-anxious presence – hold fast to the “peace that passes understanding”</a:t>
            </a:r>
            <a:endParaRPr lang="en-US" sz="3600" dirty="0"/>
          </a:p>
        </p:txBody>
      </p:sp>
    </p:spTree>
    <p:extLst>
      <p:ext uri="{BB962C8B-B14F-4D97-AF65-F5344CB8AC3E}">
        <p14:creationId xmlns:p14="http://schemas.microsoft.com/office/powerpoint/2010/main" val="237949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1552027"/>
          </a:xfrm>
        </p:spPr>
        <p:txBody>
          <a:bodyPr/>
          <a:lstStyle/>
          <a:p>
            <a:r>
              <a:rPr lang="en-US" dirty="0" smtClean="0"/>
              <a:t>Pray</a:t>
            </a:r>
            <a:endParaRPr lang="en-US" dirty="0"/>
          </a:p>
        </p:txBody>
      </p:sp>
      <p:sp>
        <p:nvSpPr>
          <p:cNvPr id="3" name="Content Placeholder 2"/>
          <p:cNvSpPr>
            <a:spLocks noGrp="1"/>
          </p:cNvSpPr>
          <p:nvPr>
            <p:ph idx="1"/>
          </p:nvPr>
        </p:nvSpPr>
        <p:spPr>
          <a:xfrm>
            <a:off x="1141412" y="1644073"/>
            <a:ext cx="9905999" cy="4147128"/>
          </a:xfrm>
        </p:spPr>
        <p:txBody>
          <a:bodyPr>
            <a:noAutofit/>
          </a:bodyPr>
          <a:lstStyle/>
          <a:p>
            <a:r>
              <a:rPr lang="en-US" sz="3200" dirty="0" smtClean="0"/>
              <a:t>Website: UMCprays.org – provides many helps, lists of delegates, GC organizers, bishops, scriptures, </a:t>
            </a:r>
          </a:p>
          <a:p>
            <a:r>
              <a:rPr lang="en-US" sz="3200" dirty="0" smtClean="0"/>
              <a:t>Pray every day from 2:23 to 2:26 pm</a:t>
            </a:r>
          </a:p>
          <a:p>
            <a:r>
              <a:rPr lang="en-US" sz="3200" dirty="0" smtClean="0"/>
              <a:t>Wesley Fast – </a:t>
            </a:r>
            <a:r>
              <a:rPr lang="en-US" sz="3200" dirty="0"/>
              <a:t>s</a:t>
            </a:r>
            <a:r>
              <a:rPr lang="en-US" sz="3200" dirty="0" smtClean="0"/>
              <a:t>undown on Thursday through Friday at 3 pm.</a:t>
            </a:r>
          </a:p>
          <a:p>
            <a:r>
              <a:rPr lang="en-US" sz="3200" dirty="0" smtClean="0"/>
              <a:t>Plan for prayer vigils at your churches </a:t>
            </a:r>
            <a:r>
              <a:rPr lang="en-US" sz="3200" smtClean="0"/>
              <a:t>before and during </a:t>
            </a:r>
            <a:r>
              <a:rPr lang="en-US" sz="3200" dirty="0" smtClean="0"/>
              <a:t>General Conference</a:t>
            </a:r>
            <a:endParaRPr lang="en-US" sz="3200" dirty="0"/>
          </a:p>
        </p:txBody>
      </p:sp>
    </p:spTree>
    <p:extLst>
      <p:ext uri="{BB962C8B-B14F-4D97-AF65-F5344CB8AC3E}">
        <p14:creationId xmlns:p14="http://schemas.microsoft.com/office/powerpoint/2010/main" val="255003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26473"/>
            <a:ext cx="9905998" cy="2623561"/>
          </a:xfrm>
        </p:spPr>
        <p:txBody>
          <a:bodyPr/>
          <a:lstStyle/>
          <a:p>
            <a:r>
              <a:rPr lang="en-US" dirty="0" smtClean="0"/>
              <a:t>Study and discuss</a:t>
            </a:r>
            <a:endParaRPr lang="en-US" dirty="0"/>
          </a:p>
        </p:txBody>
      </p:sp>
      <p:sp>
        <p:nvSpPr>
          <p:cNvPr id="3" name="Content Placeholder 2"/>
          <p:cNvSpPr>
            <a:spLocks noGrp="1"/>
          </p:cNvSpPr>
          <p:nvPr>
            <p:ph idx="1"/>
          </p:nvPr>
        </p:nvSpPr>
        <p:spPr>
          <a:xfrm>
            <a:off x="1141412" y="1219200"/>
            <a:ext cx="9905999" cy="4572001"/>
          </a:xfrm>
        </p:spPr>
        <p:txBody>
          <a:bodyPr>
            <a:noAutofit/>
          </a:bodyPr>
          <a:lstStyle/>
          <a:p>
            <a:r>
              <a:rPr lang="en-US" sz="3200" dirty="0" smtClean="0"/>
              <a:t>Study the Word of God, particularly those passages that deal with unity and cultural and theological diversity</a:t>
            </a:r>
          </a:p>
          <a:p>
            <a:r>
              <a:rPr lang="en-US" sz="3200" dirty="0" smtClean="0"/>
              <a:t>Study the many books and articles on the topic and have a book study at church or during Sunday School (these are posted on the Conference website)</a:t>
            </a:r>
          </a:p>
          <a:p>
            <a:r>
              <a:rPr lang="en-US" sz="3200" dirty="0" smtClean="0"/>
              <a:t>Become familiar with the three plans and other plans that may be submitted</a:t>
            </a:r>
          </a:p>
          <a:p>
            <a:endParaRPr lang="en-US" sz="3200" dirty="0" smtClean="0"/>
          </a:p>
        </p:txBody>
      </p:sp>
    </p:spTree>
    <p:extLst>
      <p:ext uri="{BB962C8B-B14F-4D97-AF65-F5344CB8AC3E}">
        <p14:creationId xmlns:p14="http://schemas.microsoft.com/office/powerpoint/2010/main" val="340538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TotalTime>
  <Words>1897</Words>
  <Application>Microsoft Office PowerPoint</Application>
  <PresentationFormat>Widescreen</PresentationFormat>
  <Paragraphs>105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Town hall meetings on the districts “The Way Forward”  </vt:lpstr>
      <vt:lpstr>PowerPoint Presentation</vt:lpstr>
      <vt:lpstr>PowerPoint Presentation</vt:lpstr>
      <vt:lpstr>PowerPoint Presentation</vt:lpstr>
      <vt:lpstr>October 23-26, 2018 Judicial Council meeting in Zurich, Switzerland</vt:lpstr>
      <vt:lpstr>General Conference 2019</vt:lpstr>
      <vt:lpstr>What united Methodists need to do in preparation for this meeting:</vt:lpstr>
      <vt:lpstr>Pray</vt:lpstr>
      <vt:lpstr>Study and discuss</vt:lpstr>
      <vt:lpstr>PowerPoint Presentation</vt:lpstr>
      <vt:lpstr>Three plans (latest updates)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Description of the 3 Connections:</vt:lpstr>
      <vt:lpstr>PowerPoint Presentation</vt:lpstr>
      <vt:lpstr>PowerPoint Presentation</vt:lpstr>
      <vt:lpstr>PowerPoint Presentation</vt:lpstr>
      <vt:lpstr>PowerPoint Presentation</vt:lpstr>
      <vt:lpstr>What do we do in the meantime? </vt:lpstr>
      <vt:lpstr>Do the works of Christ!!</vt:lpstr>
      <vt:lpstr>PowerPoint Presentation</vt:lpstr>
      <vt:lpstr>Finally – Be an un-anxious presence</vt:lpstr>
      <vt:lpstr>I Peter 5:7</vt:lpstr>
      <vt:lpstr>Questions?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 meetings on the districts “The Way Forward”</dc:title>
  <dc:creator>Peggy Johnson</dc:creator>
  <cp:lastModifiedBy>Amy Botti</cp:lastModifiedBy>
  <cp:revision>42</cp:revision>
  <dcterms:created xsi:type="dcterms:W3CDTF">2018-08-14T12:16:35Z</dcterms:created>
  <dcterms:modified xsi:type="dcterms:W3CDTF">2018-09-20T12:22:16Z</dcterms:modified>
</cp:coreProperties>
</file>