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0" r:id="rId2"/>
    <p:sldId id="363" r:id="rId3"/>
    <p:sldId id="364" r:id="rId4"/>
    <p:sldId id="348" r:id="rId5"/>
    <p:sldId id="356" r:id="rId6"/>
    <p:sldId id="304" r:id="rId7"/>
    <p:sldId id="305" r:id="rId8"/>
    <p:sldId id="362" r:id="rId9"/>
    <p:sldId id="308" r:id="rId10"/>
    <p:sldId id="327" r:id="rId11"/>
    <p:sldId id="360" r:id="rId12"/>
    <p:sldId id="310" r:id="rId13"/>
    <p:sldId id="318" r:id="rId14"/>
    <p:sldId id="332" r:id="rId15"/>
    <p:sldId id="321" r:id="rId16"/>
    <p:sldId id="333" r:id="rId17"/>
    <p:sldId id="257" r:id="rId18"/>
    <p:sldId id="335" r:id="rId19"/>
    <p:sldId id="261" r:id="rId20"/>
    <p:sldId id="266" r:id="rId21"/>
    <p:sldId id="271" r:id="rId22"/>
    <p:sldId id="272" r:id="rId23"/>
    <p:sldId id="274" r:id="rId24"/>
    <p:sldId id="277" r:id="rId25"/>
    <p:sldId id="336" r:id="rId26"/>
    <p:sldId id="337" r:id="rId27"/>
    <p:sldId id="341" r:id="rId28"/>
    <p:sldId id="342" r:id="rId29"/>
    <p:sldId id="282" r:id="rId30"/>
    <p:sldId id="358" r:id="rId31"/>
    <p:sldId id="350" r:id="rId32"/>
    <p:sldId id="298" r:id="rId33"/>
    <p:sldId id="349" r:id="rId34"/>
    <p:sldId id="359" r:id="rId35"/>
    <p:sldId id="353" r:id="rId36"/>
    <p:sldId id="352"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869" autoAdjust="0"/>
  </p:normalViewPr>
  <p:slideViewPr>
    <p:cSldViewPr snapToGrid="0">
      <p:cViewPr varScale="1">
        <p:scale>
          <a:sx n="81" d="100"/>
          <a:sy n="81" d="100"/>
        </p:scale>
        <p:origin x="-78" y="-4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BA2C2D-052B-4197-9BD0-C108F2A67AAB}" type="datetimeFigureOut">
              <a:rPr lang="en-US" smtClean="0"/>
              <a:pPr/>
              <a:t>4/15/2018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A035DD2-126C-4954-AED7-8495B4461358}" type="slidenum">
              <a:rPr lang="en-US" smtClean="0"/>
              <a:pPr/>
              <a:t>‹#›</a:t>
            </a:fld>
            <a:endParaRPr lang="en-US"/>
          </a:p>
        </p:txBody>
      </p:sp>
    </p:spTree>
    <p:extLst>
      <p:ext uri="{BB962C8B-B14F-4D97-AF65-F5344CB8AC3E}">
        <p14:creationId xmlns:p14="http://schemas.microsoft.com/office/powerpoint/2010/main" xmlns="" val="97802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s-PR" dirty="0" err="1"/>
              <a:t>According</a:t>
            </a:r>
            <a:r>
              <a:rPr lang="es-PR" dirty="0"/>
              <a:t> </a:t>
            </a:r>
            <a:r>
              <a:rPr lang="es-PR" dirty="0" err="1"/>
              <a:t>to</a:t>
            </a:r>
            <a:r>
              <a:rPr lang="es-PR" dirty="0"/>
              <a:t> Saffir Simpson a </a:t>
            </a:r>
            <a:r>
              <a:rPr lang="es-PR" dirty="0" err="1"/>
              <a:t>category</a:t>
            </a:r>
            <a:r>
              <a:rPr lang="es-PR" dirty="0"/>
              <a:t> 5 Will cause </a:t>
            </a:r>
            <a:r>
              <a:rPr lang="es-PR" dirty="0" err="1"/>
              <a:t>the</a:t>
            </a:r>
            <a:r>
              <a:rPr lang="es-PR" dirty="0"/>
              <a:t> </a:t>
            </a:r>
            <a:r>
              <a:rPr lang="es-PR" dirty="0" err="1"/>
              <a:t>destruction</a:t>
            </a:r>
            <a:r>
              <a:rPr lang="es-PR" dirty="0"/>
              <a:t> </a:t>
            </a:r>
            <a:r>
              <a:rPr lang="es-PR" dirty="0" err="1"/>
              <a:t>of</a:t>
            </a:r>
            <a:r>
              <a:rPr lang="es-PR" dirty="0"/>
              <a:t> a </a:t>
            </a:r>
            <a:r>
              <a:rPr lang="es-PR" dirty="0" err="1"/>
              <a:t>high</a:t>
            </a:r>
            <a:r>
              <a:rPr lang="es-PR" dirty="0"/>
              <a:t> </a:t>
            </a:r>
            <a:r>
              <a:rPr lang="es-PR" dirty="0" err="1"/>
              <a:t>percentage</a:t>
            </a:r>
            <a:r>
              <a:rPr lang="es-PR" dirty="0"/>
              <a:t> </a:t>
            </a:r>
            <a:r>
              <a:rPr lang="es-PR" dirty="0" err="1"/>
              <a:t>of</a:t>
            </a:r>
            <a:r>
              <a:rPr lang="es-PR" dirty="0"/>
              <a:t> </a:t>
            </a:r>
            <a:r>
              <a:rPr lang="es-PR" dirty="0" err="1"/>
              <a:t>framed</a:t>
            </a:r>
            <a:r>
              <a:rPr lang="es-PR" dirty="0"/>
              <a:t> </a:t>
            </a:r>
            <a:r>
              <a:rPr lang="es-PR" dirty="0" err="1"/>
              <a:t>homes</a:t>
            </a:r>
            <a:r>
              <a:rPr lang="es-PR" dirty="0"/>
              <a:t>  and </a:t>
            </a:r>
            <a:r>
              <a:rPr lang="es-PR" dirty="0" err="1"/>
              <a:t>infrastructure</a:t>
            </a:r>
            <a:r>
              <a:rPr lang="es-PR" dirty="0"/>
              <a:t>.</a:t>
            </a:r>
          </a:p>
          <a:p>
            <a:r>
              <a:rPr lang="es-PR" dirty="0"/>
              <a:t>Official reported deaths:  50, but different sources in the Island argue that the number is higher : 500- 1,000  (There are other deaths related to the loss of power and hospital services.)</a:t>
            </a:r>
          </a:p>
          <a:p>
            <a:endParaRPr lang="es-PR" dirty="0"/>
          </a:p>
          <a:p>
            <a:r>
              <a:rPr lang="es-PR" dirty="0"/>
              <a:t>***</a:t>
            </a:r>
            <a:r>
              <a:rPr lang="es-PR" baseline="0" dirty="0"/>
              <a:t> FEMA </a:t>
            </a:r>
            <a:endParaRPr lang="en-US" dirty="0"/>
          </a:p>
        </p:txBody>
      </p:sp>
      <p:sp>
        <p:nvSpPr>
          <p:cNvPr id="4" name="Slide Number Placeholder 3"/>
          <p:cNvSpPr>
            <a:spLocks noGrp="1"/>
          </p:cNvSpPr>
          <p:nvPr>
            <p:ph type="sldNum" sz="quarter" idx="10"/>
          </p:nvPr>
        </p:nvSpPr>
        <p:spPr/>
        <p:txBody>
          <a:bodyPr/>
          <a:lstStyle/>
          <a:p>
            <a:fld id="{5FB0B35B-2C06-4ADE-A48F-A3AF4A4E99EB}" type="slidenum">
              <a:rPr lang="en-US" smtClean="0"/>
              <a:pPr/>
              <a:t>6</a:t>
            </a:fld>
            <a:endParaRPr lang="en-US"/>
          </a:p>
        </p:txBody>
      </p:sp>
    </p:spTree>
    <p:extLst>
      <p:ext uri="{BB962C8B-B14F-4D97-AF65-F5344CB8AC3E}">
        <p14:creationId xmlns:p14="http://schemas.microsoft.com/office/powerpoint/2010/main" xmlns="" val="296927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0B35B-2C06-4ADE-A48F-A3AF4A4E99EB}" type="slidenum">
              <a:rPr lang="en-US" smtClean="0"/>
              <a:pPr/>
              <a:t>7</a:t>
            </a:fld>
            <a:endParaRPr lang="en-US"/>
          </a:p>
        </p:txBody>
      </p:sp>
    </p:spTree>
    <p:extLst>
      <p:ext uri="{BB962C8B-B14F-4D97-AF65-F5344CB8AC3E}">
        <p14:creationId xmlns:p14="http://schemas.microsoft.com/office/powerpoint/2010/main" xmlns="" val="154500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B8E380-9199-4EF2-ADB8-D2EBE96233F3}" type="datetimeFigureOut">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5BE75-B30D-4D4C-A73E-72DCB778ACF0}" type="slidenum">
              <a:rPr lang="en-US" smtClean="0"/>
              <a:pPr/>
              <a:t>‹#›</a:t>
            </a:fld>
            <a:endParaRPr lang="en-US"/>
          </a:p>
        </p:txBody>
      </p:sp>
    </p:spTree>
    <p:extLst>
      <p:ext uri="{BB962C8B-B14F-4D97-AF65-F5344CB8AC3E}">
        <p14:creationId xmlns:p14="http://schemas.microsoft.com/office/powerpoint/2010/main" xmlns="" val="106859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B8E380-9199-4EF2-ADB8-D2EBE96233F3}" type="datetimeFigureOut">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5BE75-B30D-4D4C-A73E-72DCB778ACF0}" type="slidenum">
              <a:rPr lang="en-US" smtClean="0"/>
              <a:pPr/>
              <a:t>‹#›</a:t>
            </a:fld>
            <a:endParaRPr lang="en-US"/>
          </a:p>
        </p:txBody>
      </p:sp>
    </p:spTree>
    <p:extLst>
      <p:ext uri="{BB962C8B-B14F-4D97-AF65-F5344CB8AC3E}">
        <p14:creationId xmlns:p14="http://schemas.microsoft.com/office/powerpoint/2010/main" xmlns="" val="416598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B8E380-9199-4EF2-ADB8-D2EBE96233F3}" type="datetimeFigureOut">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5BE75-B30D-4D4C-A73E-72DCB778ACF0}" type="slidenum">
              <a:rPr lang="en-US" smtClean="0"/>
              <a:pPr/>
              <a:t>‹#›</a:t>
            </a:fld>
            <a:endParaRPr lang="en-US"/>
          </a:p>
        </p:txBody>
      </p:sp>
    </p:spTree>
    <p:extLst>
      <p:ext uri="{BB962C8B-B14F-4D97-AF65-F5344CB8AC3E}">
        <p14:creationId xmlns:p14="http://schemas.microsoft.com/office/powerpoint/2010/main" xmlns="" val="87176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B8E380-9199-4EF2-ADB8-D2EBE96233F3}" type="datetimeFigureOut">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5BE75-B30D-4D4C-A73E-72DCB778ACF0}" type="slidenum">
              <a:rPr lang="en-US" smtClean="0"/>
              <a:pPr/>
              <a:t>‹#›</a:t>
            </a:fld>
            <a:endParaRPr lang="en-US"/>
          </a:p>
        </p:txBody>
      </p:sp>
    </p:spTree>
    <p:extLst>
      <p:ext uri="{BB962C8B-B14F-4D97-AF65-F5344CB8AC3E}">
        <p14:creationId xmlns:p14="http://schemas.microsoft.com/office/powerpoint/2010/main" xmlns="" val="107578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8E380-9199-4EF2-ADB8-D2EBE96233F3}" type="datetimeFigureOut">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5BE75-B30D-4D4C-A73E-72DCB778ACF0}" type="slidenum">
              <a:rPr lang="en-US" smtClean="0"/>
              <a:pPr/>
              <a:t>‹#›</a:t>
            </a:fld>
            <a:endParaRPr lang="en-US"/>
          </a:p>
        </p:txBody>
      </p:sp>
    </p:spTree>
    <p:extLst>
      <p:ext uri="{BB962C8B-B14F-4D97-AF65-F5344CB8AC3E}">
        <p14:creationId xmlns:p14="http://schemas.microsoft.com/office/powerpoint/2010/main" xmlns="" val="111705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B8E380-9199-4EF2-ADB8-D2EBE96233F3}" type="datetimeFigureOut">
              <a:rPr lang="en-US" smtClean="0"/>
              <a:pPr/>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5BE75-B30D-4D4C-A73E-72DCB778ACF0}" type="slidenum">
              <a:rPr lang="en-US" smtClean="0"/>
              <a:pPr/>
              <a:t>‹#›</a:t>
            </a:fld>
            <a:endParaRPr lang="en-US"/>
          </a:p>
        </p:txBody>
      </p:sp>
    </p:spTree>
    <p:extLst>
      <p:ext uri="{BB962C8B-B14F-4D97-AF65-F5344CB8AC3E}">
        <p14:creationId xmlns:p14="http://schemas.microsoft.com/office/powerpoint/2010/main" xmlns="" val="50697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B8E380-9199-4EF2-ADB8-D2EBE96233F3}" type="datetimeFigureOut">
              <a:rPr lang="en-US" smtClean="0"/>
              <a:pPr/>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5BE75-B30D-4D4C-A73E-72DCB778ACF0}" type="slidenum">
              <a:rPr lang="en-US" smtClean="0"/>
              <a:pPr/>
              <a:t>‹#›</a:t>
            </a:fld>
            <a:endParaRPr lang="en-US"/>
          </a:p>
        </p:txBody>
      </p:sp>
    </p:spTree>
    <p:extLst>
      <p:ext uri="{BB962C8B-B14F-4D97-AF65-F5344CB8AC3E}">
        <p14:creationId xmlns:p14="http://schemas.microsoft.com/office/powerpoint/2010/main" xmlns="" val="18863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B8E380-9199-4EF2-ADB8-D2EBE96233F3}" type="datetimeFigureOut">
              <a:rPr lang="en-US" smtClean="0"/>
              <a:pPr/>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5BE75-B30D-4D4C-A73E-72DCB778ACF0}" type="slidenum">
              <a:rPr lang="en-US" smtClean="0"/>
              <a:pPr/>
              <a:t>‹#›</a:t>
            </a:fld>
            <a:endParaRPr lang="en-US"/>
          </a:p>
        </p:txBody>
      </p:sp>
    </p:spTree>
    <p:extLst>
      <p:ext uri="{BB962C8B-B14F-4D97-AF65-F5344CB8AC3E}">
        <p14:creationId xmlns:p14="http://schemas.microsoft.com/office/powerpoint/2010/main" xmlns="" val="169019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8E380-9199-4EF2-ADB8-D2EBE96233F3}" type="datetimeFigureOut">
              <a:rPr lang="en-US" smtClean="0"/>
              <a:pPr/>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5BE75-B30D-4D4C-A73E-72DCB778ACF0}" type="slidenum">
              <a:rPr lang="en-US" smtClean="0"/>
              <a:pPr/>
              <a:t>‹#›</a:t>
            </a:fld>
            <a:endParaRPr lang="en-US"/>
          </a:p>
        </p:txBody>
      </p:sp>
    </p:spTree>
    <p:extLst>
      <p:ext uri="{BB962C8B-B14F-4D97-AF65-F5344CB8AC3E}">
        <p14:creationId xmlns:p14="http://schemas.microsoft.com/office/powerpoint/2010/main" xmlns="" val="351580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B8E380-9199-4EF2-ADB8-D2EBE96233F3}" type="datetimeFigureOut">
              <a:rPr lang="en-US" smtClean="0"/>
              <a:pPr/>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5BE75-B30D-4D4C-A73E-72DCB778ACF0}" type="slidenum">
              <a:rPr lang="en-US" smtClean="0"/>
              <a:pPr/>
              <a:t>‹#›</a:t>
            </a:fld>
            <a:endParaRPr lang="en-US"/>
          </a:p>
        </p:txBody>
      </p:sp>
    </p:spTree>
    <p:extLst>
      <p:ext uri="{BB962C8B-B14F-4D97-AF65-F5344CB8AC3E}">
        <p14:creationId xmlns:p14="http://schemas.microsoft.com/office/powerpoint/2010/main" xmlns="" val="222500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B8E380-9199-4EF2-ADB8-D2EBE96233F3}" type="datetimeFigureOut">
              <a:rPr lang="en-US" smtClean="0"/>
              <a:pPr/>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5BE75-B30D-4D4C-A73E-72DCB778ACF0}" type="slidenum">
              <a:rPr lang="en-US" smtClean="0"/>
              <a:pPr/>
              <a:t>‹#›</a:t>
            </a:fld>
            <a:endParaRPr lang="en-US"/>
          </a:p>
        </p:txBody>
      </p:sp>
    </p:spTree>
    <p:extLst>
      <p:ext uri="{BB962C8B-B14F-4D97-AF65-F5344CB8AC3E}">
        <p14:creationId xmlns:p14="http://schemas.microsoft.com/office/powerpoint/2010/main" xmlns="" val="3221496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8E380-9199-4EF2-ADB8-D2EBE96233F3}" type="datetimeFigureOut">
              <a:rPr lang="en-US" smtClean="0"/>
              <a:pPr/>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5BE75-B30D-4D4C-A73E-72DCB778ACF0}" type="slidenum">
              <a:rPr lang="en-US" smtClean="0"/>
              <a:pPr/>
              <a:t>‹#›</a:t>
            </a:fld>
            <a:endParaRPr lang="en-US"/>
          </a:p>
        </p:txBody>
      </p:sp>
    </p:spTree>
    <p:extLst>
      <p:ext uri="{BB962C8B-B14F-4D97-AF65-F5344CB8AC3E}">
        <p14:creationId xmlns:p14="http://schemas.microsoft.com/office/powerpoint/2010/main" xmlns="" val="218285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tif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tiff"/><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image" Target="../media/image43.jpeg"/><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8.xml"/><Relationship Id="rId5" Type="http://schemas.openxmlformats.org/officeDocument/2006/relationships/image" Target="../media/image48.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jpeg"/><Relationship Id="rId2" Type="http://schemas.openxmlformats.org/officeDocument/2006/relationships/image" Target="../media/image59.jpeg"/><Relationship Id="rId1" Type="http://schemas.openxmlformats.org/officeDocument/2006/relationships/slideLayout" Target="../slideLayouts/slideLayout8.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65.jpeg"/><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hyperlink" Target="http://www.google.com/url?sa=i&amp;rct=j&amp;q=&amp;esrc=s&amp;source=images&amp;cd=&amp;cad=rja&amp;uact=8&amp;ved=2ahUKEwiU-vDHub_ZAhUPT98KHYozBpwQjRx6BAgAEAY&amp;url=http://www.talkypic.com/hashtag/umcor&amp;psig=AOvVaw3oH81K3nwNr3BoWHtDVmrM&amp;ust=151959142465656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4.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url?sa=i&amp;rct=j&amp;q=&amp;esrc=s&amp;source=images&amp;cd=&amp;cad=rja&amp;uact=8&amp;ved=0ahUKEwikudyt49vZAhVic98KHVEXAXAQjRwIBg&amp;url=https://www.usatoday.com/story/news/world/2017/10/18/real-death-toll-puerto-rico-probably-450-much-higher-than-official-count/774918001/&amp;psig=AOvVaw2cH7dx1xk66G1fMmCuGLQl&amp;ust=1520565818026128"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5" Type="http://schemas.openxmlformats.org/officeDocument/2006/relationships/image" Target="../media/image84.jpeg"/><Relationship Id="rId4" Type="http://schemas.openxmlformats.org/officeDocument/2006/relationships/image" Target="../media/image8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hyperlink" Target="https://www.google.com/url?sa=i&amp;rct=j&amp;q=&amp;esrc=s&amp;source=images&amp;cd=&amp;cad=rja&amp;uact=8&amp;ved=2ahUKEwiD49L90u_ZAhVmkuAKHSnqAz8QjRx6BAgAEAU&amp;url=https://clipartxtras.com/categories/view/ec89d5513742762c1ff2d88222fbd966d1ed4d73/questions-clipart-for-powerpoint.html&amp;psig=AOvVaw2w1MgvWcX7LvA8F6fkCwUy&amp;ust=152124858812930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orlandoweekly.com/Blogs/archives/2017/12/19/florida-lawmakers-urge-puerto-rico-governor-to-seek-federal-aid-for-evacuee-housing" TargetMode="External"/><Relationship Id="rId3" Type="http://schemas.openxmlformats.org/officeDocument/2006/relationships/image" Target="../media/image12.png"/><Relationship Id="rId7" Type="http://schemas.openxmlformats.org/officeDocument/2006/relationships/hyperlink" Target="https://centropr.hunter.cuny.edu/sites/default/files/RB2017-01-POST-MARIA%20EXODUS_V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npr.org/2018/03/20/595123550/6-months-after-hurricane-maria-puerto-rico-has-a-long-recovery-ahead" TargetMode="External"/><Relationship Id="rId5" Type="http://schemas.openxmlformats.org/officeDocument/2006/relationships/hyperlink" Target="https://www.fema.gov/news-release/2018/03/16/six-months-after-maria-progress-made-work-continues"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7" Type="http://schemas.openxmlformats.org/officeDocument/2006/relationships/image" Target="../media/image8.png"/><Relationship Id="rId2" Type="http://schemas.openxmlformats.org/officeDocument/2006/relationships/image" Target="../media/image14.tiff"/><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WhatsApp Image 2017-10-19 at 10.06.35 AM.jpe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a:xfrm>
            <a:off x="0" y="0"/>
            <a:ext cx="3282461" cy="2960374"/>
          </a:xfrm>
          <a:prstGeom prst="rect">
            <a:avLst/>
          </a:prstGeom>
        </p:spPr>
      </p:pic>
      <p:pic>
        <p:nvPicPr>
          <p:cNvPr id="3" name="Content Placeholder 3" descr="WhatsApp Image 2017-10-19 at 10.06.10 AM (1).jpe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a:xfrm>
            <a:off x="3282462" y="0"/>
            <a:ext cx="4618892" cy="296037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891745" y="0"/>
            <a:ext cx="4300256" cy="2960374"/>
          </a:xfrm>
          <a:prstGeom prst="rect">
            <a:avLst/>
          </a:prstGeom>
        </p:spPr>
      </p:pic>
      <p:sp>
        <p:nvSpPr>
          <p:cNvPr id="5" name="Title 1"/>
          <p:cNvSpPr txBox="1">
            <a:spLocks/>
          </p:cNvSpPr>
          <p:nvPr/>
        </p:nvSpPr>
        <p:spPr>
          <a:xfrm>
            <a:off x="981941" y="3087189"/>
            <a:ext cx="10261600" cy="2303747"/>
          </a:xfrm>
          <a:prstGeom prst="rect">
            <a:avLst/>
          </a:prstGeom>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2400" b="1" dirty="0"/>
              <a:t>EASTERN</a:t>
            </a:r>
            <a:r>
              <a:rPr lang="en-US" sz="3000" b="1" dirty="0"/>
              <a:t> </a:t>
            </a:r>
            <a:r>
              <a:rPr lang="en-US" sz="2400" b="1" dirty="0"/>
              <a:t>PA TASK FORCE FOR PUERTO RICO RECOVERY</a:t>
            </a:r>
          </a:p>
          <a:p>
            <a:r>
              <a:rPr lang="en-US" sz="2400" b="1" dirty="0"/>
              <a:t>“A comprehensive plan for a </a:t>
            </a:r>
          </a:p>
          <a:p>
            <a:r>
              <a:rPr lang="en-US" sz="2400" b="1" dirty="0"/>
              <a:t>sustainable recovery </a:t>
            </a:r>
            <a:br>
              <a:rPr lang="en-US" sz="2400" b="1" dirty="0"/>
            </a:br>
            <a:r>
              <a:rPr lang="en-US" sz="2400" b="1" dirty="0"/>
              <a:t>in </a:t>
            </a:r>
            <a:r>
              <a:rPr lang="en-US" sz="2400" b="1" dirty="0" err="1"/>
              <a:t>puerto</a:t>
            </a:r>
            <a:r>
              <a:rPr lang="en-US" sz="2400" b="1" dirty="0"/>
              <a:t> Rico”</a:t>
            </a:r>
          </a:p>
        </p:txBody>
      </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14886" y="3764615"/>
            <a:ext cx="1965409" cy="2065577"/>
          </a:xfrm>
          <a:prstGeom prst="rect">
            <a:avLst/>
          </a:prstGeom>
        </p:spPr>
      </p:pic>
      <p:pic>
        <p:nvPicPr>
          <p:cNvPr id="7" name="Picture 2"/>
          <p:cNvPicPr>
            <a:picLocks noChangeAspect="1" noChangeArrowheads="1"/>
          </p:cNvPicPr>
          <p:nvPr/>
        </p:nvPicPr>
        <p:blipFill>
          <a:blip r:embed="rId6" cstate="print"/>
          <a:srcRect/>
          <a:stretch>
            <a:fillRect/>
          </a:stretch>
        </p:blipFill>
        <p:spPr bwMode="auto">
          <a:xfrm>
            <a:off x="232458" y="3764615"/>
            <a:ext cx="3098408" cy="1938981"/>
          </a:xfrm>
          <a:prstGeom prst="rect">
            <a:avLst/>
          </a:prstGeom>
          <a:noFill/>
          <a:ln w="9525">
            <a:noFill/>
            <a:miter lim="800000"/>
            <a:headEnd/>
            <a:tailEnd/>
          </a:ln>
        </p:spPr>
      </p:pic>
      <p:sp>
        <p:nvSpPr>
          <p:cNvPr id="8" name="Rectangle 7"/>
          <p:cNvSpPr/>
          <p:nvPr/>
        </p:nvSpPr>
        <p:spPr>
          <a:xfrm>
            <a:off x="4303056" y="4813871"/>
            <a:ext cx="3619370" cy="1754326"/>
          </a:xfrm>
          <a:prstGeom prst="rect">
            <a:avLst/>
          </a:prstGeom>
        </p:spPr>
        <p:txBody>
          <a:bodyPr wrap="square">
            <a:spAutoFit/>
          </a:bodyPr>
          <a:lstStyle/>
          <a:p>
            <a:pPr algn="ctr"/>
            <a:r>
              <a:rPr lang="en-US" dirty="0"/>
              <a:t> Rev. BK Chung, </a:t>
            </a:r>
          </a:p>
          <a:p>
            <a:pPr algn="ctr"/>
            <a:r>
              <a:rPr lang="en-US" dirty="0"/>
              <a:t>Rev. Nicolas Camacho</a:t>
            </a:r>
          </a:p>
          <a:p>
            <a:pPr algn="ctr"/>
            <a:r>
              <a:rPr lang="en-US" dirty="0"/>
              <a:t>Rev. Tracy Bass, </a:t>
            </a:r>
          </a:p>
          <a:p>
            <a:pPr algn="ctr"/>
            <a:r>
              <a:rPr lang="en-US" dirty="0"/>
              <a:t>Rev. Irving Cotto </a:t>
            </a:r>
          </a:p>
          <a:p>
            <a:pPr algn="ctr"/>
            <a:r>
              <a:rPr lang="en-US" dirty="0"/>
              <a:t>Rev.  Herbert Coe. </a:t>
            </a:r>
          </a:p>
          <a:p>
            <a:pPr algn="ctr"/>
            <a:r>
              <a:rPr lang="en-US" i="1" dirty="0"/>
              <a:t>Andres Cotto </a:t>
            </a:r>
            <a:endParaRPr lang="en-US" dirty="0"/>
          </a:p>
        </p:txBody>
      </p:sp>
    </p:spTree>
    <p:extLst>
      <p:ext uri="{BB962C8B-B14F-4D97-AF65-F5344CB8AC3E}">
        <p14:creationId xmlns:p14="http://schemas.microsoft.com/office/powerpoint/2010/main" xmlns="" val="1593131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213" y="324465"/>
            <a:ext cx="11444748" cy="6341806"/>
          </a:xfrm>
        </p:spPr>
        <p:txBody>
          <a:bodyPr>
            <a:normAutofit/>
          </a:bodyPr>
          <a:lstStyle/>
          <a:p>
            <a:r>
              <a:rPr lang="en-US" sz="2400" b="1" dirty="0"/>
              <a:t>Distributed grocery bags and water</a:t>
            </a:r>
          </a:p>
          <a:p>
            <a:pPr lvl="1"/>
            <a:r>
              <a:rPr lang="en-US" sz="2000" dirty="0"/>
              <a:t>Created &amp; identified distribution centers around the Island:  10 Churches</a:t>
            </a:r>
          </a:p>
          <a:p>
            <a:pPr lvl="2"/>
            <a:r>
              <a:rPr lang="en-US" sz="1800" dirty="0"/>
              <a:t>Grocery Bags:  </a:t>
            </a:r>
          </a:p>
          <a:p>
            <a:pPr lvl="3"/>
            <a:r>
              <a:rPr lang="en-US" dirty="0"/>
              <a:t>Worth in food for 2 people for 3 days</a:t>
            </a:r>
          </a:p>
          <a:p>
            <a:pPr lvl="3"/>
            <a:r>
              <a:rPr lang="en-US" dirty="0"/>
              <a:t>Total bags distributed:  12,000 families</a:t>
            </a:r>
          </a:p>
          <a:p>
            <a:pPr lvl="3"/>
            <a:r>
              <a:rPr lang="en-US" dirty="0"/>
              <a:t>Total spent:   $144,000</a:t>
            </a:r>
          </a:p>
          <a:p>
            <a:r>
              <a:rPr lang="en-US" sz="2400" b="1" dirty="0"/>
              <a:t>Visited &amp; assessed isolated towns</a:t>
            </a:r>
          </a:p>
          <a:p>
            <a:pPr lvl="1"/>
            <a:r>
              <a:rPr lang="en-US" sz="2000" dirty="0"/>
              <a:t>Traveled to open roads, cleaned debris, and provided grocery bags and water in the center of the Island (Mountain Region)</a:t>
            </a:r>
          </a:p>
          <a:p>
            <a:pPr lvl="2"/>
            <a:r>
              <a:rPr lang="en-US" sz="1800" dirty="0" err="1"/>
              <a:t>Jayuya</a:t>
            </a:r>
            <a:r>
              <a:rPr lang="en-US" sz="1800" dirty="0"/>
              <a:t>, </a:t>
            </a:r>
            <a:r>
              <a:rPr lang="en-US" sz="1800" dirty="0" err="1"/>
              <a:t>Barranquitas</a:t>
            </a:r>
            <a:r>
              <a:rPr lang="en-US" sz="1800" dirty="0"/>
              <a:t>, </a:t>
            </a:r>
            <a:r>
              <a:rPr lang="en-US" sz="1800" dirty="0" err="1"/>
              <a:t>Utuado</a:t>
            </a:r>
            <a:r>
              <a:rPr lang="en-US" sz="1800" dirty="0"/>
              <a:t>, </a:t>
            </a:r>
            <a:r>
              <a:rPr lang="es-PR" sz="1800" dirty="0" err="1"/>
              <a:t>Comerio</a:t>
            </a:r>
            <a:endParaRPr lang="es-PR" sz="1800" dirty="0"/>
          </a:p>
          <a:p>
            <a:r>
              <a:rPr lang="en-US" sz="2400" b="1" dirty="0"/>
              <a:t>Prepared and distributed Hot Meals</a:t>
            </a:r>
          </a:p>
          <a:p>
            <a:pPr lvl="1"/>
            <a:r>
              <a:rPr lang="en-US" sz="2000" dirty="0"/>
              <a:t>Established Locations:  5</a:t>
            </a:r>
          </a:p>
          <a:p>
            <a:pPr lvl="2"/>
            <a:r>
              <a:rPr lang="en-US" sz="1800" dirty="0"/>
              <a:t>Served approx. 10,000 people at a cost </a:t>
            </a:r>
            <a:r>
              <a:rPr lang="es-PR" sz="1800" dirty="0"/>
              <a:t>of $10,000 plus </a:t>
            </a:r>
            <a:r>
              <a:rPr lang="en-US" sz="1800" dirty="0"/>
              <a:t>donations from other community organizations</a:t>
            </a:r>
          </a:p>
          <a:p>
            <a:r>
              <a:rPr lang="en-US" sz="2400" b="1" dirty="0"/>
              <a:t>Medical assistance</a:t>
            </a:r>
          </a:p>
          <a:p>
            <a:pPr lvl="1"/>
            <a:r>
              <a:rPr lang="en-US" sz="2000" dirty="0"/>
              <a:t>Organized seven Health Clinics for the community which were offered in local churches, providing physical examination and medicine</a:t>
            </a:r>
          </a:p>
          <a:p>
            <a:pPr lvl="1"/>
            <a:r>
              <a:rPr lang="en-US" sz="2000" dirty="0"/>
              <a:t>Organized &amp; provided medical services from house to house with the support of nurses and physicians</a:t>
            </a:r>
          </a:p>
          <a:p>
            <a:endParaRPr lang="en-US" sz="1600" dirty="0"/>
          </a:p>
          <a:p>
            <a:pPr lvl="2"/>
            <a:endParaRPr lang="en-US" sz="1800" dirty="0"/>
          </a:p>
          <a:p>
            <a:endParaRPr lang="en-US" dirty="0"/>
          </a:p>
        </p:txBody>
      </p:sp>
    </p:spTree>
    <p:extLst>
      <p:ext uri="{BB962C8B-B14F-4D97-AF65-F5344CB8AC3E}">
        <p14:creationId xmlns:p14="http://schemas.microsoft.com/office/powerpoint/2010/main" xmlns="" val="109770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213" y="1445342"/>
            <a:ext cx="11444748" cy="5220929"/>
          </a:xfrm>
        </p:spPr>
        <p:txBody>
          <a:bodyPr>
            <a:normAutofit/>
          </a:bodyPr>
          <a:lstStyle/>
          <a:p>
            <a:r>
              <a:rPr lang="en-US" sz="2400" b="1" dirty="0"/>
              <a:t>Nurtured and strengthened the spiritual and emotional being of Puerto Ricans by: </a:t>
            </a:r>
          </a:p>
          <a:p>
            <a:pPr lvl="1"/>
            <a:r>
              <a:rPr lang="en-US" sz="2000" dirty="0"/>
              <a:t>Distributed significant copies of the Upper Room</a:t>
            </a:r>
          </a:p>
          <a:p>
            <a:pPr lvl="2"/>
            <a:r>
              <a:rPr lang="en-US" sz="1800" dirty="0"/>
              <a:t>We have to “see the other”</a:t>
            </a:r>
          </a:p>
          <a:p>
            <a:pPr lvl="2"/>
            <a:r>
              <a:rPr lang="en-US" sz="1800" dirty="0"/>
              <a:t>In times like this the church has to rise and provide hope.</a:t>
            </a:r>
          </a:p>
          <a:p>
            <a:pPr lvl="2"/>
            <a:r>
              <a:rPr lang="en-US" sz="1800" dirty="0"/>
              <a:t>3,000 Upper Room Devotionals in Spanish to be included in the grocery bags.</a:t>
            </a:r>
          </a:p>
          <a:p>
            <a:r>
              <a:rPr lang="en-US" sz="2400" b="1" dirty="0"/>
              <a:t>FEMA</a:t>
            </a:r>
          </a:p>
          <a:p>
            <a:pPr lvl="1"/>
            <a:r>
              <a:rPr lang="en-US" sz="2000" dirty="0"/>
              <a:t>Worked in coordination with and supported FEMA:</a:t>
            </a:r>
          </a:p>
          <a:p>
            <a:pPr lvl="2"/>
            <a:r>
              <a:rPr lang="en-US" dirty="0"/>
              <a:t>Appointed &amp; assigned one pastor to work with FEMA as representative of the MC</a:t>
            </a:r>
          </a:p>
          <a:p>
            <a:pPr lvl="2"/>
            <a:r>
              <a:rPr lang="en-US" dirty="0"/>
              <a:t>Offered their facilities for training and to become points of distribution.</a:t>
            </a:r>
          </a:p>
          <a:p>
            <a:pPr lvl="1"/>
            <a:r>
              <a:rPr lang="en-US" sz="2000" dirty="0"/>
              <a:t>VOAD – Became members and is actively participating in weekly meetings.</a:t>
            </a:r>
          </a:p>
          <a:p>
            <a:endParaRPr lang="en-US" sz="1600" dirty="0"/>
          </a:p>
          <a:p>
            <a:pPr lvl="2"/>
            <a:endParaRPr lang="en-US" sz="1800" dirty="0"/>
          </a:p>
          <a:p>
            <a:endParaRPr lang="en-US" dirty="0"/>
          </a:p>
        </p:txBody>
      </p:sp>
      <p:sp>
        <p:nvSpPr>
          <p:cNvPr id="2" name="TextBox 1"/>
          <p:cNvSpPr txBox="1"/>
          <p:nvPr/>
        </p:nvSpPr>
        <p:spPr>
          <a:xfrm>
            <a:off x="3864077" y="5191432"/>
            <a:ext cx="2787446" cy="1077218"/>
          </a:xfrm>
          <a:prstGeom prst="rect">
            <a:avLst/>
          </a:prstGeom>
          <a:noFill/>
          <a:ln>
            <a:solidFill>
              <a:schemeClr val="accent2"/>
            </a:solidFill>
          </a:ln>
        </p:spPr>
        <p:txBody>
          <a:bodyPr wrap="square" rtlCol="0">
            <a:spAutoFit/>
          </a:bodyPr>
          <a:lstStyle/>
          <a:p>
            <a:r>
              <a:rPr lang="en-US" sz="1600" dirty="0"/>
              <a:t>V = Voluntary</a:t>
            </a:r>
          </a:p>
          <a:p>
            <a:r>
              <a:rPr lang="en-US" sz="1600" dirty="0"/>
              <a:t>O = Organization</a:t>
            </a:r>
          </a:p>
          <a:p>
            <a:r>
              <a:rPr lang="en-US" sz="1600" dirty="0"/>
              <a:t>A = Actively</a:t>
            </a:r>
          </a:p>
          <a:p>
            <a:r>
              <a:rPr lang="en-US" sz="1600" dirty="0"/>
              <a:t>D = Disaster</a:t>
            </a:r>
          </a:p>
        </p:txBody>
      </p:sp>
    </p:spTree>
    <p:extLst>
      <p:ext uri="{BB962C8B-B14F-4D97-AF65-F5344CB8AC3E}">
        <p14:creationId xmlns:p14="http://schemas.microsoft.com/office/powerpoint/2010/main" xmlns="" val="1228417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stretch>
            <a:fillRect/>
          </a:stretch>
        </p:blipFill>
        <p:spPr>
          <a:xfrm>
            <a:off x="1" y="1"/>
            <a:ext cx="5974079" cy="3493008"/>
          </a:xfrm>
          <a:prstGeom prst="rect">
            <a:avLst/>
          </a:prstGeom>
          <a:ln>
            <a:noFill/>
          </a:ln>
          <a:effectLst>
            <a:softEdge rad="112500"/>
          </a:effectLst>
        </p:spPr>
      </p:pic>
      <p:pic>
        <p:nvPicPr>
          <p:cNvPr id="5" name="Picture 4"/>
          <p:cNvPicPr>
            <a:picLocks noChangeAspect="1"/>
          </p:cNvPicPr>
          <p:nvPr/>
        </p:nvPicPr>
        <p:blipFill>
          <a:blip r:embed="rId3" cstate="email"/>
          <a:stretch>
            <a:fillRect/>
          </a:stretch>
        </p:blipFill>
        <p:spPr>
          <a:xfrm>
            <a:off x="5750087" y="2"/>
            <a:ext cx="6400484" cy="3493009"/>
          </a:xfrm>
          <a:prstGeom prst="rect">
            <a:avLst/>
          </a:prstGeom>
          <a:ln>
            <a:noFill/>
          </a:ln>
          <a:effectLst>
            <a:softEdge rad="112500"/>
          </a:effectLst>
        </p:spPr>
      </p:pic>
      <p:pic>
        <p:nvPicPr>
          <p:cNvPr id="6" name="Picture 5"/>
          <p:cNvPicPr>
            <a:picLocks noChangeAspect="1"/>
          </p:cNvPicPr>
          <p:nvPr/>
        </p:nvPicPr>
        <p:blipFill>
          <a:blip r:embed="rId4" cstate="email"/>
          <a:stretch>
            <a:fillRect/>
          </a:stretch>
        </p:blipFill>
        <p:spPr>
          <a:xfrm>
            <a:off x="0" y="3497580"/>
            <a:ext cx="5974080" cy="3360420"/>
          </a:xfrm>
          <a:prstGeom prst="rect">
            <a:avLst/>
          </a:prstGeom>
          <a:ln>
            <a:noFill/>
          </a:ln>
          <a:effectLst>
            <a:softEdge rad="112500"/>
          </a:effectLst>
        </p:spPr>
      </p:pic>
      <p:pic>
        <p:nvPicPr>
          <p:cNvPr id="7" name="Picture 6"/>
          <p:cNvPicPr>
            <a:picLocks noChangeAspect="1"/>
          </p:cNvPicPr>
          <p:nvPr/>
        </p:nvPicPr>
        <p:blipFill>
          <a:blip r:embed="rId5" cstate="email"/>
          <a:stretch>
            <a:fillRect/>
          </a:stretch>
        </p:blipFill>
        <p:spPr>
          <a:xfrm>
            <a:off x="5750087" y="3493009"/>
            <a:ext cx="6441914" cy="3364992"/>
          </a:xfrm>
          <a:prstGeom prst="rect">
            <a:avLst/>
          </a:prstGeom>
          <a:ln>
            <a:noFill/>
          </a:ln>
          <a:effectLst>
            <a:softEdge rad="112500"/>
          </a:effectLst>
        </p:spPr>
      </p:pic>
    </p:spTree>
    <p:extLst>
      <p:ext uri="{BB962C8B-B14F-4D97-AF65-F5344CB8AC3E}">
        <p14:creationId xmlns:p14="http://schemas.microsoft.com/office/powerpoint/2010/main" xmlns="" val="340648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3532" y="306368"/>
            <a:ext cx="9567333" cy="2235200"/>
          </a:xfrm>
          <a:prstGeom prst="rect">
            <a:avLst/>
          </a:prstGeom>
        </p:spPr>
      </p:pic>
      <p:sp>
        <p:nvSpPr>
          <p:cNvPr id="3" name="Content Placeholder 2"/>
          <p:cNvSpPr txBox="1">
            <a:spLocks/>
          </p:cNvSpPr>
          <p:nvPr/>
        </p:nvSpPr>
        <p:spPr>
          <a:xfrm>
            <a:off x="296112" y="3719731"/>
            <a:ext cx="3046857" cy="908213"/>
          </a:xfrm>
          <a:prstGeom prst="rect">
            <a:avLst/>
          </a:prstGeom>
        </p:spPr>
        <p:style>
          <a:lnRef idx="2">
            <a:schemeClr val="accent2"/>
          </a:lnRef>
          <a:fillRef idx="1">
            <a:schemeClr val="lt1"/>
          </a:fillRef>
          <a:effectRef idx="0">
            <a:schemeClr val="accent2"/>
          </a:effectRef>
          <a:fontRef idx="minor">
            <a:schemeClr val="dk1"/>
          </a:fontRef>
        </p:style>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None/>
            </a:pPr>
            <a:r>
              <a:rPr lang="en-US" dirty="0"/>
              <a:t>Recovery of Communities</a:t>
            </a:r>
          </a:p>
        </p:txBody>
      </p:sp>
      <p:sp>
        <p:nvSpPr>
          <p:cNvPr id="4" name="Content Placeholder 3"/>
          <p:cNvSpPr txBox="1">
            <a:spLocks/>
          </p:cNvSpPr>
          <p:nvPr/>
        </p:nvSpPr>
        <p:spPr>
          <a:xfrm>
            <a:off x="4329806" y="3719731"/>
            <a:ext cx="3524655" cy="997296"/>
          </a:xfrm>
          <a:prstGeom prst="rect">
            <a:avLst/>
          </a:prstGeom>
        </p:spPr>
        <p:style>
          <a:lnRef idx="2">
            <a:schemeClr val="accent4"/>
          </a:lnRef>
          <a:fillRef idx="1">
            <a:schemeClr val="lt1"/>
          </a:fillRef>
          <a:effectRef idx="0">
            <a:schemeClr val="accent4"/>
          </a:effectRef>
          <a:fontRef idx="minor">
            <a:schemeClr val="dk1"/>
          </a:fontRef>
        </p:style>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None/>
            </a:pPr>
            <a:r>
              <a:rPr lang="en-US" dirty="0"/>
              <a:t>Recovery </a:t>
            </a:r>
            <a:r>
              <a:rPr lang="en-US"/>
              <a:t>of </a:t>
            </a:r>
          </a:p>
          <a:p>
            <a:pPr marL="114300" indent="0" algn="ctr">
              <a:buNone/>
            </a:pPr>
            <a:r>
              <a:rPr lang="en-US" dirty="0"/>
              <a:t>Local Churches</a:t>
            </a:r>
          </a:p>
        </p:txBody>
      </p:sp>
      <p:cxnSp>
        <p:nvCxnSpPr>
          <p:cNvPr id="6" name="Straight Arrow Connector 5"/>
          <p:cNvCxnSpPr/>
          <p:nvPr/>
        </p:nvCxnSpPr>
        <p:spPr>
          <a:xfrm flipH="1">
            <a:off x="1992925" y="2948176"/>
            <a:ext cx="2719753" cy="650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44861" y="2948176"/>
            <a:ext cx="2970283" cy="650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8400338" y="3719731"/>
            <a:ext cx="3238181" cy="997297"/>
          </a:xfrm>
          <a:prstGeom prst="rect">
            <a:avLst/>
          </a:prstGeom>
        </p:spPr>
        <p:style>
          <a:lnRef idx="2">
            <a:schemeClr val="accent2"/>
          </a:lnRef>
          <a:fillRef idx="1">
            <a:schemeClr val="lt1"/>
          </a:fillRef>
          <a:effectRef idx="0">
            <a:schemeClr val="accent2"/>
          </a:effectRef>
          <a:fontRef idx="minor">
            <a:schemeClr val="dk1"/>
          </a:fontRef>
        </p:style>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None/>
            </a:pPr>
            <a:r>
              <a:rPr lang="en-US" dirty="0"/>
              <a:t>New Partnerships</a:t>
            </a:r>
          </a:p>
        </p:txBody>
      </p:sp>
      <p:cxnSp>
        <p:nvCxnSpPr>
          <p:cNvPr id="11" name="Straight Arrow Connector 10"/>
          <p:cNvCxnSpPr/>
          <p:nvPr/>
        </p:nvCxnSpPr>
        <p:spPr>
          <a:xfrm>
            <a:off x="6107200" y="2948176"/>
            <a:ext cx="1" cy="650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23533" y="2457718"/>
            <a:ext cx="10263480" cy="369332"/>
          </a:xfrm>
          <a:prstGeom prst="rect">
            <a:avLst/>
          </a:prstGeom>
          <a:noFill/>
        </p:spPr>
        <p:txBody>
          <a:bodyPr wrap="square" rtlCol="0">
            <a:spAutoFit/>
          </a:bodyPr>
          <a:lstStyle/>
          <a:p>
            <a:pPr algn="ctr"/>
            <a:r>
              <a:rPr lang="en-US" dirty="0"/>
              <a:t>[</a:t>
            </a:r>
            <a:r>
              <a:rPr lang="en-US" b="1" dirty="0">
                <a:solidFill>
                  <a:srgbClr val="0070C0"/>
                </a:solidFill>
              </a:rPr>
              <a:t>A Comprehensive Plan for a Sustainable Recovery in Puerto Rico</a:t>
            </a:r>
            <a:r>
              <a:rPr lang="en-US" dirty="0"/>
              <a:t>]</a:t>
            </a:r>
          </a:p>
        </p:txBody>
      </p:sp>
      <p:sp>
        <p:nvSpPr>
          <p:cNvPr id="19" name="TextBox 18"/>
          <p:cNvSpPr txBox="1"/>
          <p:nvPr/>
        </p:nvSpPr>
        <p:spPr>
          <a:xfrm>
            <a:off x="4329805" y="4975109"/>
            <a:ext cx="3524655" cy="1077218"/>
          </a:xfrm>
          <a:prstGeom prst="rect">
            <a:avLst/>
          </a:prstGeom>
          <a:noFill/>
        </p:spPr>
        <p:txBody>
          <a:bodyPr wrap="square" rtlCol="0">
            <a:spAutoFit/>
          </a:bodyPr>
          <a:lstStyle/>
          <a:p>
            <a:pPr algn="ctr"/>
            <a:r>
              <a:rPr lang="en-US" sz="2400" dirty="0">
                <a:solidFill>
                  <a:srgbClr val="0070C0"/>
                </a:solidFill>
              </a:rPr>
              <a:t>Work scope: </a:t>
            </a:r>
          </a:p>
          <a:p>
            <a:pPr algn="ctr"/>
            <a:r>
              <a:rPr lang="en-US" sz="2000" dirty="0">
                <a:solidFill>
                  <a:srgbClr val="0070C0"/>
                </a:solidFill>
              </a:rPr>
              <a:t>1</a:t>
            </a:r>
            <a:r>
              <a:rPr lang="en-US" sz="2000" baseline="30000" dirty="0">
                <a:solidFill>
                  <a:srgbClr val="0070C0"/>
                </a:solidFill>
              </a:rPr>
              <a:t>st</a:t>
            </a:r>
            <a:r>
              <a:rPr lang="en-US" sz="2000" dirty="0">
                <a:solidFill>
                  <a:srgbClr val="0070C0"/>
                </a:solidFill>
              </a:rPr>
              <a:t> Proposal to UMCOR: </a:t>
            </a:r>
          </a:p>
          <a:p>
            <a:pPr algn="ctr"/>
            <a:r>
              <a:rPr lang="en-US" sz="2000" dirty="0">
                <a:solidFill>
                  <a:srgbClr val="0070C0"/>
                </a:solidFill>
              </a:rPr>
              <a:t>November 1</a:t>
            </a:r>
            <a:r>
              <a:rPr lang="en-US" sz="2000" baseline="30000" dirty="0">
                <a:solidFill>
                  <a:srgbClr val="0070C0"/>
                </a:solidFill>
              </a:rPr>
              <a:t>st</a:t>
            </a:r>
            <a:r>
              <a:rPr lang="en-US" sz="2000" dirty="0">
                <a:solidFill>
                  <a:srgbClr val="0070C0"/>
                </a:solidFill>
              </a:rPr>
              <a:t> to October 31</a:t>
            </a:r>
            <a:r>
              <a:rPr lang="en-US" sz="2000" baseline="30000" dirty="0">
                <a:solidFill>
                  <a:srgbClr val="0070C0"/>
                </a:solidFill>
              </a:rPr>
              <a:t>st</a:t>
            </a:r>
            <a:r>
              <a:rPr lang="en-US" sz="2000" dirty="0">
                <a:solidFill>
                  <a:srgbClr val="0070C0"/>
                </a:solidFill>
              </a:rPr>
              <a:t> </a:t>
            </a:r>
          </a:p>
        </p:txBody>
      </p:sp>
      <p:sp>
        <p:nvSpPr>
          <p:cNvPr id="20" name="TextBox 19"/>
          <p:cNvSpPr txBox="1"/>
          <p:nvPr/>
        </p:nvSpPr>
        <p:spPr>
          <a:xfrm>
            <a:off x="4329806" y="6348311"/>
            <a:ext cx="4562629" cy="369332"/>
          </a:xfrm>
          <a:prstGeom prst="rect">
            <a:avLst/>
          </a:prstGeom>
          <a:noFill/>
        </p:spPr>
        <p:txBody>
          <a:bodyPr wrap="square" rtlCol="0">
            <a:spAutoFit/>
          </a:bodyPr>
          <a:lstStyle/>
          <a:p>
            <a:r>
              <a:rPr lang="en-US" dirty="0"/>
              <a:t>$3.6m for a one year period  </a:t>
            </a:r>
          </a:p>
        </p:txBody>
      </p:sp>
      <p:sp>
        <p:nvSpPr>
          <p:cNvPr id="13" name="Content Placeholder 2"/>
          <p:cNvSpPr txBox="1">
            <a:spLocks/>
          </p:cNvSpPr>
          <p:nvPr/>
        </p:nvSpPr>
        <p:spPr>
          <a:xfrm>
            <a:off x="8400337" y="5415552"/>
            <a:ext cx="3238181" cy="1142437"/>
          </a:xfrm>
          <a:prstGeom prst="rect">
            <a:avLst/>
          </a:prstGeom>
        </p:spPr>
        <p:style>
          <a:lnRef idx="2">
            <a:schemeClr val="accent2"/>
          </a:lnRef>
          <a:fillRef idx="1">
            <a:schemeClr val="lt1"/>
          </a:fillRef>
          <a:effectRef idx="0">
            <a:schemeClr val="accent2"/>
          </a:effectRef>
          <a:fontRef idx="minor">
            <a:schemeClr val="dk1"/>
          </a:fontRef>
        </p:style>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None/>
            </a:pPr>
            <a:r>
              <a:rPr lang="en-US" sz="2000" b="1" dirty="0">
                <a:solidFill>
                  <a:srgbClr val="C00000"/>
                </a:solidFill>
              </a:rPr>
              <a:t>UMC Conferences  </a:t>
            </a:r>
          </a:p>
          <a:p>
            <a:pPr marL="114300" indent="0" algn="ctr">
              <a:buNone/>
            </a:pPr>
            <a:r>
              <a:rPr lang="en-US" sz="2000" b="1" dirty="0">
                <a:solidFill>
                  <a:srgbClr val="C00000"/>
                </a:solidFill>
              </a:rPr>
              <a:t>Local Churches</a:t>
            </a:r>
          </a:p>
          <a:p>
            <a:pPr marL="114300" indent="0" algn="ctr">
              <a:buNone/>
            </a:pPr>
            <a:r>
              <a:rPr lang="en-US" sz="2000" b="1" dirty="0">
                <a:solidFill>
                  <a:srgbClr val="C00000"/>
                </a:solidFill>
              </a:rPr>
              <a:t>Specialized Mission Teams</a:t>
            </a:r>
          </a:p>
        </p:txBody>
      </p:sp>
      <p:cxnSp>
        <p:nvCxnSpPr>
          <p:cNvPr id="8" name="Straight Arrow Connector 7"/>
          <p:cNvCxnSpPr>
            <a:stCxn id="7" idx="2"/>
            <a:endCxn id="13" idx="0"/>
          </p:cNvCxnSpPr>
          <p:nvPr/>
        </p:nvCxnSpPr>
        <p:spPr>
          <a:xfrm flipH="1">
            <a:off x="10019428" y="4717028"/>
            <a:ext cx="1" cy="698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4462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47484"/>
            <a:ext cx="5157787" cy="1076633"/>
          </a:xfrm>
          <a:ln>
            <a:solidFill>
              <a:schemeClr val="tx1"/>
            </a:solidFill>
          </a:ln>
        </p:spPr>
        <p:txBody>
          <a:bodyPr>
            <a:normAutofit fontScale="77500" lnSpcReduction="20000"/>
          </a:bodyPr>
          <a:lstStyle/>
          <a:p>
            <a:endParaRPr lang="en-US" dirty="0"/>
          </a:p>
          <a:p>
            <a:pPr algn="ctr"/>
            <a:r>
              <a:rPr lang="en-US" sz="3100" dirty="0"/>
              <a:t>CONFERENCE TO CONFERENCE</a:t>
            </a:r>
          </a:p>
          <a:p>
            <a:pPr algn="ctr"/>
            <a:r>
              <a:rPr lang="en-US" sz="3100" dirty="0"/>
              <a:t>CHURCH TO CHURCH</a:t>
            </a:r>
          </a:p>
          <a:p>
            <a:endParaRPr lang="en-US" dirty="0"/>
          </a:p>
        </p:txBody>
      </p:sp>
      <p:sp>
        <p:nvSpPr>
          <p:cNvPr id="4" name="Content Placeholder 3"/>
          <p:cNvSpPr>
            <a:spLocks noGrp="1"/>
          </p:cNvSpPr>
          <p:nvPr>
            <p:ph sz="half" idx="2"/>
          </p:nvPr>
        </p:nvSpPr>
        <p:spPr>
          <a:xfrm>
            <a:off x="839788" y="1297858"/>
            <a:ext cx="5157787" cy="5324168"/>
          </a:xfrm>
          <a:ln>
            <a:solidFill>
              <a:schemeClr val="tx1"/>
            </a:solidFill>
          </a:ln>
        </p:spPr>
        <p:txBody>
          <a:bodyPr>
            <a:normAutofit lnSpcReduction="10000"/>
          </a:bodyPr>
          <a:lstStyle/>
          <a:p>
            <a:r>
              <a:rPr lang="en-US" sz="2400" dirty="0"/>
              <a:t>Coordination directly through the Conference Offices of the MCPR</a:t>
            </a:r>
          </a:p>
          <a:p>
            <a:r>
              <a:rPr lang="en-US" sz="2400" dirty="0"/>
              <a:t>Scope of Work: Church repairs </a:t>
            </a:r>
          </a:p>
          <a:p>
            <a:r>
              <a:rPr lang="en-US" sz="2400" dirty="0"/>
              <a:t>PRMC is working in a comprehensive plan for the recovery of Local Churches in three main areas</a:t>
            </a:r>
          </a:p>
          <a:p>
            <a:pPr lvl="1"/>
            <a:r>
              <a:rPr lang="en-US" sz="2200" dirty="0"/>
              <a:t>New scope of ministry </a:t>
            </a:r>
          </a:p>
          <a:p>
            <a:pPr lvl="2"/>
            <a:r>
              <a:rPr lang="en-US" sz="2200" i="1" dirty="0">
                <a:solidFill>
                  <a:srgbClr val="C00000"/>
                </a:solidFill>
              </a:rPr>
              <a:t>A Church that is relevant and is present</a:t>
            </a:r>
          </a:p>
          <a:p>
            <a:pPr lvl="1"/>
            <a:r>
              <a:rPr lang="en-US" sz="2200" dirty="0"/>
              <a:t>Spiritual nurture</a:t>
            </a:r>
          </a:p>
          <a:p>
            <a:pPr lvl="2"/>
            <a:r>
              <a:rPr lang="es-PR" sz="2200" i="1" dirty="0" err="1">
                <a:solidFill>
                  <a:srgbClr val="C00000"/>
                </a:solidFill>
              </a:rPr>
              <a:t>Feeding</a:t>
            </a:r>
            <a:r>
              <a:rPr lang="es-PR" sz="2200" i="1" dirty="0">
                <a:solidFill>
                  <a:srgbClr val="C00000"/>
                </a:solidFill>
              </a:rPr>
              <a:t>, </a:t>
            </a:r>
            <a:r>
              <a:rPr lang="es-PR" sz="2200" i="1" dirty="0" err="1">
                <a:solidFill>
                  <a:srgbClr val="C00000"/>
                </a:solidFill>
              </a:rPr>
              <a:t>care</a:t>
            </a:r>
            <a:r>
              <a:rPr lang="es-PR" sz="2200" i="1" dirty="0">
                <a:solidFill>
                  <a:srgbClr val="C00000"/>
                </a:solidFill>
              </a:rPr>
              <a:t>, and </a:t>
            </a:r>
            <a:r>
              <a:rPr lang="es-PR" sz="2200" i="1" dirty="0" err="1">
                <a:solidFill>
                  <a:srgbClr val="C00000"/>
                </a:solidFill>
              </a:rPr>
              <a:t>support</a:t>
            </a:r>
            <a:endParaRPr lang="en-US" sz="2200" i="1" dirty="0">
              <a:solidFill>
                <a:srgbClr val="C00000"/>
              </a:solidFill>
            </a:endParaRPr>
          </a:p>
          <a:p>
            <a:pPr lvl="1"/>
            <a:r>
              <a:rPr lang="en-US" sz="2200" dirty="0"/>
              <a:t>Leadership development</a:t>
            </a:r>
          </a:p>
          <a:p>
            <a:pPr lvl="2"/>
            <a:r>
              <a:rPr lang="en-US" sz="2200" i="1" dirty="0">
                <a:solidFill>
                  <a:srgbClr val="C00000"/>
                </a:solidFill>
              </a:rPr>
              <a:t>Resiliency </a:t>
            </a:r>
          </a:p>
          <a:p>
            <a:pPr lvl="2"/>
            <a:r>
              <a:rPr lang="en-US" sz="2200" i="1" dirty="0">
                <a:solidFill>
                  <a:srgbClr val="C00000"/>
                </a:solidFill>
              </a:rPr>
              <a:t>Capabilities</a:t>
            </a:r>
          </a:p>
          <a:p>
            <a:pPr lvl="2"/>
            <a:r>
              <a:rPr lang="en-US" sz="2200" i="1" dirty="0">
                <a:solidFill>
                  <a:srgbClr val="C00000"/>
                </a:solidFill>
              </a:rPr>
              <a:t>Empowerment </a:t>
            </a:r>
          </a:p>
          <a:p>
            <a:endParaRPr lang="en-US" dirty="0"/>
          </a:p>
        </p:txBody>
      </p:sp>
      <p:sp>
        <p:nvSpPr>
          <p:cNvPr id="5" name="Text Placeholder 4"/>
          <p:cNvSpPr>
            <a:spLocks noGrp="1"/>
          </p:cNvSpPr>
          <p:nvPr>
            <p:ph type="body" sz="quarter" idx="3"/>
          </p:nvPr>
        </p:nvSpPr>
        <p:spPr>
          <a:xfrm>
            <a:off x="6172200" y="132765"/>
            <a:ext cx="5183188" cy="1076633"/>
          </a:xfrm>
          <a:ln>
            <a:solidFill>
              <a:schemeClr val="tx1"/>
            </a:solidFill>
          </a:ln>
        </p:spPr>
        <p:txBody>
          <a:bodyPr>
            <a:normAutofit fontScale="85000" lnSpcReduction="20000"/>
          </a:bodyPr>
          <a:lstStyle/>
          <a:p>
            <a:endParaRPr lang="en-US" dirty="0"/>
          </a:p>
          <a:p>
            <a:pPr algn="ctr"/>
            <a:r>
              <a:rPr lang="en-US" sz="2800" dirty="0"/>
              <a:t>UMCOR &amp; CHURCH</a:t>
            </a:r>
          </a:p>
          <a:p>
            <a:pPr algn="ctr"/>
            <a:r>
              <a:rPr lang="en-US" sz="2800" dirty="0"/>
              <a:t>COMMUNITY RECOVERY</a:t>
            </a:r>
          </a:p>
          <a:p>
            <a:endParaRPr lang="en-US" dirty="0"/>
          </a:p>
        </p:txBody>
      </p:sp>
      <p:sp>
        <p:nvSpPr>
          <p:cNvPr id="6" name="Content Placeholder 5"/>
          <p:cNvSpPr>
            <a:spLocks noGrp="1"/>
          </p:cNvSpPr>
          <p:nvPr>
            <p:ph sz="quarter" idx="4"/>
          </p:nvPr>
        </p:nvSpPr>
        <p:spPr>
          <a:xfrm>
            <a:off x="6172200" y="1266242"/>
            <a:ext cx="5183188" cy="5370531"/>
          </a:xfrm>
          <a:ln>
            <a:solidFill>
              <a:schemeClr val="tx1"/>
            </a:solidFill>
          </a:ln>
        </p:spPr>
        <p:txBody>
          <a:bodyPr>
            <a:normAutofit/>
          </a:bodyPr>
          <a:lstStyle/>
          <a:p>
            <a:r>
              <a:rPr lang="en-US" sz="2400" dirty="0"/>
              <a:t>Coordination through UMCOR and then MCPR’s Volunteers Coordinator. </a:t>
            </a:r>
          </a:p>
          <a:p>
            <a:r>
              <a:rPr lang="en-US" sz="2400" dirty="0"/>
              <a:t>Scope of Work: House Repairs through Comprehensive Case Management</a:t>
            </a:r>
            <a:r>
              <a:rPr lang="en-US" sz="2000" dirty="0"/>
              <a:t>. </a:t>
            </a:r>
          </a:p>
          <a:p>
            <a:pPr lvl="1"/>
            <a:r>
              <a:rPr lang="en-US" sz="2000" dirty="0"/>
              <a:t>First Months Early Response Teams </a:t>
            </a:r>
          </a:p>
          <a:p>
            <a:pPr lvl="1"/>
            <a:r>
              <a:rPr lang="en-US" sz="2000" dirty="0"/>
              <a:t>Following by UMVIM groups skilled in construction</a:t>
            </a:r>
          </a:p>
          <a:p>
            <a:pPr lvl="1"/>
            <a:r>
              <a:rPr lang="en-US" sz="2000" dirty="0"/>
              <a:t>18 plus years old </a:t>
            </a:r>
          </a:p>
          <a:p>
            <a:r>
              <a:rPr lang="en-US" sz="2400" dirty="0"/>
              <a:t>As soon as the different areas are ready to move to the next phase,  we will begin the case management phase and receiving different missionary groups to work on the reconstruction of local communities. </a:t>
            </a:r>
          </a:p>
          <a:p>
            <a:pPr lvl="1"/>
            <a:r>
              <a:rPr lang="en-US" sz="2000" dirty="0"/>
              <a:t>Full recovery will take years.</a:t>
            </a:r>
          </a:p>
          <a:p>
            <a:endParaRPr lang="en-US" dirty="0"/>
          </a:p>
        </p:txBody>
      </p:sp>
    </p:spTree>
    <p:extLst>
      <p:ext uri="{BB962C8B-B14F-4D97-AF65-F5344CB8AC3E}">
        <p14:creationId xmlns:p14="http://schemas.microsoft.com/office/powerpoint/2010/main" xmlns="" val="3735867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71525" y="283358"/>
            <a:ext cx="5199885" cy="908213"/>
          </a:xfrm>
          <a:prstGeom prst="rect">
            <a:avLst/>
          </a:prstGeom>
        </p:spPr>
        <p:style>
          <a:lnRef idx="2">
            <a:schemeClr val="accent2"/>
          </a:lnRef>
          <a:fillRef idx="1">
            <a:schemeClr val="lt1"/>
          </a:fillRef>
          <a:effectRef idx="0">
            <a:schemeClr val="accent2"/>
          </a:effectRef>
          <a:fontRef idx="minor">
            <a:schemeClr val="dk1"/>
          </a:fontRef>
        </p:style>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None/>
            </a:pPr>
            <a:r>
              <a:rPr lang="en-US" dirty="0">
                <a:solidFill>
                  <a:schemeClr val="tx1"/>
                </a:solidFill>
              </a:rPr>
              <a:t>Recovery of </a:t>
            </a:r>
          </a:p>
          <a:p>
            <a:pPr marL="114300" indent="0" algn="ctr">
              <a:buNone/>
            </a:pPr>
            <a:r>
              <a:rPr lang="en-US" dirty="0">
                <a:solidFill>
                  <a:schemeClr val="tx1"/>
                </a:solidFill>
              </a:rPr>
              <a:t>Communities</a:t>
            </a:r>
          </a:p>
        </p:txBody>
      </p:sp>
      <p:sp>
        <p:nvSpPr>
          <p:cNvPr id="3" name="Content Placeholder 3"/>
          <p:cNvSpPr txBox="1">
            <a:spLocks/>
          </p:cNvSpPr>
          <p:nvPr/>
        </p:nvSpPr>
        <p:spPr>
          <a:xfrm>
            <a:off x="6324496" y="283358"/>
            <a:ext cx="5629430" cy="908213"/>
          </a:xfrm>
          <a:prstGeom prst="rect">
            <a:avLst/>
          </a:prstGeom>
        </p:spPr>
        <p:style>
          <a:lnRef idx="2">
            <a:schemeClr val="accent4"/>
          </a:lnRef>
          <a:fillRef idx="1">
            <a:schemeClr val="lt1"/>
          </a:fillRef>
          <a:effectRef idx="0">
            <a:schemeClr val="accent4"/>
          </a:effectRef>
          <a:fontRef idx="minor">
            <a:schemeClr val="dk1"/>
          </a:fontRef>
        </p:style>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None/>
            </a:pPr>
            <a:r>
              <a:rPr lang="en-US" dirty="0">
                <a:solidFill>
                  <a:schemeClr val="tx1"/>
                </a:solidFill>
              </a:rPr>
              <a:t>Recovery of </a:t>
            </a:r>
          </a:p>
          <a:p>
            <a:pPr marL="114300" indent="0" algn="ctr">
              <a:buNone/>
            </a:pPr>
            <a:r>
              <a:rPr lang="en-US" dirty="0">
                <a:solidFill>
                  <a:schemeClr val="tx1"/>
                </a:solidFill>
              </a:rPr>
              <a:t>Religious Leaders &amp; Local Churches</a:t>
            </a:r>
          </a:p>
        </p:txBody>
      </p:sp>
      <p:pic>
        <p:nvPicPr>
          <p:cNvPr id="4" name="Picture 3"/>
          <p:cNvPicPr>
            <a:picLocks noChangeAspect="1"/>
          </p:cNvPicPr>
          <p:nvPr/>
        </p:nvPicPr>
        <p:blipFill>
          <a:blip r:embed="rId2" cstate="email"/>
          <a:stretch>
            <a:fillRect/>
          </a:stretch>
        </p:blipFill>
        <p:spPr>
          <a:xfrm>
            <a:off x="371526" y="3857011"/>
            <a:ext cx="5199884" cy="261046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email"/>
          <a:stretch>
            <a:fillRect/>
          </a:stretch>
        </p:blipFill>
        <p:spPr>
          <a:xfrm>
            <a:off x="6324496" y="3857011"/>
            <a:ext cx="5629429" cy="265685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email"/>
          <a:stretch>
            <a:fillRect/>
          </a:stretch>
        </p:blipFill>
        <p:spPr>
          <a:xfrm>
            <a:off x="6324497" y="1191571"/>
            <a:ext cx="5629428" cy="253977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email"/>
          <a:stretch>
            <a:fillRect/>
          </a:stretch>
        </p:blipFill>
        <p:spPr>
          <a:xfrm>
            <a:off x="371527" y="1191570"/>
            <a:ext cx="5199883" cy="25397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9805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WhatsApp Image 2017-10-19 at 10.06.35 AM.jpe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a:xfrm>
            <a:off x="8131315" y="1902"/>
            <a:ext cx="4060685" cy="4235786"/>
          </a:xfrm>
          <a:prstGeom prst="rect">
            <a:avLst/>
          </a:prstGeom>
          <a:ln>
            <a:noFill/>
          </a:ln>
          <a:effectLst>
            <a:softEdge rad="112500"/>
          </a:effectLst>
        </p:spPr>
      </p:pic>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131315" y="4263416"/>
            <a:ext cx="4060685" cy="2407207"/>
          </a:xfrm>
          <a:prstGeom prst="rect">
            <a:avLst/>
          </a:prstGeom>
          <a:ln>
            <a:noFill/>
          </a:ln>
          <a:effectLst>
            <a:softEdge rad="112500"/>
          </a:effectLst>
        </p:spPr>
      </p:pic>
      <p:pic>
        <p:nvPicPr>
          <p:cNvPr id="1026" name="Picture 2" descr="https://bod6s0e3xl-flywheel.netdna-ssl.com/wp-content/uploads/2018/02/PRVisitingTeam-SansAdresCotto-2.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 y="24785"/>
            <a:ext cx="8131314" cy="419862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108255" y="4503267"/>
            <a:ext cx="3619370" cy="1200329"/>
          </a:xfrm>
          <a:prstGeom prst="rect">
            <a:avLst/>
          </a:prstGeom>
        </p:spPr>
        <p:txBody>
          <a:bodyPr wrap="square">
            <a:spAutoFit/>
          </a:bodyPr>
          <a:lstStyle/>
          <a:p>
            <a:pPr algn="ctr"/>
            <a:r>
              <a:rPr lang="en-US" i="1" dirty="0"/>
              <a:t>(From left)</a:t>
            </a:r>
            <a:r>
              <a:rPr lang="en-US" dirty="0"/>
              <a:t> The Revs. BK Chung, Nicolas Camacho, Tracy Bass, </a:t>
            </a:r>
          </a:p>
          <a:p>
            <a:pPr algn="ctr"/>
            <a:r>
              <a:rPr lang="en-US" dirty="0"/>
              <a:t>Irving Cotto and Herbert Coe. </a:t>
            </a:r>
          </a:p>
          <a:p>
            <a:pPr algn="ctr"/>
            <a:r>
              <a:rPr lang="en-US" i="1" dirty="0"/>
              <a:t>Andres Cotto photo</a:t>
            </a:r>
            <a:endParaRPr lang="en-US" dirty="0"/>
          </a:p>
        </p:txBody>
      </p:sp>
      <p:sp>
        <p:nvSpPr>
          <p:cNvPr id="11" name="Title 1"/>
          <p:cNvSpPr txBox="1">
            <a:spLocks/>
          </p:cNvSpPr>
          <p:nvPr/>
        </p:nvSpPr>
        <p:spPr>
          <a:xfrm>
            <a:off x="2267754" y="3211856"/>
            <a:ext cx="7573863" cy="1051560"/>
          </a:xfrm>
          <a:prstGeom prst="rect">
            <a:avLst/>
          </a:prstGeom>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200" b="1" dirty="0"/>
              <a:t>Eastern PA Delegation</a:t>
            </a:r>
            <a:br>
              <a:rPr lang="en-US" sz="3200" b="1" dirty="0"/>
            </a:br>
            <a:r>
              <a:rPr lang="en-US" sz="3200" b="1" dirty="0"/>
              <a:t>14-23 FEB 2018</a:t>
            </a:r>
          </a:p>
          <a:p>
            <a:endParaRPr lang="en-US" sz="1800" b="1" dirty="0"/>
          </a:p>
        </p:txBody>
      </p:sp>
    </p:spTree>
    <p:extLst>
      <p:ext uri="{BB962C8B-B14F-4D97-AF65-F5344CB8AC3E}">
        <p14:creationId xmlns:p14="http://schemas.microsoft.com/office/powerpoint/2010/main" xmlns="" val="2017545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458" y="1740183"/>
            <a:ext cx="3932237" cy="1629696"/>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sz="2200" b="1" dirty="0"/>
              <a:t>North East Region</a:t>
            </a:r>
            <a:br>
              <a:rPr lang="en-US" sz="2200" b="1" dirty="0"/>
            </a:br>
            <a:r>
              <a:rPr lang="en-US" sz="2200" b="1" dirty="0" err="1"/>
              <a:t>Torrimar</a:t>
            </a:r>
            <a:r>
              <a:rPr lang="en-US" sz="2200" b="1" dirty="0"/>
              <a:t> MC, </a:t>
            </a:r>
            <a:br>
              <a:rPr lang="en-US" sz="2200" b="1" dirty="0"/>
            </a:br>
            <a:r>
              <a:rPr lang="en-US" sz="2200" b="1" dirty="0"/>
              <a:t>Levittown</a:t>
            </a:r>
          </a:p>
        </p:txBody>
      </p:sp>
      <p:sp>
        <p:nvSpPr>
          <p:cNvPr id="4" name="Text Placeholder 3"/>
          <p:cNvSpPr>
            <a:spLocks noGrp="1"/>
          </p:cNvSpPr>
          <p:nvPr>
            <p:ph type="body" sz="half" idx="2"/>
          </p:nvPr>
        </p:nvSpPr>
        <p:spPr>
          <a:xfrm>
            <a:off x="4483510" y="3429000"/>
            <a:ext cx="3120206" cy="3178277"/>
          </a:xfrm>
        </p:spPr>
        <p:txBody>
          <a:bodyPr>
            <a:normAutofit lnSpcReduction="10000"/>
          </a:bodyPr>
          <a:lstStyle/>
          <a:p>
            <a:r>
              <a:rPr lang="en-US" dirty="0"/>
              <a:t>Pastor: </a:t>
            </a:r>
            <a:r>
              <a:rPr lang="en-US" dirty="0" err="1"/>
              <a:t>Brigido</a:t>
            </a:r>
            <a:r>
              <a:rPr lang="en-US" dirty="0"/>
              <a:t> Ortiz</a:t>
            </a:r>
          </a:p>
          <a:p>
            <a:r>
              <a:rPr lang="en-US" dirty="0"/>
              <a:t>Damages:</a:t>
            </a:r>
          </a:p>
          <a:p>
            <a:pPr marL="742950" lvl="1" indent="-285750">
              <a:buFont typeface="Arial" panose="020B0604020202020204" pitchFamily="34" charset="0"/>
              <a:buChar char="•"/>
            </a:pPr>
            <a:r>
              <a:rPr lang="en-US" dirty="0"/>
              <a:t>Outside roof needs to be sealed</a:t>
            </a:r>
          </a:p>
          <a:p>
            <a:pPr marL="742950" lvl="1" indent="-285750">
              <a:buFont typeface="Arial" panose="020B0604020202020204" pitchFamily="34" charset="0"/>
              <a:buChar char="•"/>
            </a:pPr>
            <a:r>
              <a:rPr lang="en-US" dirty="0"/>
              <a:t>Classroom’s floors are cracking</a:t>
            </a:r>
          </a:p>
          <a:p>
            <a:pPr marL="1200150" lvl="2" indent="-285750">
              <a:buFont typeface="Arial" panose="020B0604020202020204" pitchFamily="34" charset="0"/>
              <a:buChar char="•"/>
            </a:pPr>
            <a:r>
              <a:rPr lang="en-US" dirty="0"/>
              <a:t>Water went underneath the building causing the soil to erode</a:t>
            </a:r>
          </a:p>
          <a:p>
            <a:pPr marL="742950" lvl="1" indent="-285750">
              <a:buFont typeface="Arial" panose="020B0604020202020204" pitchFamily="34" charset="0"/>
              <a:buChar char="•"/>
            </a:pPr>
            <a:r>
              <a:rPr lang="en-US" dirty="0"/>
              <a:t>Mold on the floor and walls</a:t>
            </a:r>
          </a:p>
          <a:p>
            <a:pPr marL="742950" lvl="1" indent="-285750">
              <a:buFont typeface="Arial" panose="020B0604020202020204" pitchFamily="34" charset="0"/>
              <a:buChar char="•"/>
            </a:pPr>
            <a:r>
              <a:rPr lang="en-US" dirty="0"/>
              <a:t>An elder family affiliated to the church, lost everything inside the house. </a:t>
            </a:r>
          </a:p>
          <a:p>
            <a:pPr marL="1200150" lvl="2" indent="-285750">
              <a:buFont typeface="Arial" panose="020B0604020202020204" pitchFamily="34" charset="0"/>
              <a:buChar char="•"/>
            </a:pPr>
            <a:r>
              <a:rPr lang="en-US" dirty="0"/>
              <a:t>House is ready to be occupied.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9" name="Content Placeholder 8"/>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7934632" y="1"/>
            <a:ext cx="4257368" cy="3126658"/>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376073" y="3857283"/>
            <a:ext cx="1965409" cy="2065577"/>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4258768" y="73615"/>
            <a:ext cx="3098408" cy="1938981"/>
          </a:xfrm>
          <a:prstGeom prst="rect">
            <a:avLst/>
          </a:prstGeom>
          <a:noFill/>
          <a:ln w="9525">
            <a:noFill/>
            <a:miter lim="800000"/>
            <a:headEnd/>
            <a:tailEnd/>
          </a:ln>
        </p:spPr>
      </p:pic>
      <p:pic>
        <p:nvPicPr>
          <p:cNvPr id="7" name="Content Placeholder 5"/>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0" y="0"/>
            <a:ext cx="3967316" cy="3303639"/>
          </a:xfrm>
          <a:prstGeom prst="rect">
            <a:avLst/>
          </a:prstGeom>
          <a:ln>
            <a:noFill/>
          </a:ln>
          <a:effectLst>
            <a:softEdge rad="112500"/>
          </a:effectLst>
        </p:spPr>
      </p:pic>
      <p:pic>
        <p:nvPicPr>
          <p:cNvPr id="8" name="Picture 7"/>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0" y="3465871"/>
            <a:ext cx="3967316" cy="3392129"/>
          </a:xfrm>
          <a:prstGeom prst="rect">
            <a:avLst/>
          </a:prstGeom>
          <a:ln>
            <a:noFill/>
          </a:ln>
          <a:effectLst>
            <a:softEdge rad="112500"/>
          </a:effectLst>
        </p:spPr>
      </p:pic>
      <p:pic>
        <p:nvPicPr>
          <p:cNvPr id="10" name="Content Placeholder 6"/>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046720" y="3465871"/>
            <a:ext cx="4145280" cy="3326341"/>
          </a:xfrm>
          <a:prstGeom prst="rect">
            <a:avLst/>
          </a:prstGeom>
          <a:ln>
            <a:noFill/>
          </a:ln>
          <a:effectLst>
            <a:softEdge rad="112500"/>
          </a:effectLst>
        </p:spPr>
      </p:pic>
    </p:spTree>
    <p:extLst>
      <p:ext uri="{BB962C8B-B14F-4D97-AF65-F5344CB8AC3E}">
        <p14:creationId xmlns:p14="http://schemas.microsoft.com/office/powerpoint/2010/main" xmlns="" val="179178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718" y="478971"/>
            <a:ext cx="3932237" cy="1894115"/>
          </a:xfrm>
        </p:spPr>
        <p:txBody>
          <a:bodyPr>
            <a:normAutofit/>
          </a:bodyPr>
          <a:lstStyle/>
          <a:p>
            <a:pPr algn="ctr"/>
            <a:r>
              <a:rPr lang="en-US" b="1" dirty="0"/>
              <a:t>“Villas Del Sol” Community</a:t>
            </a:r>
            <a:br>
              <a:rPr lang="en-US" b="1" dirty="0"/>
            </a:br>
            <a:r>
              <a:rPr lang="en-US" b="1" dirty="0" err="1"/>
              <a:t>Torrimar</a:t>
            </a:r>
            <a:r>
              <a:rPr lang="en-US" b="1" dirty="0"/>
              <a:t>, Levittown</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8302171" y="457200"/>
            <a:ext cx="3338285" cy="4332514"/>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998505" y="4974771"/>
            <a:ext cx="3932237" cy="1883229"/>
          </a:xfrm>
        </p:spPr>
        <p:txBody>
          <a:bodyPr>
            <a:normAutofit/>
          </a:bodyPr>
          <a:lstStyle/>
          <a:p>
            <a:pPr algn="ctr"/>
            <a:r>
              <a:rPr lang="en-US" sz="1400" i="1" dirty="0"/>
              <a:t>A building in the community of Villas Del Sol was ravaged by Hurricane Maria. Jose </a:t>
            </a:r>
            <a:r>
              <a:rPr lang="en-US" sz="1400" i="1" dirty="0" err="1"/>
              <a:t>Espada</a:t>
            </a:r>
            <a:r>
              <a:rPr lang="en-US" sz="1400" i="1" dirty="0"/>
              <a:t> Marrero Methodist Church, Rio </a:t>
            </a:r>
            <a:r>
              <a:rPr lang="en-US" sz="1400" i="1" dirty="0" err="1"/>
              <a:t>Piedras</a:t>
            </a:r>
            <a:r>
              <a:rPr lang="en-US" sz="1400" i="1" dirty="0"/>
              <a:t> Heights Methodist Church and </a:t>
            </a:r>
            <a:r>
              <a:rPr lang="en-US" sz="1400" i="1" dirty="0" err="1"/>
              <a:t>Torrimar</a:t>
            </a:r>
            <a:r>
              <a:rPr lang="en-US" sz="1400" i="1" dirty="0"/>
              <a:t> Methodist Church are taking supplies to that community where there is a small chapel pastored by Bishop Emeritus Juan Antonio Vera Mendez. Photo courtesy of the Facebook page of Bishop Hector F. Ortiz.</a:t>
            </a:r>
            <a:endParaRPr lang="en-US" sz="14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98247" y="3133271"/>
            <a:ext cx="4417181" cy="3312886"/>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p:nvPr/>
        </p:nvCxnSpPr>
        <p:spPr>
          <a:xfrm flipH="1" flipV="1">
            <a:off x="4772025" y="4644571"/>
            <a:ext cx="3065689" cy="139337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868082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xmlns="" val="0"/>
              </a:ext>
            </a:extLst>
          </a:blip>
          <a:stretch>
            <a:fillRect/>
          </a:stretch>
        </p:blipFill>
        <p:spPr>
          <a:xfrm>
            <a:off x="8244348" y="0"/>
            <a:ext cx="3947652" cy="2960739"/>
          </a:xfrm>
          <a:prstGeom prst="rect">
            <a:avLst/>
          </a:prstGeom>
          <a:ln>
            <a:noFill/>
          </a:ln>
          <a:effectLst>
            <a:softEdge rad="112500"/>
          </a:effectLst>
        </p:spPr>
      </p:pic>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 y="3719945"/>
            <a:ext cx="3893574" cy="3138055"/>
          </a:xfrm>
          <a:prstGeom prst="rect">
            <a:avLst/>
          </a:prstGeom>
          <a:ln>
            <a:noFill/>
          </a:ln>
          <a:effectLst>
            <a:softEdge rad="11250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046867" y="0"/>
            <a:ext cx="4064008" cy="2934929"/>
          </a:xfrm>
          <a:prstGeom prst="rect">
            <a:avLst/>
          </a:prstGeom>
          <a:ln>
            <a:noFill/>
          </a:ln>
          <a:effectLst>
            <a:softEdge rad="112500"/>
          </a:effectLst>
        </p:spPr>
      </p:pic>
      <p:pic>
        <p:nvPicPr>
          <p:cNvPr id="9" name="Content Placeholder 5"/>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046867" y="3719945"/>
            <a:ext cx="4064008" cy="3138055"/>
          </a:xfrm>
          <a:prstGeom prst="rect">
            <a:avLst/>
          </a:prstGeom>
          <a:ln>
            <a:noFill/>
          </a:ln>
          <a:effectLst>
            <a:softEdge rad="112500"/>
          </a:effectLst>
        </p:spPr>
      </p:pic>
      <p:pic>
        <p:nvPicPr>
          <p:cNvPr id="10" name="Picture 9"/>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273845" y="3719945"/>
            <a:ext cx="3901038" cy="3138055"/>
          </a:xfrm>
          <a:prstGeom prst="rect">
            <a:avLst/>
          </a:prstGeom>
          <a:ln>
            <a:noFill/>
          </a:ln>
          <a:effectLst>
            <a:softEdge rad="112500"/>
          </a:effectLst>
        </p:spPr>
      </p:pic>
      <p:sp>
        <p:nvSpPr>
          <p:cNvPr id="3" name="Rectangle 2"/>
          <p:cNvSpPr/>
          <p:nvPr/>
        </p:nvSpPr>
        <p:spPr>
          <a:xfrm>
            <a:off x="3460955" y="3105835"/>
            <a:ext cx="6096000" cy="369332"/>
          </a:xfrm>
          <a:prstGeom prst="rect">
            <a:avLst/>
          </a:prstGeom>
        </p:spPr>
        <p:txBody>
          <a:bodyPr>
            <a:spAutoFit/>
          </a:bodyPr>
          <a:lstStyle/>
          <a:p>
            <a:r>
              <a:rPr lang="en-US" b="1" dirty="0"/>
              <a:t>“Jesus Principe De Paz” MC - Bo. Factor, Arecibo</a:t>
            </a:r>
            <a:endParaRPr lang="en-US" dirty="0"/>
          </a:p>
        </p:txBody>
      </p:sp>
      <p:pic>
        <p:nvPicPr>
          <p:cNvPr id="11" name="Content Placeholder 4"/>
          <p:cNvPicPr>
            <a:picLocks noGrp="1" noChangeAspect="1"/>
          </p:cNvPicPr>
          <p:nvPr>
            <p:ph idx="1"/>
          </p:nvPr>
        </p:nvPicPr>
        <p:blipFill>
          <a:blip r:embed="rId7" cstate="email">
            <a:extLst>
              <a:ext uri="{28A0092B-C50C-407E-A947-70E740481C1C}">
                <a14:useLocalDpi xmlns:a14="http://schemas.microsoft.com/office/drawing/2010/main" xmlns="" val="0"/>
              </a:ext>
            </a:extLst>
          </a:blip>
          <a:stretch>
            <a:fillRect/>
          </a:stretch>
        </p:blipFill>
        <p:spPr>
          <a:xfrm>
            <a:off x="1" y="0"/>
            <a:ext cx="4046866" cy="3105835"/>
          </a:xfrm>
          <a:prstGeom prst="rect">
            <a:avLst/>
          </a:prstGeom>
          <a:ln>
            <a:noFill/>
          </a:ln>
          <a:effectLst>
            <a:softEdge rad="112500"/>
          </a:effectLst>
        </p:spPr>
      </p:pic>
      <p:pic>
        <p:nvPicPr>
          <p:cNvPr id="12" name="Picture 2"/>
          <p:cNvPicPr>
            <a:picLocks noChangeAspect="1" noChangeArrowheads="1"/>
          </p:cNvPicPr>
          <p:nvPr/>
        </p:nvPicPr>
        <p:blipFill>
          <a:blip r:embed="rId8" cstate="print"/>
          <a:srcRect/>
          <a:stretch>
            <a:fillRect/>
          </a:stretch>
        </p:blipFill>
        <p:spPr bwMode="auto">
          <a:xfrm>
            <a:off x="2193993" y="3105835"/>
            <a:ext cx="1094897" cy="497416"/>
          </a:xfrm>
          <a:prstGeom prst="rect">
            <a:avLst/>
          </a:prstGeom>
          <a:noFill/>
          <a:ln w="9525">
            <a:noFill/>
            <a:miter lim="800000"/>
            <a:headEnd/>
            <a:tailEnd/>
          </a:ln>
        </p:spPr>
      </p:pic>
      <p:pic>
        <p:nvPicPr>
          <p:cNvPr id="13" name="Picture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701548" y="3105835"/>
            <a:ext cx="744844" cy="497416"/>
          </a:xfrm>
          <a:prstGeom prst="rect">
            <a:avLst/>
          </a:prstGeom>
        </p:spPr>
      </p:pic>
    </p:spTree>
    <p:extLst>
      <p:ext uri="{BB962C8B-B14F-4D97-AF65-F5344CB8AC3E}">
        <p14:creationId xmlns:p14="http://schemas.microsoft.com/office/powerpoint/2010/main" xmlns="" val="109148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01.nyt.com/newsgraphics/2017/09/18/hurricane-maria-map/2466dd541d5a2d0707d76b94e227079df5251b30/puerto-rico-Artboard_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600" y="1524000"/>
            <a:ext cx="11480800" cy="4114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233602" y="2438400"/>
            <a:ext cx="569387" cy="230832"/>
          </a:xfrm>
          <a:prstGeom prst="rect">
            <a:avLst/>
          </a:prstGeom>
        </p:spPr>
        <p:txBody>
          <a:bodyPr wrap="none">
            <a:spAutoFit/>
          </a:bodyPr>
          <a:lstStyle/>
          <a:p>
            <a:r>
              <a:rPr lang="en-US" sz="900" dirty="0">
                <a:effectLst/>
              </a:rPr>
              <a:t>Toa Alta</a:t>
            </a:r>
            <a:endParaRPr lang="en-US" sz="900" dirty="0"/>
          </a:p>
        </p:txBody>
      </p:sp>
      <p:sp>
        <p:nvSpPr>
          <p:cNvPr id="3" name="Rectangle 2"/>
          <p:cNvSpPr/>
          <p:nvPr/>
        </p:nvSpPr>
        <p:spPr>
          <a:xfrm>
            <a:off x="6300376" y="1981200"/>
            <a:ext cx="532518" cy="230832"/>
          </a:xfrm>
          <a:prstGeom prst="rect">
            <a:avLst/>
          </a:prstGeom>
        </p:spPr>
        <p:txBody>
          <a:bodyPr wrap="none">
            <a:spAutoFit/>
          </a:bodyPr>
          <a:lstStyle/>
          <a:p>
            <a:r>
              <a:rPr lang="en-US" sz="900" dirty="0">
                <a:effectLst/>
              </a:rPr>
              <a:t>Dorado</a:t>
            </a:r>
            <a:endParaRPr lang="en-US" sz="900" dirty="0"/>
          </a:p>
        </p:txBody>
      </p:sp>
      <p:sp>
        <p:nvSpPr>
          <p:cNvPr id="4" name="Rectangle 3"/>
          <p:cNvSpPr/>
          <p:nvPr/>
        </p:nvSpPr>
        <p:spPr>
          <a:xfrm>
            <a:off x="7315201" y="2055168"/>
            <a:ext cx="514885" cy="230832"/>
          </a:xfrm>
          <a:prstGeom prst="rect">
            <a:avLst/>
          </a:prstGeom>
        </p:spPr>
        <p:txBody>
          <a:bodyPr wrap="none">
            <a:spAutoFit/>
          </a:bodyPr>
          <a:lstStyle/>
          <a:p>
            <a:r>
              <a:rPr lang="en-US" sz="900" dirty="0" err="1">
                <a:effectLst/>
              </a:rPr>
              <a:t>Cataño</a:t>
            </a:r>
            <a:endParaRPr lang="en-US" sz="900" dirty="0"/>
          </a:p>
        </p:txBody>
      </p:sp>
      <p:sp>
        <p:nvSpPr>
          <p:cNvPr id="5" name="Rectangle 4"/>
          <p:cNvSpPr/>
          <p:nvPr/>
        </p:nvSpPr>
        <p:spPr>
          <a:xfrm>
            <a:off x="6908800" y="2283768"/>
            <a:ext cx="580608" cy="230832"/>
          </a:xfrm>
          <a:prstGeom prst="rect">
            <a:avLst/>
          </a:prstGeom>
        </p:spPr>
        <p:txBody>
          <a:bodyPr wrap="none">
            <a:spAutoFit/>
          </a:bodyPr>
          <a:lstStyle/>
          <a:p>
            <a:r>
              <a:rPr lang="en-US" sz="900" dirty="0"/>
              <a:t>Toa Baja</a:t>
            </a:r>
          </a:p>
        </p:txBody>
      </p:sp>
      <p:sp>
        <p:nvSpPr>
          <p:cNvPr id="6" name="Rectangle 5"/>
          <p:cNvSpPr/>
          <p:nvPr/>
        </p:nvSpPr>
        <p:spPr>
          <a:xfrm>
            <a:off x="6282285" y="2969568"/>
            <a:ext cx="622286" cy="230832"/>
          </a:xfrm>
          <a:prstGeom prst="rect">
            <a:avLst/>
          </a:prstGeom>
        </p:spPr>
        <p:txBody>
          <a:bodyPr wrap="none">
            <a:spAutoFit/>
          </a:bodyPr>
          <a:lstStyle/>
          <a:p>
            <a:r>
              <a:rPr lang="en-US" sz="900" dirty="0" err="1">
                <a:effectLst/>
              </a:rPr>
              <a:t>Naranjito</a:t>
            </a:r>
            <a:endParaRPr lang="en-US" sz="900" dirty="0"/>
          </a:p>
        </p:txBody>
      </p:sp>
      <p:sp>
        <p:nvSpPr>
          <p:cNvPr id="7" name="Rectangle 6"/>
          <p:cNvSpPr/>
          <p:nvPr/>
        </p:nvSpPr>
        <p:spPr>
          <a:xfrm>
            <a:off x="8229601" y="2276771"/>
            <a:ext cx="1045479" cy="369332"/>
          </a:xfrm>
          <a:prstGeom prst="rect">
            <a:avLst/>
          </a:prstGeom>
        </p:spPr>
        <p:txBody>
          <a:bodyPr wrap="none">
            <a:spAutoFit/>
          </a:bodyPr>
          <a:lstStyle/>
          <a:p>
            <a:r>
              <a:rPr lang="en-US" sz="900" dirty="0"/>
              <a:t>Roberto Clemente</a:t>
            </a:r>
          </a:p>
          <a:p>
            <a:r>
              <a:rPr lang="en-US" sz="900" dirty="0"/>
              <a:t>Coliseum</a:t>
            </a:r>
          </a:p>
        </p:txBody>
      </p:sp>
      <p:sp>
        <p:nvSpPr>
          <p:cNvPr id="8" name="Rectangle 7"/>
          <p:cNvSpPr/>
          <p:nvPr/>
        </p:nvSpPr>
        <p:spPr>
          <a:xfrm>
            <a:off x="6502401" y="3383018"/>
            <a:ext cx="585417" cy="230832"/>
          </a:xfrm>
          <a:prstGeom prst="rect">
            <a:avLst/>
          </a:prstGeom>
        </p:spPr>
        <p:txBody>
          <a:bodyPr wrap="none">
            <a:spAutoFit/>
          </a:bodyPr>
          <a:lstStyle/>
          <a:p>
            <a:r>
              <a:rPr lang="en-US" sz="900" dirty="0" err="1">
                <a:effectLst/>
              </a:rPr>
              <a:t>Comerio</a:t>
            </a:r>
            <a:endParaRPr lang="en-US" sz="900" dirty="0"/>
          </a:p>
        </p:txBody>
      </p:sp>
      <p:sp>
        <p:nvSpPr>
          <p:cNvPr id="9" name="Rectangle 8"/>
          <p:cNvSpPr/>
          <p:nvPr/>
        </p:nvSpPr>
        <p:spPr>
          <a:xfrm>
            <a:off x="7112001" y="2709493"/>
            <a:ext cx="859531" cy="246221"/>
          </a:xfrm>
          <a:prstGeom prst="rect">
            <a:avLst/>
          </a:prstGeom>
        </p:spPr>
        <p:txBody>
          <a:bodyPr wrap="none">
            <a:spAutoFit/>
          </a:bodyPr>
          <a:lstStyle/>
          <a:p>
            <a:r>
              <a:rPr lang="en-US" sz="1000" dirty="0"/>
              <a:t>La Plata Dam</a:t>
            </a:r>
          </a:p>
        </p:txBody>
      </p:sp>
      <p:sp>
        <p:nvSpPr>
          <p:cNvPr id="10" name="Rectangle 9"/>
          <p:cNvSpPr/>
          <p:nvPr/>
        </p:nvSpPr>
        <p:spPr>
          <a:xfrm>
            <a:off x="7126154" y="4724401"/>
            <a:ext cx="675185" cy="246221"/>
          </a:xfrm>
          <a:prstGeom prst="rect">
            <a:avLst/>
          </a:prstGeom>
        </p:spPr>
        <p:txBody>
          <a:bodyPr wrap="none">
            <a:spAutoFit/>
          </a:bodyPr>
          <a:lstStyle/>
          <a:p>
            <a:r>
              <a:rPr lang="en-US" sz="1000" dirty="0" err="1">
                <a:effectLst/>
              </a:rPr>
              <a:t>Guayama</a:t>
            </a:r>
            <a:endParaRPr lang="en-US" sz="1000" dirty="0"/>
          </a:p>
        </p:txBody>
      </p:sp>
      <p:sp>
        <p:nvSpPr>
          <p:cNvPr id="11" name="Rectangle 10"/>
          <p:cNvSpPr/>
          <p:nvPr/>
        </p:nvSpPr>
        <p:spPr>
          <a:xfrm>
            <a:off x="8926586" y="4495801"/>
            <a:ext cx="625492" cy="246221"/>
          </a:xfrm>
          <a:prstGeom prst="rect">
            <a:avLst/>
          </a:prstGeom>
        </p:spPr>
        <p:txBody>
          <a:bodyPr wrap="none">
            <a:spAutoFit/>
          </a:bodyPr>
          <a:lstStyle/>
          <a:p>
            <a:r>
              <a:rPr lang="en-US" sz="1000" dirty="0" err="1"/>
              <a:t>Yabucoa</a:t>
            </a:r>
            <a:endParaRPr lang="en-US" sz="1000" dirty="0"/>
          </a:p>
        </p:txBody>
      </p:sp>
      <p:sp>
        <p:nvSpPr>
          <p:cNvPr id="12" name="Rectangle 11"/>
          <p:cNvSpPr/>
          <p:nvPr/>
        </p:nvSpPr>
        <p:spPr>
          <a:xfrm>
            <a:off x="2743201" y="1734980"/>
            <a:ext cx="585417" cy="246221"/>
          </a:xfrm>
          <a:prstGeom prst="rect">
            <a:avLst/>
          </a:prstGeom>
        </p:spPr>
        <p:txBody>
          <a:bodyPr wrap="none">
            <a:spAutoFit/>
          </a:bodyPr>
          <a:lstStyle/>
          <a:p>
            <a:r>
              <a:rPr lang="en-US" sz="1000" dirty="0">
                <a:effectLst/>
              </a:rPr>
              <a:t>Arecibo</a:t>
            </a:r>
            <a:endParaRPr lang="en-US" sz="1000" dirty="0"/>
          </a:p>
        </p:txBody>
      </p:sp>
      <p:sp>
        <p:nvSpPr>
          <p:cNvPr id="13" name="Rectangle 12"/>
          <p:cNvSpPr/>
          <p:nvPr/>
        </p:nvSpPr>
        <p:spPr>
          <a:xfrm>
            <a:off x="8133282" y="3427512"/>
            <a:ext cx="582211" cy="307777"/>
          </a:xfrm>
          <a:prstGeom prst="rect">
            <a:avLst/>
          </a:prstGeom>
        </p:spPr>
        <p:txBody>
          <a:bodyPr wrap="none">
            <a:spAutoFit/>
          </a:bodyPr>
          <a:lstStyle/>
          <a:p>
            <a:r>
              <a:rPr lang="en-US" sz="1400" b="1" dirty="0">
                <a:effectLst/>
              </a:rPr>
              <a:t>8 AM</a:t>
            </a:r>
            <a:endParaRPr lang="en-US" sz="1400" b="1" dirty="0"/>
          </a:p>
        </p:txBody>
      </p:sp>
      <p:sp>
        <p:nvSpPr>
          <p:cNvPr id="14" name="Rectangle 13"/>
          <p:cNvSpPr/>
          <p:nvPr/>
        </p:nvSpPr>
        <p:spPr>
          <a:xfrm>
            <a:off x="631781" y="3319789"/>
            <a:ext cx="769763" cy="261610"/>
          </a:xfrm>
          <a:prstGeom prst="rect">
            <a:avLst/>
          </a:prstGeom>
        </p:spPr>
        <p:txBody>
          <a:bodyPr wrap="none">
            <a:spAutoFit/>
          </a:bodyPr>
          <a:lstStyle/>
          <a:p>
            <a:r>
              <a:rPr lang="en-US" sz="1100" dirty="0">
                <a:effectLst/>
              </a:rPr>
              <a:t>Mayaguez</a:t>
            </a:r>
            <a:endParaRPr lang="en-US" sz="1100" dirty="0"/>
          </a:p>
        </p:txBody>
      </p:sp>
      <p:sp>
        <p:nvSpPr>
          <p:cNvPr id="16" name="Rectangle 15"/>
          <p:cNvSpPr/>
          <p:nvPr/>
        </p:nvSpPr>
        <p:spPr>
          <a:xfrm>
            <a:off x="4267201" y="4839816"/>
            <a:ext cx="534121" cy="261610"/>
          </a:xfrm>
          <a:prstGeom prst="rect">
            <a:avLst/>
          </a:prstGeom>
        </p:spPr>
        <p:txBody>
          <a:bodyPr wrap="none">
            <a:spAutoFit/>
          </a:bodyPr>
          <a:lstStyle/>
          <a:p>
            <a:r>
              <a:rPr lang="en-US" sz="1100" dirty="0">
                <a:effectLst/>
              </a:rPr>
              <a:t>Ponce</a:t>
            </a:r>
            <a:endParaRPr lang="en-US" sz="1100" dirty="0"/>
          </a:p>
        </p:txBody>
      </p:sp>
      <p:sp>
        <p:nvSpPr>
          <p:cNvPr id="17" name="Rectangle 16"/>
          <p:cNvSpPr/>
          <p:nvPr/>
        </p:nvSpPr>
        <p:spPr>
          <a:xfrm>
            <a:off x="8108135" y="1924363"/>
            <a:ext cx="681597" cy="261610"/>
          </a:xfrm>
          <a:prstGeom prst="rect">
            <a:avLst/>
          </a:prstGeom>
        </p:spPr>
        <p:txBody>
          <a:bodyPr wrap="none">
            <a:spAutoFit/>
          </a:bodyPr>
          <a:lstStyle/>
          <a:p>
            <a:r>
              <a:rPr lang="en-US" sz="1100" dirty="0">
                <a:effectLst/>
              </a:rPr>
              <a:t>San Juan</a:t>
            </a:r>
            <a:endParaRPr lang="en-US" sz="1100" dirty="0"/>
          </a:p>
        </p:txBody>
      </p:sp>
      <p:sp>
        <p:nvSpPr>
          <p:cNvPr id="15" name="Rectangle 14"/>
          <p:cNvSpPr/>
          <p:nvPr/>
        </p:nvSpPr>
        <p:spPr>
          <a:xfrm>
            <a:off x="935223" y="1542434"/>
            <a:ext cx="2540000" cy="523220"/>
          </a:xfrm>
          <a:prstGeom prst="rect">
            <a:avLst/>
          </a:prstGeom>
        </p:spPr>
        <p:txBody>
          <a:bodyPr wrap="square">
            <a:spAutoFit/>
          </a:bodyPr>
          <a:lstStyle/>
          <a:p>
            <a:r>
              <a:rPr lang="en-US" sz="1400" b="1" dirty="0">
                <a:effectLst/>
              </a:rPr>
              <a:t>Hurricane Maria</a:t>
            </a:r>
          </a:p>
          <a:p>
            <a:r>
              <a:rPr lang="en-US" sz="1400" b="1" dirty="0">
                <a:effectLst/>
              </a:rPr>
              <a:t>Sept. 20, 2 p.m</a:t>
            </a:r>
            <a:r>
              <a:rPr lang="en-US" sz="1400" dirty="0">
                <a:effectLst/>
              </a:rPr>
              <a:t>.</a:t>
            </a:r>
          </a:p>
        </p:txBody>
      </p:sp>
      <p:sp>
        <p:nvSpPr>
          <p:cNvPr id="18" name="Rectangle 17"/>
          <p:cNvSpPr/>
          <p:nvPr/>
        </p:nvSpPr>
        <p:spPr>
          <a:xfrm>
            <a:off x="3974023" y="990600"/>
            <a:ext cx="3410549" cy="369332"/>
          </a:xfrm>
          <a:prstGeom prst="rect">
            <a:avLst/>
          </a:prstGeom>
        </p:spPr>
        <p:txBody>
          <a:bodyPr wrap="none">
            <a:spAutoFit/>
          </a:bodyPr>
          <a:lstStyle/>
          <a:p>
            <a:r>
              <a:rPr lang="en-US" b="1" dirty="0"/>
              <a:t>The Storm’s Impact in Puerto Rico</a:t>
            </a:r>
            <a:endParaRPr lang="en-US" dirty="0"/>
          </a:p>
        </p:txBody>
      </p:sp>
      <p:sp>
        <p:nvSpPr>
          <p:cNvPr id="19" name="Right Brace 18"/>
          <p:cNvSpPr/>
          <p:nvPr/>
        </p:nvSpPr>
        <p:spPr>
          <a:xfrm rot="6637782">
            <a:off x="3181548" y="-376049"/>
            <a:ext cx="2443984" cy="825783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0" name="Oval 19"/>
          <p:cNvSpPr/>
          <p:nvPr/>
        </p:nvSpPr>
        <p:spPr>
          <a:xfrm>
            <a:off x="2336752" y="4953946"/>
            <a:ext cx="2197509" cy="9159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6 hours</a:t>
            </a:r>
          </a:p>
        </p:txBody>
      </p:sp>
    </p:spTree>
    <p:extLst>
      <p:ext uri="{BB962C8B-B14F-4D97-AF65-F5344CB8AC3E}">
        <p14:creationId xmlns:p14="http://schemas.microsoft.com/office/powerpoint/2010/main" xmlns="" val="58830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433" y="3145635"/>
            <a:ext cx="3932237" cy="1600200"/>
          </a:xfrm>
        </p:spPr>
        <p:txBody>
          <a:bodyPr>
            <a:normAutofit fontScale="90000"/>
          </a:bodyPr>
          <a:lstStyle/>
          <a:p>
            <a:pPr algn="ctr"/>
            <a:r>
              <a:rPr lang="en-US" sz="2800" b="1" dirty="0"/>
              <a:t>“Ernesto Memorial - La </a:t>
            </a:r>
            <a:r>
              <a:rPr lang="en-US" sz="2800" b="1" dirty="0" err="1"/>
              <a:t>Piedra</a:t>
            </a:r>
            <a:r>
              <a:rPr lang="en-US" sz="2800" b="1" dirty="0"/>
              <a:t>” MC</a:t>
            </a:r>
            <a:br>
              <a:rPr lang="en-US" sz="2800" b="1" dirty="0"/>
            </a:br>
            <a:r>
              <a:rPr lang="en-US" sz="2800" b="1" dirty="0"/>
              <a:t>Habra Honda, </a:t>
            </a:r>
            <a:r>
              <a:rPr lang="en-US" sz="2800" b="1" dirty="0" err="1"/>
              <a:t>Hatillo</a:t>
            </a:r>
            <a:r>
              <a:rPr lang="en-US" sz="2800" b="1" dirty="0"/>
              <a:t/>
            </a:r>
            <a:br>
              <a:rPr lang="en-US" sz="2800" b="1" dirty="0"/>
            </a:br>
            <a:endParaRPr lang="en-US" sz="2800" b="1"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7767484" y="0"/>
            <a:ext cx="4424516" cy="3318387"/>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72751" y="4450868"/>
            <a:ext cx="1965409" cy="2065577"/>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4406252" y="1109906"/>
            <a:ext cx="3098408" cy="1938981"/>
          </a:xfrm>
          <a:prstGeom prst="rect">
            <a:avLst/>
          </a:prstGeom>
          <a:noFill/>
          <a:ln w="9525">
            <a:noFill/>
            <a:miter lim="800000"/>
            <a:headEnd/>
            <a:tailEnd/>
          </a:ln>
        </p:spPr>
      </p:pic>
      <p:pic>
        <p:nvPicPr>
          <p:cNvPr id="3074" name="Picture 2" descr="E:\Puerto Rico Eastern PA Trip -FEB 14-18.2018\DSC01203.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3692103"/>
            <a:ext cx="4232787" cy="317459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rot="16200000">
            <a:off x="8311518" y="2970997"/>
            <a:ext cx="3474101" cy="4286863"/>
          </a:xfrm>
          <a:prstGeom prst="rect">
            <a:avLst/>
          </a:prstGeom>
          <a:ln>
            <a:noFill/>
          </a:ln>
          <a:effectLst>
            <a:softEdge rad="112500"/>
          </a:effectLst>
        </p:spPr>
      </p:pic>
      <p:pic>
        <p:nvPicPr>
          <p:cNvPr id="10" name="Content Placeholder 4"/>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3351" y="327925"/>
            <a:ext cx="4149436" cy="3112077"/>
          </a:xfrm>
          <a:prstGeom prst="rect">
            <a:avLst/>
          </a:prstGeom>
          <a:ln>
            <a:noFill/>
          </a:ln>
          <a:effectLst>
            <a:softEdge rad="112500"/>
          </a:effectLst>
        </p:spPr>
      </p:pic>
    </p:spTree>
    <p:extLst>
      <p:ext uri="{BB962C8B-B14F-4D97-AF65-F5344CB8AC3E}">
        <p14:creationId xmlns:p14="http://schemas.microsoft.com/office/powerpoint/2010/main" xmlns="" val="1118143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195" y="1017639"/>
            <a:ext cx="3932237" cy="1600200"/>
          </a:xfrm>
        </p:spPr>
        <p:txBody>
          <a:bodyPr>
            <a:normAutofit/>
          </a:bodyPr>
          <a:lstStyle/>
          <a:p>
            <a:pPr algn="ctr"/>
            <a:r>
              <a:rPr lang="en-US" b="1" dirty="0"/>
              <a:t/>
            </a:r>
            <a:br>
              <a:rPr lang="en-US" b="1" dirty="0"/>
            </a:br>
            <a:r>
              <a:rPr lang="en-US" b="1" dirty="0"/>
              <a:t>Southeast Region</a:t>
            </a:r>
            <a:br>
              <a:rPr lang="en-US" b="1" dirty="0"/>
            </a:br>
            <a:r>
              <a:rPr lang="en-US" sz="2200" b="1" dirty="0"/>
              <a:t>“El </a:t>
            </a:r>
            <a:r>
              <a:rPr lang="en-US" sz="2200" b="1" dirty="0" err="1"/>
              <a:t>Santuario</a:t>
            </a:r>
            <a:r>
              <a:rPr lang="en-US" sz="2200" b="1" dirty="0"/>
              <a:t>” MC</a:t>
            </a:r>
            <a:br>
              <a:rPr lang="en-US" sz="2200" b="1" dirty="0"/>
            </a:br>
            <a:r>
              <a:rPr lang="en-US" sz="2200" b="1" dirty="0" err="1"/>
              <a:t>Patillas</a:t>
            </a:r>
            <a:endParaRPr lang="en-US" dirty="0"/>
          </a:p>
        </p:txBody>
      </p:sp>
      <p:sp>
        <p:nvSpPr>
          <p:cNvPr id="4" name="Text Placeholder 3"/>
          <p:cNvSpPr>
            <a:spLocks noGrp="1"/>
          </p:cNvSpPr>
          <p:nvPr>
            <p:ph type="body" sz="half" idx="2"/>
          </p:nvPr>
        </p:nvSpPr>
        <p:spPr>
          <a:xfrm>
            <a:off x="4025440" y="2337619"/>
            <a:ext cx="3932237" cy="3811588"/>
          </a:xfrm>
        </p:spPr>
        <p:txBody>
          <a:bodyPr/>
          <a:lstStyle/>
          <a:p>
            <a:endParaRPr lang="en-US" dirty="0"/>
          </a:p>
          <a:p>
            <a:r>
              <a:rPr lang="en-US" dirty="0"/>
              <a:t>Pastor: Diana Rivera Santiago</a:t>
            </a:r>
          </a:p>
          <a:p>
            <a:r>
              <a:rPr lang="en-US" dirty="0"/>
              <a:t>Damages: </a:t>
            </a:r>
          </a:p>
          <a:p>
            <a:pPr marL="742950" lvl="1" indent="-285750">
              <a:buFont typeface="Arial" panose="020B0604020202020204" pitchFamily="34" charset="0"/>
              <a:buChar char="•"/>
            </a:pPr>
            <a:r>
              <a:rPr lang="en-US" dirty="0"/>
              <a:t>Outside roof</a:t>
            </a:r>
          </a:p>
          <a:p>
            <a:pPr marL="742950" lvl="1" indent="-285750">
              <a:buFont typeface="Arial" panose="020B0604020202020204" pitchFamily="34" charset="0"/>
              <a:buChar char="•"/>
            </a:pPr>
            <a:r>
              <a:rPr lang="en-US" dirty="0"/>
              <a:t>Four units – Air conditioner</a:t>
            </a:r>
          </a:p>
          <a:p>
            <a:pPr marL="742950" lvl="1" indent="-285750">
              <a:buFont typeface="Arial" panose="020B0604020202020204" pitchFamily="34" charset="0"/>
              <a:buChar char="•"/>
            </a:pPr>
            <a:r>
              <a:rPr lang="en-US" dirty="0"/>
              <a:t>Mold around the walls and classrooms</a:t>
            </a:r>
          </a:p>
          <a:p>
            <a:pPr marL="742950" lvl="1" indent="-285750">
              <a:buFont typeface="Arial" panose="020B0604020202020204" pitchFamily="34" charset="0"/>
              <a:buChar char="•"/>
            </a:pPr>
            <a:r>
              <a:rPr lang="en-US" dirty="0" err="1"/>
              <a:t>Edificio</a:t>
            </a:r>
            <a:r>
              <a:rPr lang="en-US" dirty="0"/>
              <a:t> </a:t>
            </a:r>
            <a:r>
              <a:rPr lang="en-US" dirty="0" err="1"/>
              <a:t>Educacional</a:t>
            </a:r>
            <a:r>
              <a:rPr lang="en-US" dirty="0"/>
              <a:t> “Rosa M Ortiz Parades”</a:t>
            </a:r>
          </a:p>
          <a:p>
            <a:pPr marL="1200150" lvl="2" indent="-285750">
              <a:buFont typeface="Arial" panose="020B0604020202020204" pitchFamily="34" charset="0"/>
              <a:buChar char="•"/>
            </a:pPr>
            <a:r>
              <a:rPr lang="en-US" dirty="0"/>
              <a:t>Used by UMCOR as a distribution center</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7919884" y="0"/>
            <a:ext cx="4272115" cy="3204086"/>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14886" y="3764615"/>
            <a:ext cx="1965409" cy="2065577"/>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335697" y="770693"/>
            <a:ext cx="3098408" cy="1938981"/>
          </a:xfrm>
          <a:prstGeom prst="rect">
            <a:avLst/>
          </a:prstGeom>
          <a:noFill/>
          <a:ln w="9525">
            <a:noFill/>
            <a:miter lim="800000"/>
            <a:headEnd/>
            <a:tailEnd/>
          </a:ln>
        </p:spPr>
      </p:pic>
      <p:pic>
        <p:nvPicPr>
          <p:cNvPr id="6146" name="Picture 2" descr="E:\Puerto Rico Eastern PA Trip -FEB 14-18.2018\DSC01318.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3764615"/>
            <a:ext cx="4064000" cy="3048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344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xmlns="" val="0"/>
              </a:ext>
            </a:extLst>
          </a:blip>
          <a:stretch>
            <a:fillRect/>
          </a:stretch>
        </p:blipFill>
        <p:spPr>
          <a:xfrm>
            <a:off x="0" y="0"/>
            <a:ext cx="4232787" cy="3174590"/>
          </a:xfrm>
          <a:prstGeom prst="rect">
            <a:avLst/>
          </a:prstGeom>
          <a:ln>
            <a:noFill/>
          </a:ln>
          <a:effectLst>
            <a:softEdge rad="112500"/>
          </a:effectLst>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xmlns="" val="0"/>
              </a:ext>
            </a:extLst>
          </a:blip>
          <a:stretch>
            <a:fillRect/>
          </a:stretch>
        </p:blipFill>
        <p:spPr>
          <a:xfrm>
            <a:off x="0" y="3126658"/>
            <a:ext cx="4291781" cy="3701845"/>
          </a:xfrm>
          <a:prstGeom prst="rect">
            <a:avLst/>
          </a:prstGeom>
          <a:ln>
            <a:noFill/>
          </a:ln>
          <a:effectLst>
            <a:softEdge rad="112500"/>
          </a:effectLst>
        </p:spPr>
      </p:pic>
      <p:pic>
        <p:nvPicPr>
          <p:cNvPr id="3074" name="Picture 2" descr="C:\Users\nickcamacho\AppData\Local\Microsoft\Windows\Temporary Internet Files\Content.Outlook\I6WGP1IE\20180217_121236.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173794" y="-7374"/>
            <a:ext cx="8018206" cy="328889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5" name="Picture 3" descr="C:\Users\nickcamacho\AppData\Local\Microsoft\Windows\Temporary Internet Files\Content.Outlook\I6WGP1IE\20180217_121514.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173794" y="3126658"/>
            <a:ext cx="4301611" cy="373134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6" name="Picture 4" descr="C:\Users\nickcamacho\AppData\Local\Microsoft\Windows\Temporary Internet Files\Content.Outlook\I6WGP1IE\20180217_121439_001.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8475405" y="3126658"/>
            <a:ext cx="3716594" cy="373134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399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958" y="3055657"/>
            <a:ext cx="3586316" cy="917985"/>
          </a:xfrm>
        </p:spPr>
        <p:txBody>
          <a:bodyPr>
            <a:normAutofit/>
          </a:bodyPr>
          <a:lstStyle/>
          <a:p>
            <a:pPr algn="ctr"/>
            <a:r>
              <a:rPr lang="en-US" sz="1800" b="1" dirty="0"/>
              <a:t>Homes of </a:t>
            </a:r>
            <a:br>
              <a:rPr lang="en-US" sz="1800" b="1" dirty="0"/>
            </a:br>
            <a:r>
              <a:rPr lang="en-US" sz="1800" b="1" dirty="0"/>
              <a:t>Trustees and Worship Leaders</a:t>
            </a:r>
            <a:br>
              <a:rPr lang="en-US" sz="1800" b="1" dirty="0"/>
            </a:br>
            <a:r>
              <a:rPr lang="en-US" sz="1800" b="1" dirty="0" err="1"/>
              <a:t>Maunabo</a:t>
            </a:r>
            <a:endParaRPr lang="en-US" sz="1800" b="1" dirty="0"/>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xmlns="" val="0"/>
              </a:ext>
            </a:extLst>
          </a:blip>
          <a:stretch>
            <a:fillRect/>
          </a:stretch>
        </p:blipFill>
        <p:spPr>
          <a:xfrm>
            <a:off x="0" y="0"/>
            <a:ext cx="4085303" cy="3063977"/>
          </a:xfrm>
          <a:prstGeom prst="rect">
            <a:avLst/>
          </a:prstGeom>
          <a:ln>
            <a:noFill/>
          </a:ln>
          <a:effectLst>
            <a:softEdge rad="112500"/>
          </a:effectLst>
        </p:spPr>
      </p:pic>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xmlns="" val="0"/>
              </a:ext>
            </a:extLst>
          </a:blip>
          <a:stretch>
            <a:fillRect/>
          </a:stretch>
        </p:blipFill>
        <p:spPr>
          <a:xfrm>
            <a:off x="0" y="3966522"/>
            <a:ext cx="4100052" cy="2891478"/>
          </a:xfrm>
          <a:prstGeom prst="rect">
            <a:avLst/>
          </a:prstGeom>
          <a:ln>
            <a:noFill/>
          </a:ln>
          <a:effectLst>
            <a:softEdge rad="112500"/>
          </a:effectLst>
        </p:spPr>
      </p:pic>
      <p:pic>
        <p:nvPicPr>
          <p:cNvPr id="5" name="Content Placeholder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2116" y="0"/>
            <a:ext cx="4026310" cy="3052916"/>
          </a:xfrm>
          <a:prstGeom prst="rect">
            <a:avLst/>
          </a:prstGeom>
          <a:ln>
            <a:noFill/>
          </a:ln>
          <a:effectLst>
            <a:softEdge rad="112500"/>
          </a:effectLst>
        </p:spPr>
      </p:pic>
      <p:pic>
        <p:nvPicPr>
          <p:cNvPr id="6" name="Content Placeholder 5"/>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367980" y="4011561"/>
            <a:ext cx="3930446" cy="2729245"/>
          </a:xfrm>
          <a:prstGeom prst="rect">
            <a:avLst/>
          </a:prstGeom>
          <a:ln>
            <a:noFill/>
          </a:ln>
          <a:effectLst>
            <a:softEdge rad="112500"/>
          </a:effectLst>
        </p:spPr>
      </p:pic>
      <p:pic>
        <p:nvPicPr>
          <p:cNvPr id="9" name="Content Placeholder 4"/>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421330" y="2068461"/>
            <a:ext cx="3711677" cy="3886200"/>
          </a:xfrm>
          <a:prstGeom prst="rect">
            <a:avLst/>
          </a:prstGeom>
          <a:ln>
            <a:noFill/>
          </a:ln>
          <a:effectLst>
            <a:softEdge rad="112500"/>
          </a:effectLst>
        </p:spPr>
      </p:pic>
      <p:sp>
        <p:nvSpPr>
          <p:cNvPr id="10" name="Title 1"/>
          <p:cNvSpPr txBox="1">
            <a:spLocks/>
          </p:cNvSpPr>
          <p:nvPr/>
        </p:nvSpPr>
        <p:spPr>
          <a:xfrm>
            <a:off x="8819534" y="374953"/>
            <a:ext cx="3082414" cy="844247"/>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Home of </a:t>
            </a:r>
            <a:br>
              <a:rPr lang="en-US" sz="2800" b="1" dirty="0"/>
            </a:br>
            <a:r>
              <a:rPr lang="en-US" sz="2800" b="1" dirty="0"/>
              <a:t>Community Member</a:t>
            </a:r>
          </a:p>
          <a:p>
            <a:pPr algn="ctr"/>
            <a:r>
              <a:rPr lang="en-US" sz="2800" b="1" dirty="0" err="1"/>
              <a:t>Maunabo</a:t>
            </a:r>
            <a:endParaRPr lang="en-US" sz="2800" b="1" dirty="0"/>
          </a:p>
        </p:txBody>
      </p:sp>
      <p:cxnSp>
        <p:nvCxnSpPr>
          <p:cNvPr id="16" name="Straight Arrow Connector 15"/>
          <p:cNvCxnSpPr>
            <a:stCxn id="10" idx="2"/>
          </p:cNvCxnSpPr>
          <p:nvPr/>
        </p:nvCxnSpPr>
        <p:spPr>
          <a:xfrm>
            <a:off x="10360741" y="1219200"/>
            <a:ext cx="2459" cy="7033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843820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48" y="2385210"/>
            <a:ext cx="3524865" cy="1600200"/>
          </a:xfrm>
        </p:spPr>
        <p:txBody>
          <a:bodyPr>
            <a:normAutofit/>
          </a:bodyPr>
          <a:lstStyle/>
          <a:p>
            <a:pPr algn="ctr"/>
            <a:r>
              <a:rPr lang="en-US" sz="2800" b="1" dirty="0"/>
              <a:t>“Peña de </a:t>
            </a:r>
            <a:r>
              <a:rPr lang="en-US" sz="2800" b="1" dirty="0" err="1"/>
              <a:t>Horeb</a:t>
            </a:r>
            <a:r>
              <a:rPr lang="en-US" sz="2800" b="1" dirty="0"/>
              <a:t>” MC</a:t>
            </a:r>
            <a:br>
              <a:rPr lang="en-US" sz="2800" b="1" dirty="0"/>
            </a:br>
            <a:r>
              <a:rPr lang="en-US" sz="2800" b="1" dirty="0"/>
              <a:t>Bo. Palo </a:t>
            </a:r>
            <a:r>
              <a:rPr lang="en-US" sz="2800" b="1" dirty="0" err="1"/>
              <a:t>Seco</a:t>
            </a:r>
            <a:r>
              <a:rPr lang="en-US" sz="2800" b="1" dirty="0"/>
              <a:t>, </a:t>
            </a:r>
            <a:r>
              <a:rPr lang="en-US" sz="2800" b="1" dirty="0" err="1"/>
              <a:t>Maunabo</a:t>
            </a:r>
            <a:endParaRPr lang="en-US" sz="2800" b="1"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7742904" y="-1"/>
            <a:ext cx="4449096" cy="3274143"/>
          </a:xfrm>
          <a:prstGeom prst="rect">
            <a:avLst/>
          </a:prstGeom>
          <a:ln>
            <a:noFill/>
          </a:ln>
          <a:effectLst>
            <a:softEdge rad="112500"/>
          </a:effectLst>
        </p:spPr>
      </p:pic>
      <p:sp>
        <p:nvSpPr>
          <p:cNvPr id="4" name="Text Placeholder 3"/>
          <p:cNvSpPr>
            <a:spLocks noGrp="1"/>
          </p:cNvSpPr>
          <p:nvPr>
            <p:ph type="body" sz="half" idx="2"/>
          </p:nvPr>
        </p:nvSpPr>
        <p:spPr>
          <a:xfrm>
            <a:off x="4335158" y="4173794"/>
            <a:ext cx="3392998" cy="2347468"/>
          </a:xfrm>
        </p:spPr>
        <p:txBody>
          <a:bodyPr/>
          <a:lstStyle/>
          <a:p>
            <a:pPr marL="285750" indent="-285750">
              <a:buFont typeface="Arial" panose="020B0604020202020204" pitchFamily="34" charset="0"/>
              <a:buChar char="•"/>
            </a:pPr>
            <a:r>
              <a:rPr lang="en-US" dirty="0"/>
              <a:t>Pastor</a:t>
            </a:r>
          </a:p>
          <a:p>
            <a:pPr marL="285750" indent="-285750">
              <a:buFont typeface="Arial" panose="020B0604020202020204" pitchFamily="34" charset="0"/>
              <a:buChar char="•"/>
            </a:pPr>
            <a:r>
              <a:rPr lang="en-US" dirty="0"/>
              <a:t>Damage </a:t>
            </a:r>
          </a:p>
          <a:p>
            <a:pPr marL="742950" lvl="1" indent="-285750">
              <a:buFont typeface="Arial" panose="020B0604020202020204" pitchFamily="34" charset="0"/>
              <a:buChar char="•"/>
            </a:pPr>
            <a:r>
              <a:rPr lang="en-US" dirty="0"/>
              <a:t>Roof </a:t>
            </a:r>
          </a:p>
          <a:p>
            <a:pPr marL="742950" lvl="1" indent="-285750">
              <a:buFont typeface="Arial" panose="020B0604020202020204" pitchFamily="34" charset="0"/>
              <a:buChar char="•"/>
            </a:pPr>
            <a:r>
              <a:rPr lang="en-US" dirty="0"/>
              <a:t>Electricity</a:t>
            </a:r>
          </a:p>
          <a:p>
            <a:pPr marL="742950" lvl="1" indent="-285750">
              <a:buFont typeface="Arial" panose="020B0604020202020204" pitchFamily="34" charset="0"/>
              <a:buChar char="•"/>
            </a:pPr>
            <a:r>
              <a:rPr lang="en-US" dirty="0"/>
              <a:t>Windows</a:t>
            </a:r>
          </a:p>
          <a:p>
            <a:pPr marL="742950" lvl="1" indent="-285750">
              <a:buFont typeface="Arial" panose="020B0604020202020204" pitchFamily="34" charset="0"/>
              <a:buChar char="•"/>
            </a:pPr>
            <a:r>
              <a:rPr lang="en-US" dirty="0"/>
              <a:t>Main doors to the sanctuary</a:t>
            </a:r>
          </a:p>
          <a:p>
            <a:pPr marL="742950" lvl="1" indent="-285750">
              <a:buFont typeface="Arial" panose="020B0604020202020204" pitchFamily="34" charset="0"/>
              <a:buChar char="•"/>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28829" y="4000589"/>
            <a:ext cx="982705" cy="1218151"/>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4479625" y="446228"/>
            <a:ext cx="3098408" cy="1938981"/>
          </a:xfrm>
          <a:prstGeom prst="rect">
            <a:avLst/>
          </a:prstGeom>
          <a:noFill/>
          <a:ln w="9525">
            <a:noFill/>
            <a:miter lim="800000"/>
            <a:headEnd/>
            <a:tailEnd/>
          </a:ln>
        </p:spPr>
      </p:pic>
      <p:pic>
        <p:nvPicPr>
          <p:cNvPr id="7170" name="Picture 2" descr="E:\Puerto Rico Eastern PA Trip -FEB 14-18.2018\DSC01346.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3539612"/>
            <a:ext cx="4129548" cy="331838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Content Placeholder 5"/>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7890387" y="3340709"/>
            <a:ext cx="4178363" cy="3284113"/>
          </a:xfrm>
          <a:prstGeom prst="rect">
            <a:avLst/>
          </a:prstGeom>
          <a:ln>
            <a:noFill/>
          </a:ln>
          <a:effectLst>
            <a:softEdge rad="112500"/>
          </a:effectLst>
        </p:spPr>
      </p:pic>
      <p:pic>
        <p:nvPicPr>
          <p:cNvPr id="9" name="Content Placeholder 4"/>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50367" y="147484"/>
            <a:ext cx="4079181" cy="3193225"/>
          </a:xfrm>
          <a:prstGeom prst="rect">
            <a:avLst/>
          </a:prstGeom>
          <a:ln>
            <a:noFill/>
          </a:ln>
          <a:effectLst>
            <a:softEdge rad="112500"/>
          </a:effectLst>
        </p:spPr>
      </p:pic>
    </p:spTree>
    <p:extLst>
      <p:ext uri="{BB962C8B-B14F-4D97-AF65-F5344CB8AC3E}">
        <p14:creationId xmlns:p14="http://schemas.microsoft.com/office/powerpoint/2010/main" xmlns="" val="3422105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3695" y="2507227"/>
            <a:ext cx="3932237" cy="1600200"/>
          </a:xfrm>
        </p:spPr>
        <p:txBody>
          <a:bodyPr>
            <a:normAutofit/>
          </a:bodyPr>
          <a:lstStyle/>
          <a:p>
            <a:pPr algn="ctr"/>
            <a:r>
              <a:rPr lang="en-US" sz="2800" b="1" dirty="0"/>
              <a:t>“</a:t>
            </a:r>
            <a:r>
              <a:rPr lang="en-US" sz="2800" b="1" dirty="0" err="1"/>
              <a:t>Puerta</a:t>
            </a:r>
            <a:r>
              <a:rPr lang="en-US" sz="2800" b="1" dirty="0"/>
              <a:t> Del Cielo” MC</a:t>
            </a:r>
            <a:br>
              <a:rPr lang="en-US" sz="2800" b="1" dirty="0"/>
            </a:br>
            <a:r>
              <a:rPr lang="en-US" sz="2800" b="1" dirty="0"/>
              <a:t>Bo. </a:t>
            </a:r>
            <a:r>
              <a:rPr lang="en-US" sz="2800" b="1" dirty="0" err="1"/>
              <a:t>Guardarraya</a:t>
            </a:r>
            <a:r>
              <a:rPr lang="en-US" sz="2800" b="1" dirty="0"/>
              <a:t>, </a:t>
            </a:r>
            <a:r>
              <a:rPr lang="en-US" sz="2800" b="1" dirty="0" err="1"/>
              <a:t>Patillas</a:t>
            </a:r>
            <a:endParaRPr lang="en-US" sz="2800" b="1" dirty="0"/>
          </a:p>
        </p:txBody>
      </p:sp>
      <p:sp>
        <p:nvSpPr>
          <p:cNvPr id="4" name="Text Placeholder 3"/>
          <p:cNvSpPr>
            <a:spLocks noGrp="1"/>
          </p:cNvSpPr>
          <p:nvPr>
            <p:ph type="body" sz="half" idx="2"/>
          </p:nvPr>
        </p:nvSpPr>
        <p:spPr>
          <a:xfrm>
            <a:off x="4364654" y="4498257"/>
            <a:ext cx="3658469" cy="1768937"/>
          </a:xfrm>
        </p:spPr>
        <p:txBody>
          <a:bodyPr/>
          <a:lstStyle/>
          <a:p>
            <a:pPr marL="285750" indent="-285750">
              <a:buFont typeface="Arial" panose="020B0604020202020204" pitchFamily="34" charset="0"/>
              <a:buChar char="•"/>
            </a:pPr>
            <a:r>
              <a:rPr lang="en-US" dirty="0"/>
              <a:t>Pastor &amp; District Superintendent: </a:t>
            </a:r>
            <a:r>
              <a:rPr lang="en-US" dirty="0" err="1"/>
              <a:t>Isabelino</a:t>
            </a:r>
            <a:r>
              <a:rPr lang="en-US" dirty="0"/>
              <a:t> Rivera</a:t>
            </a:r>
          </a:p>
          <a:p>
            <a:pPr marL="285750" indent="-285750">
              <a:buFont typeface="Arial" panose="020B0604020202020204" pitchFamily="34" charset="0"/>
              <a:buChar char="•"/>
            </a:pPr>
            <a:r>
              <a:rPr lang="en-US" dirty="0"/>
              <a:t>Damage </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43882" y="3764615"/>
            <a:ext cx="2536413" cy="2665682"/>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278653" y="519970"/>
            <a:ext cx="3661116" cy="2532946"/>
          </a:xfrm>
          <a:prstGeom prst="rect">
            <a:avLst/>
          </a:prstGeom>
          <a:noFill/>
          <a:ln w="9525">
            <a:noFill/>
            <a:miter lim="800000"/>
            <a:headEnd/>
            <a:tailEnd/>
          </a:ln>
        </p:spPr>
      </p:pic>
      <p:pic>
        <p:nvPicPr>
          <p:cNvPr id="8194" name="Picture 2" descr="No automatic alt text available."/>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669161" y="0"/>
            <a:ext cx="4522839" cy="317090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195" name="Picture 3" descr="E:\Puerto Rico Eastern PA Trip -FEB 14-18.2018\DSC01356.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3861" y="3628392"/>
            <a:ext cx="4306145" cy="322960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0530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Puerto Rico Eastern PA Trip -FEB 14-18.2018\DSC01358.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806813" y="0"/>
            <a:ext cx="4385187" cy="328889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220" name="Picture 4" descr="E:\Puerto Rico Eastern PA Trip -FEB 14-18.2018\DSC0136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919884" y="3810000"/>
            <a:ext cx="4272116" cy="3048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221" name="Picture 5" descr="E:\Puerto Rico Eastern PA Trip -FEB 14-18.2018\DSC01364.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17985" y="147484"/>
            <a:ext cx="4247537" cy="6577781"/>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E:\Puerto Rico Eastern PA Trip -FEB 14-18.2018\DSC01362.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424516" y="1961535"/>
            <a:ext cx="3405239" cy="324464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0610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816" y="2061177"/>
            <a:ext cx="3496236" cy="1600200"/>
          </a:xfrm>
        </p:spPr>
        <p:txBody>
          <a:bodyPr/>
          <a:lstStyle/>
          <a:p>
            <a:pPr algn="ctr"/>
            <a:r>
              <a:rPr lang="en-US" b="1" dirty="0"/>
              <a:t>Area Metro</a:t>
            </a:r>
            <a:br>
              <a:rPr lang="en-US" b="1" dirty="0"/>
            </a:br>
            <a:r>
              <a:rPr lang="en-US" b="1" dirty="0"/>
              <a:t>Villa Fontana MC, Carolina</a:t>
            </a:r>
          </a:p>
        </p:txBody>
      </p:sp>
      <p:sp>
        <p:nvSpPr>
          <p:cNvPr id="4" name="Text Placeholder 3"/>
          <p:cNvSpPr>
            <a:spLocks noGrp="1"/>
          </p:cNvSpPr>
          <p:nvPr>
            <p:ph type="body" sz="half" idx="2"/>
          </p:nvPr>
        </p:nvSpPr>
        <p:spPr>
          <a:xfrm>
            <a:off x="4114800" y="3764615"/>
            <a:ext cx="3658469" cy="2945901"/>
          </a:xfrm>
        </p:spPr>
        <p:txBody>
          <a:bodyPr/>
          <a:lstStyle/>
          <a:p>
            <a:pPr marL="285750" indent="-285750">
              <a:buFont typeface="Arial" panose="020B0604020202020204" pitchFamily="34" charset="0"/>
              <a:buChar char="•"/>
            </a:pPr>
            <a:r>
              <a:rPr lang="en-US" dirty="0"/>
              <a:t>Pastor: Samuel </a:t>
            </a:r>
            <a:r>
              <a:rPr lang="en-US" dirty="0" err="1"/>
              <a:t>Febo</a:t>
            </a:r>
            <a:endParaRPr lang="en-US" dirty="0"/>
          </a:p>
          <a:p>
            <a:pPr marL="285750" indent="-285750">
              <a:buFont typeface="Arial" panose="020B0604020202020204" pitchFamily="34" charset="0"/>
              <a:buChar char="•"/>
            </a:pPr>
            <a:r>
              <a:rPr lang="en-US" dirty="0"/>
              <a:t>Damage:</a:t>
            </a:r>
          </a:p>
          <a:p>
            <a:pPr marL="742950" lvl="1" indent="-285750">
              <a:buFont typeface="Arial" panose="020B0604020202020204" pitchFamily="34" charset="0"/>
              <a:buChar char="•"/>
            </a:pPr>
            <a:r>
              <a:rPr lang="en-US" dirty="0"/>
              <a:t>Roof</a:t>
            </a:r>
          </a:p>
          <a:p>
            <a:pPr marL="742950" lvl="1" indent="-285750">
              <a:buFont typeface="Arial" panose="020B0604020202020204" pitchFamily="34" charset="0"/>
              <a:buChar char="•"/>
            </a:pPr>
            <a:r>
              <a:rPr lang="en-US" dirty="0"/>
              <a:t>Walls</a:t>
            </a:r>
          </a:p>
          <a:p>
            <a:pPr marL="742950" lvl="1" indent="-285750">
              <a:buFont typeface="Arial" panose="020B0604020202020204" pitchFamily="34" charset="0"/>
              <a:buChar char="•"/>
            </a:pPr>
            <a:r>
              <a:rPr lang="en-US" dirty="0"/>
              <a:t>Floor</a:t>
            </a:r>
          </a:p>
          <a:p>
            <a:pPr marL="742950" lvl="1" indent="-285750">
              <a:buFont typeface="Arial" panose="020B0604020202020204" pitchFamily="34" charset="0"/>
              <a:buChar char="•"/>
            </a:pPr>
            <a:r>
              <a:rPr lang="en-US" dirty="0"/>
              <a:t>Electricity</a:t>
            </a:r>
          </a:p>
          <a:p>
            <a:pPr marL="742950" lvl="1" indent="-285750">
              <a:buFont typeface="Arial" panose="020B0604020202020204" pitchFamily="34" charset="0"/>
              <a:buChar char="•"/>
            </a:pPr>
            <a:r>
              <a:rPr lang="en-US" dirty="0"/>
              <a:t>90% of building received extensive damage</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14886" y="3764615"/>
            <a:ext cx="1965409" cy="2065577"/>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335697" y="770693"/>
            <a:ext cx="3098408" cy="1938981"/>
          </a:xfrm>
          <a:prstGeom prst="rect">
            <a:avLst/>
          </a:prstGeom>
          <a:noFill/>
          <a:ln w="9525">
            <a:noFill/>
            <a:miter lim="800000"/>
            <a:headEnd/>
            <a:tailEnd/>
          </a:ln>
        </p:spPr>
      </p:pic>
      <p:pic>
        <p:nvPicPr>
          <p:cNvPr id="14340" name="Picture 4" descr="Image result for iglesia metodista de guardarraya, puerto rico">
            <a:hlinkClick r:id="rId4"/>
          </p:cNvP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3613355"/>
            <a:ext cx="4114800" cy="324464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4342" name="Picture 6" descr="Image may contain: sky, tree, house and outdoor"/>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7148052" y="1"/>
            <a:ext cx="5043947" cy="33626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25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o automatic alt text availabl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096000" y="1"/>
            <a:ext cx="6096000" cy="3429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 name="Picture 2" descr="Image may contain: sky and outdoo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096000" y="3429001"/>
            <a:ext cx="6096000" cy="3429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 name="Picture 2" descr="No automatic alt text available."/>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3429001"/>
            <a:ext cx="6095999" cy="342899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 name="Picture 2" descr="Image may contain: indoo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 y="1"/>
            <a:ext cx="6095999" cy="3429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0866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914" y="168422"/>
            <a:ext cx="3097161" cy="781148"/>
          </a:xfrm>
        </p:spPr>
        <p:txBody>
          <a:bodyPr>
            <a:normAutofit/>
          </a:bodyPr>
          <a:lstStyle/>
          <a:p>
            <a:pPr algn="ctr"/>
            <a:r>
              <a:rPr lang="en-US" sz="2800" b="1" dirty="0"/>
              <a:t>Mountain Region</a:t>
            </a:r>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xmlns="" val="0"/>
              </a:ext>
            </a:extLst>
          </a:blip>
          <a:stretch>
            <a:fillRect/>
          </a:stretch>
        </p:blipFill>
        <p:spPr>
          <a:xfrm>
            <a:off x="4361742" y="855784"/>
            <a:ext cx="3527890" cy="2520462"/>
          </a:xfrm>
          <a:prstGeom prst="rect">
            <a:avLst/>
          </a:prstGeom>
          <a:ln>
            <a:noFill/>
          </a:ln>
          <a:effectLst>
            <a:softEdge rad="112500"/>
          </a:effectLst>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xmlns="" val="0"/>
              </a:ext>
            </a:extLst>
          </a:blip>
          <a:stretch>
            <a:fillRect/>
          </a:stretch>
        </p:blipFill>
        <p:spPr>
          <a:xfrm>
            <a:off x="0" y="3543301"/>
            <a:ext cx="4419599" cy="3314699"/>
          </a:xfrm>
          <a:prstGeom prst="rect">
            <a:avLst/>
          </a:prstGeom>
          <a:ln>
            <a:noFill/>
          </a:ln>
          <a:effectLst>
            <a:softEdge rad="112500"/>
          </a:effectLst>
        </p:spPr>
      </p:pic>
      <p:pic>
        <p:nvPicPr>
          <p:cNvPr id="8" name="Content Placeholder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410902" y="3554361"/>
            <a:ext cx="3513898" cy="3303639"/>
          </a:xfrm>
          <a:prstGeom prst="rect">
            <a:avLst/>
          </a:prstGeom>
          <a:ln>
            <a:noFill/>
          </a:ln>
          <a:effectLst>
            <a:softEdge rad="112500"/>
          </a:effectLst>
        </p:spPr>
      </p:pic>
      <p:pic>
        <p:nvPicPr>
          <p:cNvPr id="9" name="Content Placeholder 5"/>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0" y="1"/>
            <a:ext cx="4409768" cy="3480618"/>
          </a:xfrm>
          <a:prstGeom prst="rect">
            <a:avLst/>
          </a:prstGeom>
          <a:ln>
            <a:noFill/>
          </a:ln>
          <a:effectLst>
            <a:softEdge rad="112500"/>
          </a:effectLst>
        </p:spPr>
      </p:pic>
      <p:pic>
        <p:nvPicPr>
          <p:cNvPr id="7" name="Picture 6" descr="About 40 miles from San Juan, construction is"/>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7889630" y="0"/>
            <a:ext cx="4302369" cy="4958862"/>
          </a:xfrm>
          <a:prstGeom prst="rect">
            <a:avLst/>
          </a:prstGeom>
          <a:ln>
            <a:noFill/>
          </a:ln>
          <a:effectLst>
            <a:softEdge rad="112500"/>
          </a:effectLst>
        </p:spPr>
      </p:pic>
      <p:sp>
        <p:nvSpPr>
          <p:cNvPr id="10" name="Rectangle 9"/>
          <p:cNvSpPr/>
          <p:nvPr/>
        </p:nvSpPr>
        <p:spPr>
          <a:xfrm>
            <a:off x="8170985" y="5033818"/>
            <a:ext cx="3856892" cy="1384995"/>
          </a:xfrm>
          <a:prstGeom prst="rect">
            <a:avLst/>
          </a:prstGeom>
        </p:spPr>
        <p:txBody>
          <a:bodyPr wrap="square">
            <a:spAutoFit/>
          </a:bodyPr>
          <a:lstStyle/>
          <a:p>
            <a:pPr algn="ctr"/>
            <a:r>
              <a:rPr lang="en-US" sz="1400" dirty="0"/>
              <a:t>About 40 miles from San Juan, construction is just beginning to replace a bridge that was washed out in </a:t>
            </a:r>
            <a:r>
              <a:rPr lang="en-US" sz="1400" dirty="0" err="1"/>
              <a:t>Morovis</a:t>
            </a:r>
            <a:r>
              <a:rPr lang="en-US" sz="1400" dirty="0"/>
              <a:t>, a municipality in north-central Puerto Rico. For now, vehicles drive across a platform on the riverbed. The far end of the lost bridge is seen at upper right. This image was shot Jan. 20, 2018</a:t>
            </a:r>
          </a:p>
        </p:txBody>
      </p:sp>
      <p:cxnSp>
        <p:nvCxnSpPr>
          <p:cNvPr id="12" name="Straight Connector 11"/>
          <p:cNvCxnSpPr/>
          <p:nvPr/>
        </p:nvCxnSpPr>
        <p:spPr>
          <a:xfrm>
            <a:off x="7877908" y="0"/>
            <a:ext cx="70338" cy="6858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08704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07" y="324465"/>
            <a:ext cx="10471354" cy="56338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5066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ckcamacho\AppData\Local\Microsoft\Windows\Temporary Internet Files\Content.IE5\EZYS7YAX\IMG_5675.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138220" y="3257550"/>
            <a:ext cx="5053780" cy="36004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C:\Users\nickcamacho\AppData\Local\Microsoft\Windows\Temporary Internet Files\Content.IE5\NU96VZOM\IMG_5673.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4748981" cy="32575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8" name="Picture 4" descr="C:\Users\nickcamacho\AppData\Local\Microsoft\Windows\Temporary Internet Files\Content.IE5\7Z2L7J8X\IMG_5669.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6946" y="3257550"/>
            <a:ext cx="4785928" cy="36004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9" name="Picture 5" descr="C:\Users\nickcamacho\AppData\Local\Microsoft\Windows\Temporary Internet Files\Content.IE5\11VKZB03\IMG_5676.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138218" y="34636"/>
            <a:ext cx="5053782" cy="322291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748981" y="0"/>
            <a:ext cx="2389237" cy="6858000"/>
          </a:xfrm>
          <a:prstGeom prst="rect">
            <a:avLst/>
          </a:prstGeom>
        </p:spPr>
        <p:style>
          <a:lnRef idx="1">
            <a:schemeClr val="accent3"/>
          </a:lnRef>
          <a:fillRef idx="1003">
            <a:schemeClr val="lt2"/>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950285" y="2718941"/>
            <a:ext cx="1986633" cy="1569660"/>
          </a:xfrm>
          <a:prstGeom prst="rect">
            <a:avLst/>
          </a:prstGeom>
        </p:spPr>
        <p:txBody>
          <a:bodyPr wrap="none">
            <a:spAutoFit/>
          </a:bodyPr>
          <a:lstStyle/>
          <a:p>
            <a:pPr algn="ctr"/>
            <a:r>
              <a:rPr lang="en-US" sz="3200" b="1" dirty="0"/>
              <a:t>Esperanza </a:t>
            </a:r>
          </a:p>
          <a:p>
            <a:pPr algn="ctr"/>
            <a:r>
              <a:rPr lang="en-US" sz="3200" b="1" dirty="0"/>
              <a:t>MC,</a:t>
            </a:r>
          </a:p>
          <a:p>
            <a:pPr algn="ctr"/>
            <a:r>
              <a:rPr lang="en-US" sz="3200" b="1" dirty="0" err="1"/>
              <a:t>Vieques</a:t>
            </a:r>
            <a:endParaRPr lang="en-US" sz="3200" dirty="0"/>
          </a:p>
        </p:txBody>
      </p:sp>
    </p:spTree>
    <p:extLst>
      <p:ext uri="{BB962C8B-B14F-4D97-AF65-F5344CB8AC3E}">
        <p14:creationId xmlns:p14="http://schemas.microsoft.com/office/powerpoint/2010/main" xmlns="" val="152381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WhatsApp Image 2017-10-19 at 10.06.35 AM.jpe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a:xfrm>
            <a:off x="0" y="0"/>
            <a:ext cx="3282461" cy="2960374"/>
          </a:xfrm>
          <a:prstGeom prst="rect">
            <a:avLst/>
          </a:prstGeom>
        </p:spPr>
      </p:pic>
      <p:pic>
        <p:nvPicPr>
          <p:cNvPr id="3" name="Content Placeholder 3" descr="WhatsApp Image 2017-10-19 at 10.06.10 AM (1).jpe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a:xfrm>
            <a:off x="3282462" y="0"/>
            <a:ext cx="4618892" cy="296037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291753" y="0"/>
            <a:ext cx="4900247" cy="2960374"/>
          </a:xfrm>
          <a:prstGeom prst="rect">
            <a:avLst/>
          </a:prstGeom>
        </p:spPr>
      </p:pic>
      <p:sp>
        <p:nvSpPr>
          <p:cNvPr id="5" name="Title 1"/>
          <p:cNvSpPr txBox="1">
            <a:spLocks/>
          </p:cNvSpPr>
          <p:nvPr/>
        </p:nvSpPr>
        <p:spPr>
          <a:xfrm>
            <a:off x="2168013" y="4278901"/>
            <a:ext cx="7573863" cy="1424695"/>
          </a:xfrm>
          <a:prstGeom prst="rect">
            <a:avLst/>
          </a:prstGeom>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200" b="1" dirty="0"/>
              <a:t>Eastern PA Delegation</a:t>
            </a:r>
            <a:br>
              <a:rPr lang="en-US" sz="3200" b="1" dirty="0"/>
            </a:br>
            <a:r>
              <a:rPr lang="en-US" sz="3200" b="1" dirty="0"/>
              <a:t>RECOMMENDATION /  CONSIDERATION </a:t>
            </a:r>
            <a:endParaRPr lang="en-US" sz="30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645512" y="3764615"/>
            <a:ext cx="1965409" cy="2065577"/>
          </a:xfrm>
          <a:prstGeom prst="rect">
            <a:avLst/>
          </a:prstGeom>
        </p:spPr>
      </p:pic>
      <p:pic>
        <p:nvPicPr>
          <p:cNvPr id="7" name="Picture 2"/>
          <p:cNvPicPr>
            <a:picLocks noChangeAspect="1" noChangeArrowheads="1"/>
          </p:cNvPicPr>
          <p:nvPr/>
        </p:nvPicPr>
        <p:blipFill>
          <a:blip r:embed="rId6" cstate="print"/>
          <a:srcRect/>
          <a:stretch>
            <a:fillRect/>
          </a:stretch>
        </p:blipFill>
        <p:spPr bwMode="auto">
          <a:xfrm>
            <a:off x="92026" y="3764615"/>
            <a:ext cx="2520545" cy="1938981"/>
          </a:xfrm>
          <a:prstGeom prst="rect">
            <a:avLst/>
          </a:prstGeom>
          <a:noFill/>
          <a:ln w="9525">
            <a:noFill/>
            <a:miter lim="800000"/>
            <a:headEnd/>
            <a:tailEnd/>
          </a:ln>
        </p:spPr>
      </p:pic>
    </p:spTree>
    <p:extLst>
      <p:ext uri="{BB962C8B-B14F-4D97-AF65-F5344CB8AC3E}">
        <p14:creationId xmlns:p14="http://schemas.microsoft.com/office/powerpoint/2010/main" xmlns="" val="891735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16" y="278042"/>
            <a:ext cx="10637685" cy="547868"/>
          </a:xfrm>
        </p:spPr>
        <p:txBody>
          <a:bodyPr>
            <a:normAutofit/>
          </a:bodyPr>
          <a:lstStyle/>
          <a:p>
            <a:r>
              <a:rPr lang="en-US" sz="3200" b="1" dirty="0"/>
              <a:t>For consideration</a:t>
            </a:r>
          </a:p>
        </p:txBody>
      </p:sp>
      <p:sp>
        <p:nvSpPr>
          <p:cNvPr id="3" name="Content Placeholder 2"/>
          <p:cNvSpPr>
            <a:spLocks noGrp="1"/>
          </p:cNvSpPr>
          <p:nvPr>
            <p:ph idx="1"/>
          </p:nvPr>
        </p:nvSpPr>
        <p:spPr>
          <a:xfrm>
            <a:off x="130629" y="972460"/>
            <a:ext cx="11786067" cy="5762169"/>
          </a:xfrm>
        </p:spPr>
        <p:txBody>
          <a:bodyPr>
            <a:normAutofit/>
          </a:bodyPr>
          <a:lstStyle/>
          <a:p>
            <a:r>
              <a:rPr lang="en-US" sz="2000" b="1" dirty="0"/>
              <a:t>Electricity probably won’t be entirely restored before May</a:t>
            </a:r>
          </a:p>
          <a:p>
            <a:pPr lvl="1"/>
            <a:r>
              <a:rPr lang="en-US" sz="1800" dirty="0"/>
              <a:t>The single biggest problem facing Puerto Rico is still the lack of power</a:t>
            </a:r>
          </a:p>
          <a:p>
            <a:pPr lvl="1"/>
            <a:r>
              <a:rPr lang="en-US" sz="1800" dirty="0"/>
              <a:t>The blackout is now the largest in US history.</a:t>
            </a:r>
          </a:p>
          <a:p>
            <a:pPr lvl="1"/>
            <a:r>
              <a:rPr lang="en-US" sz="1800" dirty="0"/>
              <a:t>Building and shipping thousands of utility poles and power lines to the island, then setting them up on mountainous terrain has become a headache for utility crews.</a:t>
            </a:r>
          </a:p>
          <a:p>
            <a:r>
              <a:rPr lang="en-US" sz="2000" b="1" dirty="0"/>
              <a:t>FEMA is overwhelmed </a:t>
            </a:r>
          </a:p>
          <a:p>
            <a:pPr lvl="1"/>
            <a:r>
              <a:rPr lang="en-US" sz="1800" dirty="0"/>
              <a:t>FEMA responders are stretched thin, to say the least. Aside from Puerto Rico, the agency is responding to multiple federal disaster zones in California, Texas, and Florida.</a:t>
            </a:r>
          </a:p>
          <a:p>
            <a:pPr lvl="1"/>
            <a:r>
              <a:rPr lang="en-US" sz="1800" dirty="0"/>
              <a:t>FEMA administrator Brock Long, </a:t>
            </a:r>
          </a:p>
          <a:p>
            <a:pPr lvl="2"/>
            <a:r>
              <a:rPr lang="en-US" sz="1600" dirty="0"/>
              <a:t>“It is time to question what is FEMA’s role in disaster management and emergency recovery,” Long told members of the House Appropriations Committee. “Let’s hit the reset button. FEMA was never designed to be first or only respondent in a disaster, but we often find ourselves in that situation.”</a:t>
            </a:r>
          </a:p>
          <a:p>
            <a:pPr lvl="1"/>
            <a:r>
              <a:rPr lang="en-US" sz="1800" dirty="0"/>
              <a:t>The reconstruction of Puerto Rico is arguably the agency's most challenging mission ever. </a:t>
            </a:r>
          </a:p>
          <a:p>
            <a:pPr lvl="2"/>
            <a:r>
              <a:rPr lang="en-US" sz="1600" dirty="0"/>
              <a:t>Helping Puerto Rico recover is a gargantuan task — FEMA has called it the "largest federal response to a disaster" in American history.</a:t>
            </a:r>
          </a:p>
          <a:p>
            <a:pPr lvl="1"/>
            <a:r>
              <a:rPr lang="en-US" sz="1800" dirty="0"/>
              <a:t>As FEMA has moved from emergency response to recovery mode, it's now focused on providing federal grants to rebuild public buildings, help homeowners repair homes, and provide loans to small businesses.</a:t>
            </a:r>
          </a:p>
          <a:p>
            <a:pPr lvl="1"/>
            <a:r>
              <a:rPr lang="en-US" sz="1800" dirty="0"/>
              <a:t>FEMA experts predict that in 2018 we could see another active hurricane season in the Caribbean, starting as early as June 1.</a:t>
            </a:r>
          </a:p>
        </p:txBody>
      </p:sp>
    </p:spTree>
    <p:extLst>
      <p:ext uri="{BB962C8B-B14F-4D97-AF65-F5344CB8AC3E}">
        <p14:creationId xmlns:p14="http://schemas.microsoft.com/office/powerpoint/2010/main" xmlns="" val="17932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6" y="158651"/>
            <a:ext cx="10827396" cy="556457"/>
          </a:xfrm>
        </p:spPr>
        <p:txBody>
          <a:bodyPr>
            <a:normAutofit/>
          </a:bodyPr>
          <a:lstStyle/>
          <a:p>
            <a:r>
              <a:rPr lang="en-US" sz="2400" b="1" u="sng" dirty="0">
                <a:solidFill>
                  <a:schemeClr val="accent1">
                    <a:lumMod val="50000"/>
                  </a:schemeClr>
                </a:solidFill>
                <a:latin typeface="+mn-lt"/>
              </a:rPr>
              <a:t>Opportunities to strengthen PRMC journey as partners in mission (1 from 3)</a:t>
            </a:r>
          </a:p>
        </p:txBody>
      </p:sp>
      <p:sp>
        <p:nvSpPr>
          <p:cNvPr id="3" name="Content Placeholder 2"/>
          <p:cNvSpPr>
            <a:spLocks noGrp="1"/>
          </p:cNvSpPr>
          <p:nvPr>
            <p:ph idx="1"/>
          </p:nvPr>
        </p:nvSpPr>
        <p:spPr>
          <a:xfrm>
            <a:off x="175846" y="750278"/>
            <a:ext cx="11781692" cy="5857000"/>
          </a:xfrm>
        </p:spPr>
        <p:txBody>
          <a:bodyPr>
            <a:normAutofit fontScale="92500" lnSpcReduction="10000"/>
          </a:bodyPr>
          <a:lstStyle/>
          <a:p>
            <a:r>
              <a:rPr lang="en-US" b="1" dirty="0"/>
              <a:t>Covenant agreements with Annual Conferences in the UMC </a:t>
            </a:r>
          </a:p>
          <a:p>
            <a:pPr lvl="1"/>
            <a:r>
              <a:rPr lang="en-US" dirty="0"/>
              <a:t>Local Churches in the UMC and in Puerto Rico working together as partners in mission. </a:t>
            </a:r>
          </a:p>
          <a:p>
            <a:r>
              <a:rPr lang="en-US" b="1" dirty="0"/>
              <a:t>Strengthen the Voluntary in Mission Annual Conference Program</a:t>
            </a:r>
            <a:r>
              <a:rPr lang="en-US" dirty="0"/>
              <a:t>.</a:t>
            </a:r>
          </a:p>
          <a:p>
            <a:pPr lvl="1"/>
            <a:r>
              <a:rPr lang="en-US" dirty="0"/>
              <a:t>Coordination</a:t>
            </a:r>
          </a:p>
          <a:p>
            <a:pPr lvl="2"/>
            <a:r>
              <a:rPr lang="en-US" sz="1900" dirty="0"/>
              <a:t>Following the initial phase (assessment &amp; analysis of damages) the recovery response will be opened to traditional ERTs. </a:t>
            </a:r>
          </a:p>
          <a:p>
            <a:pPr lvl="2"/>
            <a:r>
              <a:rPr lang="en-US" sz="1900" dirty="0"/>
              <a:t>Beginning 1</a:t>
            </a:r>
            <a:r>
              <a:rPr lang="en-US" sz="1900" baseline="30000" dirty="0"/>
              <a:t>st</a:t>
            </a:r>
            <a:r>
              <a:rPr lang="en-US" sz="1900" dirty="0"/>
              <a:t> April, to identify/schedule volunteer (UMVIM) reconstruction teams. </a:t>
            </a:r>
          </a:p>
          <a:p>
            <a:pPr lvl="3"/>
            <a:r>
              <a:rPr lang="en-US" sz="1700" dirty="0">
                <a:solidFill>
                  <a:srgbClr val="FF0000"/>
                </a:solidFill>
              </a:rPr>
              <a:t>Start ASAP approaching local churches with VIM teams</a:t>
            </a:r>
          </a:p>
          <a:p>
            <a:pPr lvl="4"/>
            <a:r>
              <a:rPr lang="en-US" sz="1700" dirty="0"/>
              <a:t>Make a presentation to local churches with VIM teams</a:t>
            </a:r>
          </a:p>
          <a:p>
            <a:pPr lvl="3"/>
            <a:r>
              <a:rPr lang="en-US" sz="1700" dirty="0"/>
              <a:t>Scheduling of VIM teams through and with PRMC POCs. </a:t>
            </a:r>
          </a:p>
          <a:p>
            <a:pPr lvl="4"/>
            <a:r>
              <a:rPr lang="en-US" sz="1700" dirty="0"/>
              <a:t>Individual or through the EPA Task Force for PR Recovery?</a:t>
            </a:r>
          </a:p>
          <a:p>
            <a:pPr lvl="4"/>
            <a:r>
              <a:rPr lang="en-US" sz="1700" dirty="0">
                <a:solidFill>
                  <a:srgbClr val="FF0000"/>
                </a:solidFill>
              </a:rPr>
              <a:t>Received training on how to deal with traumatized individuals, families</a:t>
            </a:r>
            <a:endParaRPr lang="en-US" sz="1700" dirty="0"/>
          </a:p>
          <a:p>
            <a:pPr lvl="2"/>
            <a:r>
              <a:rPr lang="en-US" sz="1900" dirty="0"/>
              <a:t>UMCOR has established a centralized volunteer coordination mechanism in cooperation with UMVIM for this purpose.</a:t>
            </a:r>
          </a:p>
          <a:p>
            <a:pPr lvl="2"/>
            <a:r>
              <a:rPr lang="en-US" sz="1900" b="1" dirty="0"/>
              <a:t>EPA Task Force for PR Recovery </a:t>
            </a:r>
          </a:p>
          <a:p>
            <a:pPr lvl="3"/>
            <a:r>
              <a:rPr lang="en-US" sz="1700" b="1" dirty="0">
                <a:solidFill>
                  <a:srgbClr val="C00000"/>
                </a:solidFill>
              </a:rPr>
              <a:t>Prepare-train-certify</a:t>
            </a:r>
            <a:r>
              <a:rPr lang="en-US" sz="1700" b="1" dirty="0"/>
              <a:t> </a:t>
            </a:r>
            <a:r>
              <a:rPr lang="en-US" sz="1700" b="1" dirty="0">
                <a:solidFill>
                  <a:srgbClr val="C00000"/>
                </a:solidFill>
              </a:rPr>
              <a:t>ERTs </a:t>
            </a:r>
          </a:p>
          <a:p>
            <a:pPr lvl="4"/>
            <a:r>
              <a:rPr lang="en-US" sz="1700" dirty="0"/>
              <a:t>When &amp; Where</a:t>
            </a:r>
          </a:p>
          <a:p>
            <a:pPr lvl="4"/>
            <a:r>
              <a:rPr lang="en-US" sz="1700" dirty="0"/>
              <a:t>Two trainings per year (probably three)</a:t>
            </a:r>
          </a:p>
          <a:p>
            <a:pPr lvl="4"/>
            <a:r>
              <a:rPr lang="en-US" sz="1700" dirty="0">
                <a:solidFill>
                  <a:srgbClr val="FF0000"/>
                </a:solidFill>
              </a:rPr>
              <a:t>Received training on how to deal with traumatized individuals, families</a:t>
            </a:r>
            <a:endParaRPr lang="en-US" sz="1900" dirty="0">
              <a:solidFill>
                <a:srgbClr val="FF0000"/>
              </a:solidFill>
            </a:endParaRPr>
          </a:p>
        </p:txBody>
      </p:sp>
    </p:spTree>
    <p:extLst>
      <p:ext uri="{BB962C8B-B14F-4D97-AF65-F5344CB8AC3E}">
        <p14:creationId xmlns:p14="http://schemas.microsoft.com/office/powerpoint/2010/main" xmlns="" val="3090315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6" y="158651"/>
            <a:ext cx="10827396" cy="556457"/>
          </a:xfrm>
        </p:spPr>
        <p:txBody>
          <a:bodyPr>
            <a:normAutofit/>
          </a:bodyPr>
          <a:lstStyle/>
          <a:p>
            <a:r>
              <a:rPr lang="en-US" sz="2400" b="1" u="sng" dirty="0">
                <a:solidFill>
                  <a:schemeClr val="accent1">
                    <a:lumMod val="50000"/>
                  </a:schemeClr>
                </a:solidFill>
                <a:latin typeface="+mn-lt"/>
              </a:rPr>
              <a:t>Opportunities to strengthen PRMC journey as partners in mission (2 from 3)</a:t>
            </a:r>
          </a:p>
        </p:txBody>
      </p:sp>
      <p:sp>
        <p:nvSpPr>
          <p:cNvPr id="3" name="Content Placeholder 2"/>
          <p:cNvSpPr>
            <a:spLocks noGrp="1"/>
          </p:cNvSpPr>
          <p:nvPr>
            <p:ph idx="1"/>
          </p:nvPr>
        </p:nvSpPr>
        <p:spPr>
          <a:xfrm>
            <a:off x="175846" y="750278"/>
            <a:ext cx="11781692" cy="5857000"/>
          </a:xfrm>
        </p:spPr>
        <p:txBody>
          <a:bodyPr>
            <a:normAutofit/>
          </a:bodyPr>
          <a:lstStyle/>
          <a:p>
            <a:r>
              <a:rPr lang="en-US" b="1" dirty="0"/>
              <a:t>Establish new partnerships with NGOs and other religious &amp; non-religious organizations.</a:t>
            </a:r>
          </a:p>
          <a:p>
            <a:pPr lvl="1"/>
            <a:r>
              <a:rPr lang="en-US" dirty="0"/>
              <a:t>Approach new teams, groups.</a:t>
            </a:r>
          </a:p>
          <a:p>
            <a:pPr lvl="2"/>
            <a:r>
              <a:rPr lang="en-US" dirty="0"/>
              <a:t>Red Cross – Joseph Pruitt  </a:t>
            </a:r>
          </a:p>
          <a:p>
            <a:pPr lvl="2"/>
            <a:r>
              <a:rPr lang="en-US" dirty="0"/>
              <a:t>Train our VIM Teams</a:t>
            </a:r>
          </a:p>
          <a:p>
            <a:pPr lvl="1"/>
            <a:r>
              <a:rPr lang="en-US" dirty="0"/>
              <a:t>Create and identify a bank of available resources</a:t>
            </a:r>
          </a:p>
          <a:p>
            <a:pPr lvl="1"/>
            <a:r>
              <a:rPr lang="en-US" dirty="0"/>
              <a:t>Medical Mission Teams</a:t>
            </a:r>
          </a:p>
          <a:p>
            <a:pPr lvl="2"/>
            <a:r>
              <a:rPr lang="en-US" sz="1900" dirty="0"/>
              <a:t>Local hospitals</a:t>
            </a:r>
          </a:p>
          <a:p>
            <a:pPr lvl="2"/>
            <a:r>
              <a:rPr lang="en-US" sz="1900" dirty="0"/>
              <a:t>Church members</a:t>
            </a:r>
          </a:p>
          <a:p>
            <a:r>
              <a:rPr lang="en-US" b="1" dirty="0"/>
              <a:t>United Methodist Hospitality Network</a:t>
            </a:r>
          </a:p>
          <a:p>
            <a:pPr lvl="1"/>
            <a:r>
              <a:rPr lang="en-US" dirty="0"/>
              <a:t>Puerto Ricans moving to the US Mainland looking for a better life in states such as:</a:t>
            </a:r>
          </a:p>
          <a:p>
            <a:pPr lvl="2"/>
            <a:r>
              <a:rPr lang="en-US" sz="1900" dirty="0"/>
              <a:t>Florida / Texas / New York / New Jersey / Pennsylvania / North Carolina / Georgia / Chicago / Illinois </a:t>
            </a:r>
          </a:p>
          <a:p>
            <a:endParaRPr lang="es-PR" dirty="0"/>
          </a:p>
        </p:txBody>
      </p:sp>
    </p:spTree>
    <p:extLst>
      <p:ext uri="{BB962C8B-B14F-4D97-AF65-F5344CB8AC3E}">
        <p14:creationId xmlns:p14="http://schemas.microsoft.com/office/powerpoint/2010/main" xmlns="" val="2816103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2" y="158651"/>
            <a:ext cx="11312012" cy="652044"/>
          </a:xfrm>
        </p:spPr>
        <p:txBody>
          <a:bodyPr>
            <a:normAutofit/>
          </a:bodyPr>
          <a:lstStyle/>
          <a:p>
            <a:r>
              <a:rPr lang="en-US" sz="2400" b="1" u="sng" dirty="0">
                <a:solidFill>
                  <a:schemeClr val="accent1">
                    <a:lumMod val="50000"/>
                  </a:schemeClr>
                </a:solidFill>
              </a:rPr>
              <a:t>Opportunities to strengthen &amp; support PRMC journey as partners in mission (3 from 3)</a:t>
            </a:r>
          </a:p>
        </p:txBody>
      </p:sp>
      <p:sp>
        <p:nvSpPr>
          <p:cNvPr id="3" name="Content Placeholder 2"/>
          <p:cNvSpPr>
            <a:spLocks noGrp="1"/>
          </p:cNvSpPr>
          <p:nvPr>
            <p:ph idx="1"/>
          </p:nvPr>
        </p:nvSpPr>
        <p:spPr>
          <a:xfrm>
            <a:off x="187569" y="738554"/>
            <a:ext cx="11394831" cy="5868723"/>
          </a:xfrm>
        </p:spPr>
        <p:txBody>
          <a:bodyPr>
            <a:normAutofit/>
          </a:bodyPr>
          <a:lstStyle/>
          <a:p>
            <a:r>
              <a:rPr lang="en-US" sz="2400" b="1" dirty="0"/>
              <a:t>Financial Support</a:t>
            </a:r>
          </a:p>
          <a:p>
            <a:pPr lvl="1"/>
            <a:r>
              <a:rPr lang="en-US" sz="2000" dirty="0"/>
              <a:t>Helping PR Rise Again – Conference financial support launched in JAN 2018	</a:t>
            </a:r>
          </a:p>
          <a:p>
            <a:pPr lvl="2"/>
            <a:r>
              <a:rPr lang="en-US" sz="1600" dirty="0"/>
              <a:t>GOAL $100,000</a:t>
            </a:r>
          </a:p>
          <a:p>
            <a:pPr lvl="2"/>
            <a:r>
              <a:rPr lang="en-US" sz="1600" dirty="0"/>
              <a:t>Time frame: </a:t>
            </a:r>
          </a:p>
          <a:p>
            <a:pPr lvl="3"/>
            <a:r>
              <a:rPr lang="en-US" sz="1400" dirty="0"/>
              <a:t>By Annual Conference</a:t>
            </a:r>
          </a:p>
          <a:p>
            <a:pPr lvl="3"/>
            <a:r>
              <a:rPr lang="en-US" sz="1400" dirty="0"/>
              <a:t>Months before AC:    Two months - April &amp; May</a:t>
            </a:r>
            <a:endParaRPr lang="es-PR" sz="1400" dirty="0"/>
          </a:p>
          <a:p>
            <a:pPr lvl="2"/>
            <a:r>
              <a:rPr lang="en-US" sz="1600" dirty="0"/>
              <a:t>Conference Districts</a:t>
            </a:r>
          </a:p>
          <a:p>
            <a:pPr lvl="3"/>
            <a:r>
              <a:rPr lang="en-US" sz="1600" dirty="0"/>
              <a:t>How can they help to market/promote/announce/encourage/etc., etc. </a:t>
            </a:r>
          </a:p>
          <a:p>
            <a:pPr lvl="1"/>
            <a:r>
              <a:rPr lang="es-PR" sz="2000" dirty="0"/>
              <a:t>Latino </a:t>
            </a:r>
            <a:r>
              <a:rPr lang="en-US" sz="2000" dirty="0"/>
              <a:t>Commission</a:t>
            </a:r>
          </a:p>
          <a:p>
            <a:pPr lvl="2"/>
            <a:r>
              <a:rPr lang="en-US" sz="1600" dirty="0"/>
              <a:t>Contribution $10,000	(</a:t>
            </a:r>
            <a:r>
              <a:rPr lang="en-US" sz="1400" dirty="0"/>
              <a:t>Number of Establish Churches – 6  /  Number of Mission Churches  - 5)</a:t>
            </a:r>
          </a:p>
          <a:p>
            <a:pPr lvl="2"/>
            <a:r>
              <a:rPr lang="en-US" sz="1400" dirty="0"/>
              <a:t>Can they raise the above amount by Annual Conference?</a:t>
            </a:r>
          </a:p>
          <a:p>
            <a:pPr lvl="1"/>
            <a:r>
              <a:rPr lang="en-US" sz="2000" dirty="0"/>
              <a:t>For how long do we want to have this initiative?</a:t>
            </a:r>
          </a:p>
          <a:p>
            <a:pPr lvl="2"/>
            <a:r>
              <a:rPr lang="en-US" sz="1600" dirty="0"/>
              <a:t>[__] 1 Year               [__] 2 Years               [__] 3 Years	     [__] More than 3 years</a:t>
            </a:r>
          </a:p>
          <a:p>
            <a:r>
              <a:rPr lang="en-US" sz="2400" b="1" dirty="0"/>
              <a:t>Other Opportunities for support</a:t>
            </a:r>
          </a:p>
          <a:p>
            <a:pPr lvl="1"/>
            <a:r>
              <a:rPr lang="en-US" sz="2000" dirty="0"/>
              <a:t>Latino Heritage Month  - Saturday September 15 to Monday October 15</a:t>
            </a:r>
          </a:p>
          <a:p>
            <a:pPr lvl="2"/>
            <a:r>
              <a:rPr lang="en-US" sz="1600" dirty="0"/>
              <a:t>RESOLUTION 2018 - 25</a:t>
            </a:r>
          </a:p>
          <a:p>
            <a:pPr lvl="3"/>
            <a:r>
              <a:rPr lang="en-US" sz="1600" dirty="0"/>
              <a:t>Resolution relating to a Love Offering for Puerto Rico</a:t>
            </a:r>
          </a:p>
          <a:p>
            <a:pPr lvl="3"/>
            <a:r>
              <a:rPr lang="en-US" sz="1600" dirty="0"/>
              <a:t>Presented by Eastern Pennsylvania Task Force for Puerto Rico Recovery</a:t>
            </a:r>
          </a:p>
        </p:txBody>
      </p:sp>
    </p:spTree>
    <p:extLst>
      <p:ext uri="{BB962C8B-B14F-4D97-AF65-F5344CB8AC3E}">
        <p14:creationId xmlns:p14="http://schemas.microsoft.com/office/powerpoint/2010/main" xmlns="" val="4053482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743" y="304800"/>
            <a:ext cx="11640457" cy="6429829"/>
          </a:xfrm>
        </p:spPr>
        <p:txBody>
          <a:bodyPr>
            <a:normAutofit/>
          </a:bodyPr>
          <a:lstStyle/>
          <a:p>
            <a:pPr marL="0" indent="0" algn="ctr">
              <a:lnSpc>
                <a:spcPct val="150000"/>
              </a:lnSpc>
              <a:buNone/>
            </a:pPr>
            <a:endParaRPr lang="en-US" sz="2000" dirty="0"/>
          </a:p>
          <a:p>
            <a:endParaRPr lang="en-US" dirty="0"/>
          </a:p>
        </p:txBody>
      </p:sp>
      <p:pic>
        <p:nvPicPr>
          <p:cNvPr id="1026" name="Picture 2" descr="Image result for questions clipart for powerpoint">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61187" y="403994"/>
            <a:ext cx="5589639" cy="5554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580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Number of Methodist Churches / Congregations</a:t>
            </a:r>
          </a:p>
        </p:txBody>
      </p:sp>
      <p:sp>
        <p:nvSpPr>
          <p:cNvPr id="3" name="Content Placeholder 2"/>
          <p:cNvSpPr>
            <a:spLocks noGrp="1"/>
          </p:cNvSpPr>
          <p:nvPr>
            <p:ph idx="1"/>
          </p:nvPr>
        </p:nvSpPr>
        <p:spPr>
          <a:xfrm>
            <a:off x="304800" y="1825625"/>
            <a:ext cx="5756787" cy="4351338"/>
          </a:xfrm>
        </p:spPr>
        <p:txBody>
          <a:bodyPr>
            <a:normAutofit/>
          </a:bodyPr>
          <a:lstStyle/>
          <a:p>
            <a:r>
              <a:rPr lang="en-US" sz="3200" dirty="0">
                <a:latin typeface="Times New Roman" panose="02020603050405020304" pitchFamily="18" charset="0"/>
                <a:cs typeface="Times New Roman" panose="02020603050405020304" pitchFamily="18" charset="0"/>
              </a:rPr>
              <a:t>96 in the main island</a:t>
            </a:r>
          </a:p>
          <a:p>
            <a:r>
              <a:rPr lang="en-US" sz="3200" dirty="0">
                <a:latin typeface="Times New Roman" panose="02020603050405020304" pitchFamily="18" charset="0"/>
                <a:cs typeface="Times New Roman" panose="02020603050405020304" pitchFamily="18" charset="0"/>
              </a:rPr>
              <a:t>02 in Vieques</a:t>
            </a:r>
          </a:p>
          <a:p>
            <a:r>
              <a:rPr lang="en-US" sz="3200" dirty="0">
                <a:latin typeface="Times New Roman" panose="02020603050405020304" pitchFamily="18" charset="0"/>
                <a:cs typeface="Times New Roman" panose="02020603050405020304" pitchFamily="18" charset="0"/>
              </a:rPr>
              <a:t>01 in Culebra</a:t>
            </a:r>
          </a:p>
          <a:p>
            <a:r>
              <a:rPr lang="en-US" sz="3200" dirty="0">
                <a:latin typeface="Times New Roman" panose="02020603050405020304" pitchFamily="18" charset="0"/>
                <a:cs typeface="Times New Roman" panose="02020603050405020304" pitchFamily="18" charset="0"/>
              </a:rPr>
              <a:t>01 in St. Croix</a:t>
            </a:r>
          </a:p>
          <a:p>
            <a:pPr lvl="1"/>
            <a:r>
              <a:rPr lang="en-US" sz="3200" dirty="0">
                <a:latin typeface="Times New Roman" panose="02020603050405020304" pitchFamily="18" charset="0"/>
                <a:cs typeface="Times New Roman" panose="02020603050405020304" pitchFamily="18" charset="0"/>
              </a:rPr>
              <a:t>Total of 100 churches</a:t>
            </a:r>
          </a:p>
        </p:txBody>
      </p:sp>
      <p:pic>
        <p:nvPicPr>
          <p:cNvPr id="4" name="Picture 2"/>
          <p:cNvPicPr>
            <a:picLocks noChangeAspect="1" noChangeArrowheads="1"/>
          </p:cNvPicPr>
          <p:nvPr/>
        </p:nvPicPr>
        <p:blipFill>
          <a:blip r:embed="rId2" cstate="print"/>
          <a:srcRect/>
          <a:stretch>
            <a:fillRect/>
          </a:stretch>
        </p:blipFill>
        <p:spPr bwMode="auto">
          <a:xfrm>
            <a:off x="471948" y="345003"/>
            <a:ext cx="2094271" cy="1483797"/>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1637" y="239751"/>
            <a:ext cx="1362901" cy="1589049"/>
          </a:xfrm>
          <a:prstGeom prst="rect">
            <a:avLst/>
          </a:prstGeom>
        </p:spPr>
      </p:pic>
      <p:pic>
        <p:nvPicPr>
          <p:cNvPr id="6" name="Content Placeholder 4"/>
          <p:cNvPicPr>
            <a:picLocks noChangeAspect="1"/>
          </p:cNvPicPr>
          <p:nvPr/>
        </p:nvPicPr>
        <p:blipFill>
          <a:blip r:embed="rId4" cstate="email"/>
          <a:stretch>
            <a:fillRect/>
          </a:stretch>
        </p:blipFill>
        <p:spPr>
          <a:xfrm>
            <a:off x="4962832" y="1474839"/>
            <a:ext cx="3406877" cy="5172704"/>
          </a:xfrm>
          <a:prstGeom prst="rect">
            <a:avLst/>
          </a:prstGeom>
          <a:ln>
            <a:noFill/>
          </a:ln>
          <a:effectLst>
            <a:outerShdw blurRad="292100" dist="139700" dir="2700000" algn="tl" rotWithShape="0">
              <a:srgbClr val="333333">
                <a:alpha val="65000"/>
              </a:srgbClr>
            </a:outerShdw>
          </a:effectLst>
        </p:spPr>
      </p:pic>
      <p:sp>
        <p:nvSpPr>
          <p:cNvPr id="7" name="Text Placeholder 3"/>
          <p:cNvSpPr txBox="1">
            <a:spLocks/>
          </p:cNvSpPr>
          <p:nvPr/>
        </p:nvSpPr>
        <p:spPr>
          <a:xfrm>
            <a:off x="8554065" y="2094273"/>
            <a:ext cx="3438662" cy="37840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Damages to Sanctuaries</a:t>
            </a:r>
            <a:endParaRPr lang="en-US" sz="2400" dirty="0"/>
          </a:p>
          <a:p>
            <a:pPr marL="571500" indent="-571500"/>
            <a:r>
              <a:rPr lang="en-US" sz="1900" dirty="0">
                <a:latin typeface="Times New Roman" panose="02020603050405020304" pitchFamily="18" charset="0"/>
                <a:cs typeface="Times New Roman" panose="02020603050405020304" pitchFamily="18" charset="0"/>
              </a:rPr>
              <a:t>30% of the Methodist churches in the island were damaged </a:t>
            </a:r>
          </a:p>
          <a:p>
            <a:pPr marL="571500" indent="-571500"/>
            <a:r>
              <a:rPr lang="en-US" sz="1900" dirty="0">
                <a:latin typeface="Times New Roman" panose="02020603050405020304" pitchFamily="18" charset="0"/>
                <a:cs typeface="Times New Roman" panose="02020603050405020304" pitchFamily="18" charset="0"/>
              </a:rPr>
              <a:t>10% are not safe &amp; can’t not be used </a:t>
            </a:r>
          </a:p>
          <a:p>
            <a:pPr marL="571500" indent="-571500"/>
            <a:r>
              <a:rPr lang="en-US" sz="1900" dirty="0">
                <a:latin typeface="Times New Roman" panose="02020603050405020304" pitchFamily="18" charset="0"/>
                <a:cs typeface="Times New Roman" panose="02020603050405020304" pitchFamily="18" charset="0"/>
              </a:rPr>
              <a:t>There is not a clear path and time in their rebuilding. </a:t>
            </a:r>
          </a:p>
          <a:p>
            <a:endParaRPr lang="en-US" dirty="0"/>
          </a:p>
        </p:txBody>
      </p:sp>
    </p:spTree>
    <p:extLst>
      <p:ext uri="{BB962C8B-B14F-4D97-AF65-F5344CB8AC3E}">
        <p14:creationId xmlns:p14="http://schemas.microsoft.com/office/powerpoint/2010/main" xmlns="" val="165039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thumb/5/5f/Hurricane_Maria_%282017%29_170923-H-NI589-0007_%2836602415074%29.jpg/800px-Hurricane_Maria_%282017%29_170923-H-NI589-0007_%2836602415074%2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250426" y="0"/>
            <a:ext cx="6941574" cy="50101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395912" y="5179282"/>
            <a:ext cx="6096000" cy="923330"/>
          </a:xfrm>
          <a:prstGeom prst="rect">
            <a:avLst/>
          </a:prstGeom>
        </p:spPr>
        <p:txBody>
          <a:bodyPr>
            <a:spAutoFit/>
          </a:bodyPr>
          <a:lstStyle/>
          <a:p>
            <a:pPr algn="ctr"/>
            <a:r>
              <a:rPr lang="en-US" dirty="0"/>
              <a:t>Thousands of homes suffered varying degrees of damage while large swaths of vegetation were shredded by the hurricane's violent winds</a:t>
            </a:r>
          </a:p>
        </p:txBody>
      </p:sp>
      <p:pic>
        <p:nvPicPr>
          <p:cNvPr id="6" name="Picture 2" descr="https://cdn.vox-cdn.com/thumbor/d9r1g4IemWTvwc725Lz_R8I-Thw=/0x0:3000x2000/920x613/filters:focal(1260x760:1740x1240)/cdn.vox-cdn.com/uploads/chorus_image/image/59096527/blue_roof.0.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45371" y="263012"/>
            <a:ext cx="4928073" cy="430898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290837" y="4702228"/>
            <a:ext cx="4637139" cy="1323439"/>
          </a:xfrm>
          <a:prstGeom prst="rect">
            <a:avLst/>
          </a:prstGeom>
        </p:spPr>
        <p:txBody>
          <a:bodyPr wrap="square">
            <a:spAutoFit/>
          </a:bodyPr>
          <a:lstStyle/>
          <a:p>
            <a:pPr algn="ctr"/>
            <a:r>
              <a:rPr lang="en-US" sz="1600" dirty="0"/>
              <a:t>Thousands of homes in Puerto Rico have yet to be fixed. Here’s a picture, taken on March 1 of a home in </a:t>
            </a:r>
            <a:r>
              <a:rPr lang="en-US" sz="1600" dirty="0" err="1"/>
              <a:t>Comerío</a:t>
            </a:r>
            <a:r>
              <a:rPr lang="en-US" sz="1600" dirty="0"/>
              <a:t>, a town in the mountains that is still mostly without power. </a:t>
            </a:r>
            <a:r>
              <a:rPr lang="en-US" sz="1600" i="1" dirty="0"/>
              <a:t>Erika Rodríguez/The Washington Post via Getty Images</a:t>
            </a:r>
            <a:r>
              <a:rPr lang="en-US" sz="1600" dirty="0"/>
              <a:t> </a:t>
            </a:r>
          </a:p>
        </p:txBody>
      </p:sp>
    </p:spTree>
    <p:extLst>
      <p:ext uri="{BB962C8B-B14F-4D97-AF65-F5344CB8AC3E}">
        <p14:creationId xmlns:p14="http://schemas.microsoft.com/office/powerpoint/2010/main" xmlns="" val="86668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426" y="143900"/>
            <a:ext cx="6563032" cy="814746"/>
          </a:xfrm>
        </p:spPr>
        <p:txBody>
          <a:bodyPr>
            <a:normAutofit/>
          </a:bodyPr>
          <a:lstStyle/>
          <a:p>
            <a:pPr algn="ctr"/>
            <a:r>
              <a:rPr lang="en-US" sz="2400" b="1" dirty="0"/>
              <a:t>Who's been most affected by the destruction?</a:t>
            </a:r>
          </a:p>
        </p:txBody>
      </p:sp>
      <p:sp>
        <p:nvSpPr>
          <p:cNvPr id="3" name="Content Placeholder 2"/>
          <p:cNvSpPr>
            <a:spLocks noGrp="1"/>
          </p:cNvSpPr>
          <p:nvPr>
            <p:ph idx="1"/>
          </p:nvPr>
        </p:nvSpPr>
        <p:spPr>
          <a:xfrm>
            <a:off x="375138" y="211813"/>
            <a:ext cx="4713056" cy="6395463"/>
          </a:xfrm>
          <a:ln>
            <a:solidFill>
              <a:schemeClr val="tx1"/>
            </a:solidFill>
          </a:ln>
        </p:spPr>
        <p:txBody>
          <a:bodyPr>
            <a:normAutofit/>
          </a:bodyPr>
          <a:lstStyle/>
          <a:p>
            <a:r>
              <a:rPr lang="en-US" dirty="0"/>
              <a:t>Government &amp; NGO Stats</a:t>
            </a:r>
          </a:p>
          <a:p>
            <a:pPr lvl="1"/>
            <a:r>
              <a:rPr lang="en-US" sz="2000" dirty="0"/>
              <a:t>The scale of Maria’s has caused as much as </a:t>
            </a:r>
            <a:r>
              <a:rPr lang="en-US" sz="2000" b="1" u="sng" dirty="0"/>
              <a:t>$94 billion in damage</a:t>
            </a:r>
          </a:p>
          <a:p>
            <a:pPr marL="457200" lvl="1" indent="0">
              <a:buNone/>
            </a:pPr>
            <a:endParaRPr lang="en-US" sz="2000" b="1" u="sng" dirty="0"/>
          </a:p>
          <a:p>
            <a:pPr lvl="1"/>
            <a:r>
              <a:rPr lang="en-US" sz="2000" dirty="0"/>
              <a:t>As of February, an estimated 60,000 houses were still roofless, and  </a:t>
            </a:r>
            <a:r>
              <a:rPr lang="en-US" sz="2000" b="1" dirty="0"/>
              <a:t>approximately between 600-700 people are still displaced,</a:t>
            </a:r>
            <a:r>
              <a:rPr lang="en-US" sz="2000" dirty="0"/>
              <a:t> living in shelters or with friends or relatives.</a:t>
            </a:r>
          </a:p>
          <a:p>
            <a:pPr lvl="1"/>
            <a:endParaRPr lang="en-US" sz="2000" dirty="0"/>
          </a:p>
          <a:p>
            <a:pPr lvl="1"/>
            <a:r>
              <a:rPr lang="en-US" sz="2000" dirty="0"/>
              <a:t>According to the Department of Education, </a:t>
            </a:r>
            <a:r>
              <a:rPr lang="en-US" sz="2000" b="1" dirty="0"/>
              <a:t>six percent of Puerto Rico’s students have left the island since Maria hit.</a:t>
            </a:r>
          </a:p>
          <a:p>
            <a:pPr lvl="1"/>
            <a:endParaRPr lang="en-US" dirty="0"/>
          </a:p>
        </p:txBody>
      </p:sp>
      <p:sp>
        <p:nvSpPr>
          <p:cNvPr id="4" name="Rectangle 3"/>
          <p:cNvSpPr/>
          <p:nvPr/>
        </p:nvSpPr>
        <p:spPr>
          <a:xfrm>
            <a:off x="5250426" y="881456"/>
            <a:ext cx="6725264" cy="5478423"/>
          </a:xfrm>
          <a:prstGeom prst="rect">
            <a:avLst/>
          </a:prstGeom>
          <a:ln>
            <a:solidFill>
              <a:schemeClr val="tx1"/>
            </a:solidFill>
          </a:ln>
        </p:spPr>
        <p:txBody>
          <a:bodyPr wrap="square">
            <a:spAutoFit/>
          </a:bodyPr>
          <a:lstStyle/>
          <a:p>
            <a:pPr lvl="1" algn="ctr"/>
            <a:r>
              <a:rPr lang="en-US" sz="1400" dirty="0"/>
              <a:t>I</a:t>
            </a:r>
          </a:p>
          <a:p>
            <a:pPr lvl="1" algn="ctr"/>
            <a:r>
              <a:rPr lang="en-US" sz="1600" b="1" dirty="0">
                <a:solidFill>
                  <a:srgbClr val="C00000"/>
                </a:solidFill>
              </a:rPr>
              <a:t>***The lack of electricity, running water and reliable communications remain central challenges to the Caribbean island as it struggles to return to a semblance of normal life.</a:t>
            </a:r>
          </a:p>
          <a:p>
            <a:pPr lvl="1" algn="ctr"/>
            <a:endParaRPr lang="en-US" sz="1600" dirty="0"/>
          </a:p>
          <a:p>
            <a:pPr lvl="1" algn="ctr"/>
            <a:r>
              <a:rPr lang="en-US" sz="1600" dirty="0"/>
              <a:t>II</a:t>
            </a:r>
          </a:p>
          <a:p>
            <a:pPr lvl="1" algn="ctr"/>
            <a:r>
              <a:rPr lang="en-US" sz="1600" b="1" dirty="0"/>
              <a:t>Who's been most affected by the destruction?</a:t>
            </a:r>
            <a:endParaRPr lang="en-US" sz="1600" dirty="0"/>
          </a:p>
          <a:p>
            <a:pPr lvl="1" algn="ctr"/>
            <a:r>
              <a:rPr lang="en-US" sz="1600" dirty="0"/>
              <a:t>The storm disproportionately affected Puerto Rico’s poorest residents, who have fewer resources on hand to help them recover and rebuild. </a:t>
            </a:r>
            <a:r>
              <a:rPr lang="en-US" sz="1600" dirty="0">
                <a:solidFill>
                  <a:srgbClr val="C00000"/>
                </a:solidFill>
              </a:rPr>
              <a:t>***</a:t>
            </a:r>
            <a:r>
              <a:rPr lang="en-US" sz="1600" b="1" dirty="0">
                <a:solidFill>
                  <a:srgbClr val="C00000"/>
                </a:solidFill>
              </a:rPr>
              <a:t>Many of these people live in more rural communities and the hard-to-reach areas of the mountains, and can expect to be the last to regain access to water or see their electricity restored</a:t>
            </a:r>
            <a:r>
              <a:rPr lang="en-US" sz="1600" dirty="0">
                <a:solidFill>
                  <a:srgbClr val="C00000"/>
                </a:solidFill>
              </a:rPr>
              <a:t>. </a:t>
            </a:r>
            <a:r>
              <a:rPr lang="en-US" sz="1600" b="1" dirty="0">
                <a:solidFill>
                  <a:srgbClr val="C00000"/>
                </a:solidFill>
              </a:rPr>
              <a:t>The storm left thousands of families without homes and destroyed some communities entirely.</a:t>
            </a:r>
          </a:p>
          <a:p>
            <a:pPr lvl="1" algn="ctr"/>
            <a:endParaRPr lang="en-US" sz="1600" dirty="0"/>
          </a:p>
          <a:p>
            <a:pPr lvl="1" algn="ctr"/>
            <a:r>
              <a:rPr lang="en-US" sz="1600" dirty="0"/>
              <a:t>III</a:t>
            </a:r>
          </a:p>
          <a:p>
            <a:pPr lvl="1" algn="ctr"/>
            <a:r>
              <a:rPr lang="en-US" sz="1600" dirty="0"/>
              <a:t>Children and young people are particularly vulnerable to the psychological impacts of disaster, and many depend on the resources and support they find at school to help them overcome trauma-induced stress. </a:t>
            </a:r>
          </a:p>
          <a:p>
            <a:pPr lvl="1" algn="ctr"/>
            <a:r>
              <a:rPr lang="en-US" sz="1600" b="1" dirty="0">
                <a:solidFill>
                  <a:srgbClr val="C00000"/>
                </a:solidFill>
              </a:rPr>
              <a:t>***Hurricanes Irma and Maria disrupted the lives of some 350,000 public school students</a:t>
            </a:r>
            <a:r>
              <a:rPr lang="en-US" sz="1400" b="1" dirty="0">
                <a:solidFill>
                  <a:srgbClr val="C00000"/>
                </a:solidFill>
              </a:rPr>
              <a:t>.</a:t>
            </a:r>
          </a:p>
        </p:txBody>
      </p:sp>
    </p:spTree>
    <p:extLst>
      <p:ext uri="{BB962C8B-B14F-4D97-AF65-F5344CB8AC3E}">
        <p14:creationId xmlns:p14="http://schemas.microsoft.com/office/powerpoint/2010/main" xmlns="" val="374973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171" y="0"/>
            <a:ext cx="11014229" cy="1039427"/>
          </a:xfrm>
        </p:spPr>
        <p:txBody>
          <a:bodyPr>
            <a:normAutofit/>
          </a:bodyPr>
          <a:lstStyle/>
          <a:p>
            <a:pPr algn="ctr"/>
            <a:r>
              <a:rPr lang="en-US" sz="2400" b="1" dirty="0"/>
              <a:t>6 months after Hurricane Maria, </a:t>
            </a:r>
            <a:br>
              <a:rPr lang="en-US" sz="2400" b="1" dirty="0"/>
            </a:br>
            <a:r>
              <a:rPr lang="en-US" sz="2400" b="1" dirty="0"/>
              <a:t>Puerto Rico has a suicide crisis and a housing shortage</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10352" y="213089"/>
            <a:ext cx="681451" cy="794524"/>
          </a:xfrm>
          <a:prstGeom prst="rect">
            <a:avLst/>
          </a:prstGeom>
        </p:spPr>
      </p:pic>
      <p:pic>
        <p:nvPicPr>
          <p:cNvPr id="8" name="Picture 2"/>
          <p:cNvPicPr>
            <a:picLocks noChangeAspect="1" noChangeArrowheads="1"/>
          </p:cNvPicPr>
          <p:nvPr/>
        </p:nvPicPr>
        <p:blipFill>
          <a:blip r:embed="rId4" cstate="print"/>
          <a:srcRect/>
          <a:stretch>
            <a:fillRect/>
          </a:stretch>
        </p:blipFill>
        <p:spPr bwMode="auto">
          <a:xfrm>
            <a:off x="730044" y="152773"/>
            <a:ext cx="1047135" cy="908610"/>
          </a:xfrm>
          <a:prstGeom prst="rect">
            <a:avLst/>
          </a:prstGeom>
          <a:noFill/>
          <a:ln w="9525">
            <a:noFill/>
            <a:miter lim="800000"/>
            <a:headEnd/>
            <a:tailEnd/>
          </a:ln>
        </p:spPr>
      </p:pic>
      <p:sp>
        <p:nvSpPr>
          <p:cNvPr id="3" name="Content Placeholder 2"/>
          <p:cNvSpPr>
            <a:spLocks noGrp="1"/>
          </p:cNvSpPr>
          <p:nvPr>
            <p:ph idx="1"/>
          </p:nvPr>
        </p:nvSpPr>
        <p:spPr>
          <a:xfrm>
            <a:off x="309716" y="1342103"/>
            <a:ext cx="11459497" cy="5161936"/>
          </a:xfrm>
        </p:spPr>
        <p:txBody>
          <a:bodyPr>
            <a:normAutofit lnSpcReduction="10000"/>
          </a:bodyPr>
          <a:lstStyle/>
          <a:p>
            <a:r>
              <a:rPr lang="en-US" sz="1800" b="1" dirty="0"/>
              <a:t>Few Puerto Ricans can return home while many have fled the Island</a:t>
            </a:r>
          </a:p>
          <a:p>
            <a:pPr lvl="1"/>
            <a:r>
              <a:rPr lang="en-US" sz="1600" dirty="0"/>
              <a:t>More than </a:t>
            </a:r>
            <a:r>
              <a:rPr lang="en-US" sz="1600" dirty="0">
                <a:hlinkClick r:id="rId5"/>
              </a:rPr>
              <a:t>3,500 Puerto Ricans</a:t>
            </a:r>
            <a:r>
              <a:rPr lang="en-US" sz="1600" dirty="0"/>
              <a:t> are still living in hotels on the island and across the United States with temporary housing vouchers provided by FEMA. The program has been extended twice by the agency because few homes have been fixed.</a:t>
            </a:r>
          </a:p>
          <a:p>
            <a:pPr lvl="1"/>
            <a:r>
              <a:rPr lang="en-US" sz="1600" dirty="0"/>
              <a:t>FEMA has approved </a:t>
            </a:r>
            <a:r>
              <a:rPr lang="en-US" sz="1600" dirty="0">
                <a:hlinkClick r:id="rId6"/>
              </a:rPr>
              <a:t>less than 40 percent</a:t>
            </a:r>
            <a:r>
              <a:rPr lang="en-US" sz="1600" dirty="0"/>
              <a:t> of the 1 million applications for money to help disaster victims fix their homes, according to NPR. The reason is that many, many Puerto Ricans do not hold the deeds to their homes</a:t>
            </a:r>
          </a:p>
          <a:p>
            <a:pPr lvl="1"/>
            <a:r>
              <a:rPr lang="en-US" sz="1600" dirty="0"/>
              <a:t>According with to the Florida Division of Emergency Management, </a:t>
            </a:r>
            <a:r>
              <a:rPr lang="en-US" sz="1600" b="1" dirty="0">
                <a:solidFill>
                  <a:srgbClr val="FF0000"/>
                </a:solidFill>
              </a:rPr>
              <a:t>more than 269,000 people have arrived in Florida on flights from PR since the hurricane. </a:t>
            </a:r>
          </a:p>
          <a:p>
            <a:pPr lvl="1"/>
            <a:r>
              <a:rPr lang="en-US" sz="1600" dirty="0"/>
              <a:t>Demographers expect Maria to trigger an even larger migration in the long term. The Center for Puerto Rican Studies at the City University of New York </a:t>
            </a:r>
            <a:r>
              <a:rPr lang="en-US" sz="1600" b="1" dirty="0">
                <a:hlinkClick r:id="rId7"/>
              </a:rPr>
              <a:t>estimates </a:t>
            </a:r>
            <a:r>
              <a:rPr lang="en-US" sz="1600" dirty="0"/>
              <a:t>that Puerto Rico </a:t>
            </a:r>
            <a:r>
              <a:rPr lang="en-US" sz="1600" b="1" dirty="0">
                <a:solidFill>
                  <a:srgbClr val="FF0000"/>
                </a:solidFill>
              </a:rPr>
              <a:t>will lose up to 470,335 residents by the end of 2019 — about 14 percent of the population. </a:t>
            </a:r>
          </a:p>
          <a:p>
            <a:pPr lvl="1"/>
            <a:r>
              <a:rPr lang="en-US" sz="1600" dirty="0"/>
              <a:t>The migration has already affected Florida. More than 10,000 Puerto Rican children </a:t>
            </a:r>
            <a:r>
              <a:rPr lang="en-US" sz="1600" b="1" dirty="0">
                <a:hlinkClick r:id="rId8"/>
              </a:rPr>
              <a:t>have enrolled</a:t>
            </a:r>
            <a:r>
              <a:rPr lang="en-US" sz="1600" dirty="0"/>
              <a:t> in Florida’s public schools in the past three months.</a:t>
            </a:r>
            <a:endParaRPr lang="en-US" sz="1600" b="1" dirty="0">
              <a:solidFill>
                <a:srgbClr val="FF0000"/>
              </a:solidFill>
            </a:endParaRPr>
          </a:p>
          <a:p>
            <a:r>
              <a:rPr lang="en-US" sz="1800" b="1" dirty="0"/>
              <a:t>The island is dealing with a suicide crisis</a:t>
            </a:r>
          </a:p>
          <a:p>
            <a:pPr lvl="1"/>
            <a:r>
              <a:rPr lang="en-US" sz="1600" dirty="0"/>
              <a:t>The number of people on the island who have reportedly tried to kill themselves since Hurricane Maria hit the island has more than tripled. </a:t>
            </a:r>
          </a:p>
          <a:p>
            <a:pPr lvl="1"/>
            <a:r>
              <a:rPr lang="en-US" sz="1600" dirty="0"/>
              <a:t>From November 2017 through January 2018, a crisis hotline run by Puerto Rico’s Department of Health received 3,050 calls from people who said they had attempted suicide. That’s an astounding 246 percent increase compared to the same time</a:t>
            </a:r>
            <a:r>
              <a:rPr lang="en-US" sz="1600" b="1" dirty="0"/>
              <a:t> </a:t>
            </a:r>
            <a:r>
              <a:rPr lang="en-US" sz="1600" dirty="0"/>
              <a:t>last year.</a:t>
            </a:r>
          </a:p>
          <a:p>
            <a:pPr lvl="1"/>
            <a:r>
              <a:rPr lang="en-US" sz="1600" dirty="0"/>
              <a:t>This data was released by the health department’s Commission for Suicide Prevention</a:t>
            </a:r>
          </a:p>
          <a:p>
            <a:pPr lvl="1"/>
            <a:r>
              <a:rPr lang="en-US" sz="1600" dirty="0"/>
              <a:t>These numbers offer a snapshot of the mental health crisis unfolding in Puerto Rico and the </a:t>
            </a:r>
            <a:r>
              <a:rPr lang="en-US" sz="1600" b="1" dirty="0">
                <a:solidFill>
                  <a:srgbClr val="FF0000"/>
                </a:solidFill>
              </a:rPr>
              <a:t>urgent need for our VIM Teams to be trained on how to deal with issues of trauma, etc. </a:t>
            </a:r>
          </a:p>
          <a:p>
            <a:endParaRPr lang="en-US" sz="1800" dirty="0"/>
          </a:p>
        </p:txBody>
      </p:sp>
    </p:spTree>
    <p:extLst>
      <p:ext uri="{BB962C8B-B14F-4D97-AF65-F5344CB8AC3E}">
        <p14:creationId xmlns:p14="http://schemas.microsoft.com/office/powerpoint/2010/main" xmlns="" val="35025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0229" y="1254369"/>
            <a:ext cx="10866752" cy="5277060"/>
          </a:xfrm>
          <a:prstGeom prst="rect">
            <a:avLst/>
          </a:prstGeom>
          <a:ln>
            <a:solidFill>
              <a:schemeClr val="accent2"/>
            </a:solidFill>
          </a:ln>
        </p:spPr>
      </p:pic>
      <p:sp>
        <p:nvSpPr>
          <p:cNvPr id="4" name="Rectangle 3"/>
          <p:cNvSpPr/>
          <p:nvPr/>
        </p:nvSpPr>
        <p:spPr>
          <a:xfrm>
            <a:off x="740229" y="348626"/>
            <a:ext cx="11103428" cy="830997"/>
          </a:xfrm>
          <a:prstGeom prst="rect">
            <a:avLst/>
          </a:prstGeom>
        </p:spPr>
        <p:txBody>
          <a:bodyPr wrap="square">
            <a:spAutoFit/>
          </a:bodyPr>
          <a:lstStyle/>
          <a:p>
            <a:r>
              <a:rPr lang="en-US" sz="2400" dirty="0"/>
              <a:t>Here’s a chart FEMA made to remind people of the gargantuan efforts the agency has made in Puerto Rico since the hurricane hit:</a:t>
            </a:r>
          </a:p>
        </p:txBody>
      </p:sp>
    </p:spTree>
    <p:extLst>
      <p:ext uri="{BB962C8B-B14F-4D97-AF65-F5344CB8AC3E}">
        <p14:creationId xmlns:p14="http://schemas.microsoft.com/office/powerpoint/2010/main" xmlns="" val="110641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What has been done by the </a:t>
            </a:r>
            <a:br>
              <a:rPr lang="en-US" sz="4800" dirty="0"/>
            </a:br>
            <a:r>
              <a:rPr lang="en-US" sz="4800" dirty="0"/>
              <a:t>PRMC?</a:t>
            </a:r>
          </a:p>
        </p:txBody>
      </p:sp>
      <p:sp>
        <p:nvSpPr>
          <p:cNvPr id="7" name="Text Placeholder 6"/>
          <p:cNvSpPr>
            <a:spLocks noGrp="1"/>
          </p:cNvSpPr>
          <p:nvPr>
            <p:ph type="body" idx="1"/>
          </p:nvPr>
        </p:nvSpPr>
        <p:spPr/>
        <p:txBody>
          <a:bodyPr/>
          <a:lstStyle/>
          <a:p>
            <a:pPr algn="ctr"/>
            <a:r>
              <a:rPr lang="en-US" b="1" dirty="0"/>
              <a:t>Emergency  Phase</a:t>
            </a:r>
          </a:p>
        </p:txBody>
      </p:sp>
      <p:pic>
        <p:nvPicPr>
          <p:cNvPr id="3" name="Picture 2"/>
          <p:cNvPicPr>
            <a:picLocks noChangeAspect="1"/>
          </p:cNvPicPr>
          <p:nvPr/>
        </p:nvPicPr>
        <p:blipFill>
          <a:blip r:embed="rId2" cstate="email"/>
          <a:stretch>
            <a:fillRect/>
          </a:stretch>
        </p:blipFill>
        <p:spPr>
          <a:xfrm>
            <a:off x="0" y="501446"/>
            <a:ext cx="4377277" cy="218521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stretch>
            <a:fillRect/>
          </a:stretch>
        </p:blipFill>
        <p:spPr>
          <a:xfrm>
            <a:off x="3099085" y="508002"/>
            <a:ext cx="3999807" cy="218521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cstate="email"/>
          <a:srcRect/>
          <a:stretch/>
        </p:blipFill>
        <p:spPr>
          <a:xfrm>
            <a:off x="5824542" y="501446"/>
            <a:ext cx="3729489" cy="2198331"/>
          </a:xfrm>
          <a:prstGeom prst="rect">
            <a:avLst/>
          </a:prstGeom>
        </p:spPr>
      </p:pic>
      <p:pic>
        <p:nvPicPr>
          <p:cNvPr id="11" name="Picture 10"/>
          <p:cNvPicPr>
            <a:picLocks noChangeAspect="1"/>
          </p:cNvPicPr>
          <p:nvPr/>
        </p:nvPicPr>
        <p:blipFill>
          <a:blip r:embed="rId5" cstate="email"/>
          <a:stretch>
            <a:fillRect/>
          </a:stretch>
        </p:blipFill>
        <p:spPr>
          <a:xfrm>
            <a:off x="8034879" y="501446"/>
            <a:ext cx="4157123" cy="2172467"/>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6" cstate="print"/>
          <a:srcRect/>
          <a:stretch>
            <a:fillRect/>
          </a:stretch>
        </p:blipFill>
        <p:spPr bwMode="auto">
          <a:xfrm>
            <a:off x="221225" y="2970216"/>
            <a:ext cx="2094271" cy="1483797"/>
          </a:xfrm>
          <a:prstGeom prst="rect">
            <a:avLst/>
          </a:prstGeom>
          <a:noFill/>
          <a:ln w="9525">
            <a:noFill/>
            <a:miter lim="800000"/>
            <a:headEnd/>
            <a:tailEnd/>
          </a:ln>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161637" y="2986852"/>
            <a:ext cx="1362901" cy="1589049"/>
          </a:xfrm>
          <a:prstGeom prst="rect">
            <a:avLst/>
          </a:prstGeom>
        </p:spPr>
      </p:pic>
    </p:spTree>
    <p:extLst>
      <p:ext uri="{BB962C8B-B14F-4D97-AF65-F5344CB8AC3E}">
        <p14:creationId xmlns:p14="http://schemas.microsoft.com/office/powerpoint/2010/main" xmlns="" val="3264483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2218</Words>
  <Application>Microsoft Office PowerPoint</Application>
  <PresentationFormat>Custom</PresentationFormat>
  <Paragraphs>265</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Number of Methodist Churches / Congregations</vt:lpstr>
      <vt:lpstr>Slide 5</vt:lpstr>
      <vt:lpstr>Who's been most affected by the destruction?</vt:lpstr>
      <vt:lpstr>6 months after Hurricane Maria,  Puerto Rico has a suicide crisis and a housing shortage</vt:lpstr>
      <vt:lpstr>Slide 8</vt:lpstr>
      <vt:lpstr>What has been done by the  PRMC?</vt:lpstr>
      <vt:lpstr>Slide 10</vt:lpstr>
      <vt:lpstr>Slide 11</vt:lpstr>
      <vt:lpstr>Slide 12</vt:lpstr>
      <vt:lpstr>Slide 13</vt:lpstr>
      <vt:lpstr>Slide 14</vt:lpstr>
      <vt:lpstr>Slide 15</vt:lpstr>
      <vt:lpstr>Slide 16</vt:lpstr>
      <vt:lpstr>   North East Region Torrimar MC,  Levittown</vt:lpstr>
      <vt:lpstr>“Villas Del Sol” Community Torrimar, Levittown</vt:lpstr>
      <vt:lpstr>Slide 19</vt:lpstr>
      <vt:lpstr>“Ernesto Memorial - La Piedra” MC Habra Honda, Hatillo </vt:lpstr>
      <vt:lpstr> Southeast Region “El Santuario” MC Patillas</vt:lpstr>
      <vt:lpstr>Slide 22</vt:lpstr>
      <vt:lpstr>Homes of  Trustees and Worship Leaders Maunabo</vt:lpstr>
      <vt:lpstr>“Peña de Horeb” MC Bo. Palo Seco, Maunabo</vt:lpstr>
      <vt:lpstr>“Puerta Del Cielo” MC Bo. Guardarraya, Patillas</vt:lpstr>
      <vt:lpstr>Slide 26</vt:lpstr>
      <vt:lpstr>Area Metro Villa Fontana MC, Carolina</vt:lpstr>
      <vt:lpstr>Slide 28</vt:lpstr>
      <vt:lpstr>Mountain Region</vt:lpstr>
      <vt:lpstr>Slide 30</vt:lpstr>
      <vt:lpstr>Slide 31</vt:lpstr>
      <vt:lpstr>For consideration</vt:lpstr>
      <vt:lpstr>Opportunities to strengthen PRMC journey as partners in mission (1 from 3)</vt:lpstr>
      <vt:lpstr>Opportunities to strengthen PRMC journey as partners in mission (2 from 3)</vt:lpstr>
      <vt:lpstr>Opportunities to strengthen &amp; support PRMC journey as partners in mission (3 from 3)</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Pennsylvania Conference UMC</dc:title>
  <dc:creator>Nicolas Camacho</dc:creator>
  <cp:lastModifiedBy>nickcamacho</cp:lastModifiedBy>
  <cp:revision>132</cp:revision>
  <cp:lastPrinted>2018-03-09T19:09:50Z</cp:lastPrinted>
  <dcterms:created xsi:type="dcterms:W3CDTF">2018-02-19T15:38:40Z</dcterms:created>
  <dcterms:modified xsi:type="dcterms:W3CDTF">2018-04-15T14:33:05Z</dcterms:modified>
</cp:coreProperties>
</file>