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60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/j4PisphKSqy+S3bA12Zg==" hashData="s6k66s/WqbOFQn1ZnrNvuXpTlTk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/>
    <p:restoredTop sz="94563"/>
  </p:normalViewPr>
  <p:slideViewPr>
    <p:cSldViewPr snapToGrid="0" snapToObjects="1">
      <p:cViewPr varScale="1">
        <p:scale>
          <a:sx n="120" d="100"/>
          <a:sy n="120" d="100"/>
        </p:scale>
        <p:origin x="208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A21D-8181-C64A-84C7-C5DDA909B818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4708C-27CE-8446-A17A-EC1B00A73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 and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708C-27CE-8446-A17A-EC1B00A739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708C-27CE-8446-A17A-EC1B00A73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7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708C-27CE-8446-A17A-EC1B00A73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708C-27CE-8446-A17A-EC1B00A73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708C-27CE-8446-A17A-EC1B00A73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6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708C-27CE-8446-A17A-EC1B00A73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91" y="1392703"/>
            <a:ext cx="2634932" cy="5465298"/>
          </a:xfrm>
          <a:prstGeom prst="rect">
            <a:avLst/>
          </a:prstGeom>
          <a:solidFill>
            <a:srgbClr val="C0000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11486"/>
            <a:ext cx="2374900" cy="889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059" y="70290"/>
            <a:ext cx="2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Eastern Pa Conference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6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7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91" y="1392703"/>
            <a:ext cx="2634932" cy="5465298"/>
          </a:xfrm>
          <a:prstGeom prst="rect">
            <a:avLst/>
          </a:prstGeom>
          <a:solidFill>
            <a:srgbClr val="C0000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11486"/>
            <a:ext cx="2374900" cy="889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059" y="70290"/>
            <a:ext cx="2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Eastern Pa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36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1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91" y="1392703"/>
            <a:ext cx="2634932" cy="5465298"/>
          </a:xfrm>
          <a:prstGeom prst="rect">
            <a:avLst/>
          </a:prstGeom>
          <a:solidFill>
            <a:srgbClr val="C0000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11486"/>
            <a:ext cx="2374900" cy="889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059" y="70290"/>
            <a:ext cx="2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Eastern Pa Conference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8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4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2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7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91" y="1392703"/>
            <a:ext cx="2634932" cy="5465298"/>
          </a:xfrm>
          <a:prstGeom prst="rect">
            <a:avLst/>
          </a:prstGeom>
          <a:solidFill>
            <a:srgbClr val="C0000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11486"/>
            <a:ext cx="2374900" cy="889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059" y="70290"/>
            <a:ext cx="2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Eastern Pa Conference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1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5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98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5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91" y="1392703"/>
            <a:ext cx="2634932" cy="5465298"/>
          </a:xfrm>
          <a:prstGeom prst="rect">
            <a:avLst/>
          </a:prstGeom>
          <a:solidFill>
            <a:srgbClr val="C0000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11486"/>
            <a:ext cx="2374900" cy="889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059" y="70290"/>
            <a:ext cx="2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Eastern Pa Conference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91" y="1392703"/>
            <a:ext cx="2634932" cy="5465298"/>
          </a:xfrm>
          <a:prstGeom prst="rect">
            <a:avLst/>
          </a:prstGeom>
          <a:solidFill>
            <a:srgbClr val="C0000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11486"/>
            <a:ext cx="2374900" cy="889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7059" y="70290"/>
            <a:ext cx="2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Eastern Pa Conference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2DB8E-8028-A146-BEE2-2F5512E03D2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DBCCCE-57A0-A645-979C-999AD9FC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2204" y="-1"/>
            <a:ext cx="12234204" cy="69139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-50091" y="1392703"/>
            <a:ext cx="2508320" cy="5465298"/>
          </a:xfrm>
          <a:prstGeom prst="rect">
            <a:avLst/>
          </a:prstGeom>
          <a:solidFill>
            <a:srgbClr val="C0000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Local Church UMM</a:t>
            </a:r>
          </a:p>
          <a:p>
            <a:pPr algn="ctr"/>
            <a:endParaRPr lang="en-US" sz="2300" dirty="0" smtClean="0">
              <a:solidFill>
                <a:schemeClr val="tx1"/>
              </a:solidFill>
            </a:endParaRPr>
          </a:p>
          <a:p>
            <a:pPr algn="ctr"/>
            <a:endParaRPr lang="en-US" sz="2300" dirty="0" smtClean="0">
              <a:solidFill>
                <a:schemeClr val="tx1"/>
              </a:solidFill>
            </a:endParaRPr>
          </a:p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District UMM</a:t>
            </a:r>
          </a:p>
          <a:p>
            <a:pPr algn="ctr"/>
            <a:endParaRPr lang="en-US" sz="2300" dirty="0" smtClean="0">
              <a:solidFill>
                <a:schemeClr val="tx1"/>
              </a:solidFill>
            </a:endParaRPr>
          </a:p>
          <a:p>
            <a:pPr algn="ctr"/>
            <a:endParaRPr lang="en-US" sz="2300" dirty="0" smtClean="0">
              <a:solidFill>
                <a:schemeClr val="tx1"/>
              </a:solidFill>
            </a:endParaRPr>
          </a:p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Annual Conf. UMM</a:t>
            </a:r>
          </a:p>
          <a:p>
            <a:pPr algn="ctr"/>
            <a:endParaRPr lang="en-US" sz="2300" dirty="0" smtClean="0">
              <a:solidFill>
                <a:schemeClr val="tx1"/>
              </a:solidFill>
            </a:endParaRPr>
          </a:p>
          <a:p>
            <a:pPr algn="ctr"/>
            <a:endParaRPr lang="en-US" sz="2300" dirty="0" smtClean="0">
              <a:solidFill>
                <a:schemeClr val="tx1"/>
              </a:solidFill>
            </a:endParaRPr>
          </a:p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Jurisdictional</a:t>
            </a:r>
            <a:r>
              <a:rPr lang="en-US" sz="2300" baseline="0" dirty="0" smtClean="0">
                <a:solidFill>
                  <a:schemeClr val="tx1"/>
                </a:solidFill>
              </a:rPr>
              <a:t> UMM</a:t>
            </a:r>
          </a:p>
          <a:p>
            <a:pPr algn="ctr"/>
            <a:endParaRPr lang="en-US" sz="2300" baseline="0" dirty="0" smtClean="0">
              <a:solidFill>
                <a:schemeClr val="tx1"/>
              </a:solidFill>
            </a:endParaRPr>
          </a:p>
          <a:p>
            <a:pPr algn="ctr"/>
            <a:endParaRPr lang="en-US" sz="2300" baseline="0" dirty="0" smtClean="0">
              <a:solidFill>
                <a:schemeClr val="tx1"/>
              </a:solidFill>
            </a:endParaRPr>
          </a:p>
          <a:p>
            <a:pPr algn="ctr"/>
            <a:r>
              <a:rPr lang="en-US" sz="2300" baseline="0" dirty="0" smtClean="0">
                <a:solidFill>
                  <a:schemeClr val="tx1"/>
                </a:solidFill>
              </a:rPr>
              <a:t>GCUMM</a:t>
            </a:r>
          </a:p>
          <a:p>
            <a:pPr algn="ctr"/>
            <a:endParaRPr lang="en-US" sz="2400" baseline="0" dirty="0" smtClean="0"/>
          </a:p>
          <a:p>
            <a:pPr algn="ctr"/>
            <a:endParaRPr lang="en-US" sz="2400" baseline="0" dirty="0" smtClean="0"/>
          </a:p>
        </p:txBody>
      </p:sp>
      <p:pic>
        <p:nvPicPr>
          <p:cNvPr id="8" name="Picture 7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11486"/>
            <a:ext cx="2374900" cy="889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059" y="70290"/>
            <a:ext cx="2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Eastern PA Conference</a:t>
            </a:r>
            <a:endParaRPr lang="en-US" b="1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58794" y="1662555"/>
            <a:ext cx="935501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>
            <a:off x="1153551" y="2417730"/>
            <a:ext cx="0" cy="5243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51203" y="3343855"/>
            <a:ext cx="0" cy="5243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1151203" y="4328598"/>
            <a:ext cx="0" cy="5243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>
            <a:off x="1179339" y="5243031"/>
            <a:ext cx="0" cy="52434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2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6" r:id="rId3"/>
    <p:sldLayoutId id="2147483649" r:id="rId4"/>
    <p:sldLayoutId id="2147483650" r:id="rId5"/>
    <p:sldLayoutId id="2147483687" r:id="rId6"/>
    <p:sldLayoutId id="2147483672" r:id="rId7"/>
    <p:sldLayoutId id="214748367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70BB-E73D-0840-93F6-4E46097995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52D8-5A08-D34F-8EF3-4BCFB84F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0CFA-A3AC-C34F-9414-6A7D21EEE28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6CC0-5F3D-6F43-B4E7-4393BC28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4745"/>
            <a:ext cx="9144000" cy="1406769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Men’s Ministries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375052"/>
            <a:ext cx="9144000" cy="95660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Value and Challenges</a:t>
            </a:r>
            <a:endParaRPr lang="en-US" sz="5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46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09" y="1959805"/>
            <a:ext cx="3937000" cy="207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0659" y="6507128"/>
            <a:ext cx="1500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David J. Marks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16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90314" y="365125"/>
            <a:ext cx="450166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Value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63704" y="1825625"/>
            <a:ext cx="8090095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Fellowship</a:t>
            </a:r>
          </a:p>
          <a:p>
            <a:r>
              <a:rPr lang="en-US" sz="5400" dirty="0" smtClean="0"/>
              <a:t>Support</a:t>
            </a:r>
          </a:p>
          <a:p>
            <a:r>
              <a:rPr lang="en-US" sz="5400" dirty="0" smtClean="0"/>
              <a:t>Networking</a:t>
            </a:r>
          </a:p>
          <a:p>
            <a:r>
              <a:rPr lang="en-US" sz="5400" dirty="0" smtClean="0"/>
              <a:t>Make better Christians</a:t>
            </a:r>
          </a:p>
          <a:p>
            <a:r>
              <a:rPr lang="en-US" sz="5400" dirty="0" smtClean="0"/>
              <a:t>Boy Scouts</a:t>
            </a:r>
          </a:p>
          <a:p>
            <a:r>
              <a:rPr lang="en-US" sz="5400" dirty="0" smtClean="0"/>
              <a:t>Force for good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45" y="162702"/>
            <a:ext cx="2300654" cy="13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2183" y="252583"/>
            <a:ext cx="667590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Fellowship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7594" y="2275791"/>
            <a:ext cx="6866206" cy="2690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 smtClean="0"/>
              <a:t>Lasting friendships</a:t>
            </a:r>
          </a:p>
          <a:p>
            <a:r>
              <a:rPr lang="en-US" sz="5400" dirty="0" smtClean="0"/>
              <a:t>Shared interests</a:t>
            </a:r>
          </a:p>
          <a:p>
            <a:r>
              <a:rPr lang="en-US" sz="5400" dirty="0" smtClean="0"/>
              <a:t>Shared activities</a:t>
            </a:r>
          </a:p>
          <a:p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45" y="151813"/>
            <a:ext cx="1877255" cy="12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66757" y="365125"/>
            <a:ext cx="6077244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200" b="1" dirty="0" smtClean="0"/>
              <a:t>Support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40812" y="1690688"/>
            <a:ext cx="6612988" cy="50925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dirty="0" smtClean="0"/>
              <a:t>Shoulder to cry on</a:t>
            </a:r>
          </a:p>
          <a:p>
            <a:r>
              <a:rPr lang="en-US" sz="5000" dirty="0" smtClean="0"/>
              <a:t>Moral support</a:t>
            </a:r>
          </a:p>
          <a:p>
            <a:r>
              <a:rPr lang="en-US" sz="5000" dirty="0" smtClean="0"/>
              <a:t>Visitation</a:t>
            </a:r>
          </a:p>
          <a:p>
            <a:r>
              <a:rPr lang="en-US" sz="5000" dirty="0" smtClean="0"/>
              <a:t>Financial</a:t>
            </a:r>
          </a:p>
          <a:p>
            <a:r>
              <a:rPr lang="en-US" sz="5000" dirty="0" smtClean="0"/>
              <a:t>Transportation</a:t>
            </a:r>
          </a:p>
          <a:p>
            <a:r>
              <a:rPr lang="en-US" sz="5000" dirty="0" smtClean="0"/>
              <a:t>Home repairs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51" y="154748"/>
            <a:ext cx="1970648" cy="13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08960" y="365125"/>
            <a:ext cx="5753686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200" b="1" dirty="0" smtClean="0"/>
              <a:t>Networking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8794" y="2078843"/>
            <a:ext cx="9398390" cy="4351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5400" dirty="0" smtClean="0"/>
              <a:t>Job opportunities</a:t>
            </a:r>
          </a:p>
          <a:p>
            <a:r>
              <a:rPr lang="en-US" sz="5400" dirty="0" smtClean="0"/>
              <a:t>Legal assistance</a:t>
            </a:r>
          </a:p>
          <a:p>
            <a:r>
              <a:rPr lang="en-US" sz="5400" dirty="0" smtClean="0"/>
              <a:t>Tax assistance</a:t>
            </a:r>
          </a:p>
          <a:p>
            <a:r>
              <a:rPr lang="en-US" sz="5400" dirty="0" smtClean="0"/>
              <a:t>Business assistance</a:t>
            </a:r>
          </a:p>
          <a:p>
            <a:r>
              <a:rPr lang="en-US" sz="5400" dirty="0" smtClean="0"/>
              <a:t>Resources beyond the local church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30" y="70340"/>
            <a:ext cx="2707835" cy="14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9471" y="365125"/>
            <a:ext cx="662588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Better Christians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5908" y="1853760"/>
            <a:ext cx="831517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 smtClean="0"/>
              <a:t>Education</a:t>
            </a:r>
          </a:p>
          <a:p>
            <a:r>
              <a:rPr lang="en-US" sz="5400" dirty="0" smtClean="0"/>
              <a:t>Prayer Support</a:t>
            </a:r>
          </a:p>
          <a:p>
            <a:r>
              <a:rPr lang="en-US" sz="5400" dirty="0" smtClean="0"/>
              <a:t>Moral and ethical guidance</a:t>
            </a:r>
          </a:p>
          <a:p>
            <a:r>
              <a:rPr lang="en-US" sz="5400" dirty="0" smtClean="0"/>
              <a:t>Outreach</a:t>
            </a:r>
          </a:p>
          <a:p>
            <a:r>
              <a:rPr lang="en-US" sz="5400" dirty="0" smtClean="0"/>
              <a:t>Mission trips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72" y="198331"/>
            <a:ext cx="666066" cy="13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93366" y="365125"/>
            <a:ext cx="559894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Challenges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2183" y="1853760"/>
            <a:ext cx="9496865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Getting men interested and excited</a:t>
            </a:r>
          </a:p>
          <a:p>
            <a:r>
              <a:rPr lang="en-US" sz="4400" dirty="0" smtClean="0"/>
              <a:t>Creating a structured group</a:t>
            </a:r>
          </a:p>
          <a:p>
            <a:r>
              <a:rPr lang="en-US" sz="4400" dirty="0" smtClean="0"/>
              <a:t>Time and priority</a:t>
            </a:r>
          </a:p>
          <a:p>
            <a:r>
              <a:rPr lang="en-US" sz="4400" dirty="0" smtClean="0"/>
              <a:t>Money</a:t>
            </a:r>
          </a:p>
          <a:p>
            <a:r>
              <a:rPr lang="en-US" sz="4400" dirty="0" smtClean="0"/>
              <a:t>Transportation</a:t>
            </a:r>
          </a:p>
          <a:p>
            <a:r>
              <a:rPr lang="en-US" sz="4400" dirty="0" smtClean="0"/>
              <a:t>Finding common interests and values</a:t>
            </a:r>
          </a:p>
          <a:p>
            <a:r>
              <a:rPr lang="en-US" sz="4400" dirty="0" smtClean="0"/>
              <a:t>Fighting the notion that men and women shouldn’t have separate groups</a:t>
            </a:r>
          </a:p>
          <a:p>
            <a:r>
              <a:rPr lang="en-US" sz="4400" dirty="0" smtClean="0"/>
              <a:t>Chartering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792308" y="252583"/>
            <a:ext cx="2940146" cy="12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7434" y="138118"/>
            <a:ext cx="5824024" cy="143746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Challenges</a:t>
            </a:r>
            <a:br>
              <a:rPr lang="en-US" sz="7200" b="1" dirty="0" smtClean="0"/>
            </a:br>
            <a:r>
              <a:rPr lang="en-US" b="1" dirty="0" smtClean="0"/>
              <a:t>Chartering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60318" y="1735456"/>
            <a:ext cx="9270611" cy="51225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Required for local churches by Book of Discipline</a:t>
            </a:r>
          </a:p>
          <a:p>
            <a:r>
              <a:rPr lang="en-US" sz="3600" dirty="0" smtClean="0"/>
              <a:t>Fee goes to GCUMM </a:t>
            </a:r>
            <a:r>
              <a:rPr lang="mr-IN" sz="3600" dirty="0" smtClean="0"/>
              <a:t>–</a:t>
            </a:r>
            <a:r>
              <a:rPr lang="en-US" sz="3600" dirty="0" smtClean="0"/>
              <a:t> portion goes to annual conference</a:t>
            </a:r>
          </a:p>
          <a:p>
            <a:r>
              <a:rPr lang="en-US" sz="3600" dirty="0" smtClean="0"/>
              <a:t>What does GCUMM do (</a:t>
            </a:r>
            <a:r>
              <a:rPr lang="en-US" sz="3600" dirty="0" err="1" smtClean="0"/>
              <a:t>www.gcumm.org</a:t>
            </a:r>
            <a:r>
              <a:rPr lang="en-US" sz="3600" dirty="0" smtClean="0"/>
              <a:t>)?</a:t>
            </a:r>
          </a:p>
          <a:p>
            <a:pPr lvl="1"/>
            <a:r>
              <a:rPr lang="en-US" sz="3000" dirty="0" smtClean="0"/>
              <a:t>Supports scouting </a:t>
            </a:r>
            <a:r>
              <a:rPr lang="mr-IN" sz="3000" dirty="0" smtClean="0"/>
              <a:t>–</a:t>
            </a:r>
            <a:r>
              <a:rPr lang="en-US" sz="3000" dirty="0" smtClean="0"/>
              <a:t> Boys, Girls, Camp Fire (</a:t>
            </a:r>
            <a:r>
              <a:rPr lang="en-US" sz="3000" dirty="0" err="1" smtClean="0"/>
              <a:t>www.gcumm.org</a:t>
            </a:r>
            <a:r>
              <a:rPr lang="en-US" sz="3000" dirty="0" smtClean="0"/>
              <a:t>/scouting)</a:t>
            </a:r>
          </a:p>
          <a:p>
            <a:pPr lvl="1"/>
            <a:r>
              <a:rPr lang="en-US" sz="3000" dirty="0" smtClean="0"/>
              <a:t>Supports Big brothers and Big Sisters (</a:t>
            </a:r>
            <a:r>
              <a:rPr lang="en-US" sz="3000" dirty="0" err="1" smtClean="0"/>
              <a:t>www.gcumm.org</a:t>
            </a:r>
            <a:r>
              <a:rPr lang="en-US" sz="3000" dirty="0" smtClean="0"/>
              <a:t>/scouting)</a:t>
            </a:r>
          </a:p>
          <a:p>
            <a:pPr lvl="1"/>
            <a:r>
              <a:rPr lang="en-US" sz="3000" dirty="0" smtClean="0"/>
              <a:t>Supports the Society of St. Andrew (</a:t>
            </a:r>
            <a:r>
              <a:rPr lang="en-US" sz="3000" dirty="0" err="1" smtClean="0"/>
              <a:t>endhunger.org</a:t>
            </a:r>
            <a:r>
              <a:rPr lang="en-US" sz="3000" dirty="0" smtClean="0"/>
              <a:t>/umm)</a:t>
            </a:r>
          </a:p>
          <a:p>
            <a:pPr lvl="1"/>
            <a:r>
              <a:rPr lang="en-US" sz="3000" dirty="0" smtClean="0"/>
              <a:t>Provides leadership training for men by developing </a:t>
            </a:r>
            <a:r>
              <a:rPr lang="en-US" sz="3000" b="1" dirty="0" smtClean="0"/>
              <a:t>Men’s Ministry Specialists </a:t>
            </a:r>
            <a:r>
              <a:rPr lang="en-US" sz="3000" dirty="0" smtClean="0"/>
              <a:t>(</a:t>
            </a:r>
            <a:r>
              <a:rPr lang="en-US" sz="3000" dirty="0" err="1" smtClean="0"/>
              <a:t>www.gcumm.org</a:t>
            </a:r>
            <a:r>
              <a:rPr lang="en-US" sz="3000" dirty="0" smtClean="0"/>
              <a:t>/ministry-to-men/</a:t>
            </a:r>
            <a:r>
              <a:rPr lang="en-US" sz="3000" dirty="0" err="1" smtClean="0"/>
              <a:t>mens</a:t>
            </a:r>
            <a:r>
              <a:rPr lang="en-US" sz="3000" dirty="0" smtClean="0"/>
              <a:t>-ministry-specialists)</a:t>
            </a:r>
          </a:p>
          <a:p>
            <a:pPr lvl="1"/>
            <a:r>
              <a:rPr lang="en-US" sz="3000" dirty="0" smtClean="0"/>
              <a:t>Provides </a:t>
            </a:r>
            <a:r>
              <a:rPr lang="en-US" sz="3000" dirty="0"/>
              <a:t>m</a:t>
            </a:r>
            <a:r>
              <a:rPr lang="en-US" sz="3000" dirty="0" smtClean="0"/>
              <a:t>en’s ministries resources (</a:t>
            </a:r>
            <a:r>
              <a:rPr lang="en-US" sz="3000" dirty="0" err="1" smtClean="0"/>
              <a:t>www.gcumm.org</a:t>
            </a:r>
            <a:r>
              <a:rPr lang="en-US" sz="3000" dirty="0" smtClean="0"/>
              <a:t>/resources)</a:t>
            </a:r>
          </a:p>
          <a:p>
            <a:pPr lvl="1"/>
            <a:endParaRPr lang="en-US" sz="4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58794" y="1662555"/>
            <a:ext cx="935501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44" y="98474"/>
            <a:ext cx="1367908" cy="14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7570</TotalTime>
  <Words>185</Words>
  <Application>Microsoft Macintosh PowerPoint</Application>
  <PresentationFormat>Widescreen</PresentationFormat>
  <Paragraphs>58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Office Theme</vt:lpstr>
      <vt:lpstr>1_Custom Design</vt:lpstr>
      <vt:lpstr>Custom Design</vt:lpstr>
      <vt:lpstr>Men’s Ministries</vt:lpstr>
      <vt:lpstr>Value</vt:lpstr>
      <vt:lpstr>Fellowship</vt:lpstr>
      <vt:lpstr>Support</vt:lpstr>
      <vt:lpstr>Networking</vt:lpstr>
      <vt:lpstr>Better Christians</vt:lpstr>
      <vt:lpstr>Challenges</vt:lpstr>
      <vt:lpstr>Challenges Chartering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PA Conference    Men’s Ministries</dc:title>
  <dc:subject/>
  <dc:creator>David Marks</dc:creator>
  <cp:keywords/>
  <dc:description/>
  <cp:lastModifiedBy>David Marks</cp:lastModifiedBy>
  <cp:revision>29</cp:revision>
  <dcterms:created xsi:type="dcterms:W3CDTF">2017-10-12T13:45:12Z</dcterms:created>
  <dcterms:modified xsi:type="dcterms:W3CDTF">2017-10-30T16:00:54Z</dcterms:modified>
  <cp:category/>
</cp:coreProperties>
</file>