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8" r:id="rId4"/>
    <p:sldId id="269" r:id="rId5"/>
    <p:sldId id="263" r:id="rId6"/>
    <p:sldId id="265" r:id="rId7"/>
    <p:sldId id="266" r:id="rId8"/>
    <p:sldId id="270" r:id="rId9"/>
    <p:sldId id="26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1D1D"/>
    <a:srgbClr val="0707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 autoAdjust="0"/>
    <p:restoredTop sz="94920" autoAdjust="0"/>
  </p:normalViewPr>
  <p:slideViewPr>
    <p:cSldViewPr>
      <p:cViewPr varScale="1">
        <p:scale>
          <a:sx n="115" d="100"/>
          <a:sy n="115" d="100"/>
        </p:scale>
        <p:origin x="510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1102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573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E06D-EFAA-4489-8242-644B9E97055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306-218C-41AD-AB95-AA590B161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7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E06D-EFAA-4489-8242-644B9E97055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306-218C-41AD-AB95-AA590B161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23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E06D-EFAA-4489-8242-644B9E97055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306-218C-41AD-AB95-AA590B161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79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E06D-EFAA-4489-8242-644B9E97055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306-218C-41AD-AB95-AA590B161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50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57350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61950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E06D-EFAA-4489-8242-644B9E97055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306-218C-41AD-AB95-AA590B161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56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E06D-EFAA-4489-8242-644B9E97055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306-218C-41AD-AB95-AA590B161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70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17025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17025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E06D-EFAA-4489-8242-644B9E97055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306-218C-41AD-AB95-AA590B161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439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E06D-EFAA-4489-8242-644B9E97055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306-218C-41AD-AB95-AA590B161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64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E06D-EFAA-4489-8242-644B9E97055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306-218C-41AD-AB95-AA590B161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17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32051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23336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E06D-EFAA-4489-8242-644B9E97055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306-218C-41AD-AB95-AA590B161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13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285750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E06D-EFAA-4489-8242-644B9E97055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306-218C-41AD-AB95-AA590B161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93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2133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3E06D-EFAA-4489-8242-644B9E97055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A0306-218C-41AD-AB95-AA590B161B6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228600" y="3486150"/>
            <a:ext cx="9601200" cy="1657350"/>
          </a:xfrm>
          <a:prstGeom prst="rect">
            <a:avLst/>
          </a:prstGeom>
          <a:solidFill>
            <a:srgbClr val="1D1D1D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173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r>
              <a:rPr lang="en-US" sz="6000" dirty="0" smtClean="0">
                <a:latin typeface="Palatino Linotype" panose="02040502050505030304" pitchFamily="18" charset="0"/>
              </a:rPr>
              <a:t>STATISTICAL REPORT</a:t>
            </a:r>
            <a:endParaRPr lang="en-US" sz="6000" dirty="0">
              <a:solidFill>
                <a:schemeClr val="tx1"/>
              </a:solidFill>
              <a:effectLst/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Calendar Year 2016</a:t>
            </a:r>
          </a:p>
        </p:txBody>
      </p:sp>
    </p:spTree>
    <p:extLst>
      <p:ext uri="{BB962C8B-B14F-4D97-AF65-F5344CB8AC3E}">
        <p14:creationId xmlns:p14="http://schemas.microsoft.com/office/powerpoint/2010/main" val="164468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65571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Palatino Linotype" panose="02040502050505030304" pitchFamily="18" charset="0"/>
              </a:rPr>
              <a:t>WORSHIP ATTENDANCE</a:t>
            </a:r>
            <a:endParaRPr lang="en-US" sz="4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1"/>
            <a:ext cx="8229600" cy="2286000"/>
          </a:xfrm>
        </p:spPr>
        <p:txBody>
          <a:bodyPr>
            <a:normAutofit fontScale="85000" lnSpcReduction="10000"/>
          </a:bodyPr>
          <a:lstStyle/>
          <a:p>
            <a:r>
              <a:rPr lang="en-US" sz="3900" dirty="0" smtClean="0"/>
              <a:t>Continued decline all districts</a:t>
            </a:r>
          </a:p>
          <a:p>
            <a:r>
              <a:rPr lang="en-US" sz="3900" dirty="0"/>
              <a:t>8</a:t>
            </a:r>
            <a:r>
              <a:rPr lang="en-US" sz="3900" dirty="0" smtClean="0"/>
              <a:t>% of churches report &gt; 10% growth</a:t>
            </a:r>
          </a:p>
          <a:p>
            <a:r>
              <a:rPr lang="en-US" sz="3900" dirty="0" smtClean="0"/>
              <a:t>19% of churches grew attendance</a:t>
            </a:r>
          </a:p>
          <a:p>
            <a:pPr marL="457200" lvl="1" indent="0">
              <a:buNone/>
            </a:pPr>
            <a:endParaRPr lang="en-US" sz="3500" dirty="0" smtClean="0"/>
          </a:p>
          <a:p>
            <a:pPr marL="914400" lvl="2" indent="0">
              <a:buNone/>
            </a:pP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59847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741420"/>
              </p:ext>
            </p:extLst>
          </p:nvPr>
        </p:nvGraphicFramePr>
        <p:xfrm>
          <a:off x="-228600" y="-25661"/>
          <a:ext cx="9217152" cy="1917007"/>
        </p:xfrm>
        <a:graphic>
          <a:graphicData uri="http://schemas.openxmlformats.org/drawingml/2006/table">
            <a:tbl>
              <a:tblPr/>
              <a:tblGrid>
                <a:gridCol w="4608576"/>
                <a:gridCol w="4608576"/>
              </a:tblGrid>
              <a:tr h="1465947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</a:rPr>
                        <a:t>Eastern Pennsylvania Annual Conference</a:t>
                      </a:r>
                      <a:r>
                        <a:rPr lang="en-US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</a:tcPr>
                </a:tc>
              </a:tr>
              <a:tr h="451060">
                <a:tc gridSpan="2">
                  <a:txBody>
                    <a:bodyPr/>
                    <a:lstStyle/>
                    <a:p>
                      <a:pPr algn="ctr"/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5" name="Picture 1" descr="https://ezra.gcfa.org/Statistics/temp/dnc-a18vpl61.png?6363260695309048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25977"/>
            <a:ext cx="9601200" cy="351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486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49045"/>
              </p:ext>
            </p:extLst>
          </p:nvPr>
        </p:nvGraphicFramePr>
        <p:xfrm>
          <a:off x="457200" y="1215390"/>
          <a:ext cx="8229600" cy="210312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63733"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3733">
                <a:tc>
                  <a:txBody>
                    <a:bodyPr/>
                    <a:lstStyle/>
                    <a:p>
                      <a:pPr algn="r"/>
                      <a:endParaRPr lang="en-US" b="1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733">
                <a:tc>
                  <a:txBody>
                    <a:bodyPr/>
                    <a:lstStyle/>
                    <a:p>
                      <a:pPr algn="r"/>
                      <a:endParaRPr lang="en-US" b="1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6532">
                <a:tc>
                  <a:txBody>
                    <a:bodyPr/>
                    <a:lstStyle/>
                    <a:p>
                      <a:pPr algn="r"/>
                      <a:endParaRPr lang="en-US" b="1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</a:rPr>
                        <a:t>Eastern Pennsylvania Annual Conference</a:t>
                      </a:r>
                      <a:r>
                        <a:rPr lang="en-US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733">
                <a:tc gridSpan="2">
                  <a:txBody>
                    <a:bodyPr/>
                    <a:lstStyle/>
                    <a:p>
                      <a:pPr algn="ctr"/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49" name="Picture 1" descr="https://ezra.gcfa.org/Statistics/temp/dnc-j1npsp4d.png?6363260825340484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95250"/>
            <a:ext cx="96774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57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65571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Palatino Linotype" panose="02040502050505030304" pitchFamily="18" charset="0"/>
              </a:rPr>
              <a:t>CHRISTIAN FORMATION</a:t>
            </a:r>
            <a:endParaRPr lang="en-US" sz="4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1"/>
            <a:ext cx="8229600" cy="2286000"/>
          </a:xfrm>
        </p:spPr>
        <p:txBody>
          <a:bodyPr>
            <a:normAutofit fontScale="77500" lnSpcReduction="20000"/>
          </a:bodyPr>
          <a:lstStyle/>
          <a:p>
            <a:r>
              <a:rPr lang="en-US" sz="3900" dirty="0" smtClean="0"/>
              <a:t>Children, Youth and Adults included</a:t>
            </a:r>
          </a:p>
          <a:p>
            <a:r>
              <a:rPr lang="en-US" sz="3900" dirty="0" smtClean="0"/>
              <a:t>Participation rate similar to attendance</a:t>
            </a:r>
          </a:p>
          <a:p>
            <a:r>
              <a:rPr lang="en-US" sz="3900" dirty="0" smtClean="0"/>
              <a:t>Prior years growth has begun to level</a:t>
            </a:r>
          </a:p>
          <a:p>
            <a:pPr marL="0" indent="0">
              <a:buNone/>
            </a:pPr>
            <a:endParaRPr lang="en-US" sz="3900" dirty="0" smtClean="0"/>
          </a:p>
          <a:p>
            <a:pPr marL="457200" lvl="1" indent="0">
              <a:buNone/>
            </a:pPr>
            <a:endParaRPr lang="en-US" sz="3500" dirty="0" smtClean="0"/>
          </a:p>
          <a:p>
            <a:pPr marL="914400" lvl="2" indent="0">
              <a:buNone/>
            </a:pP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90274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65571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Palatino Linotype" panose="02040502050505030304" pitchFamily="18" charset="0"/>
              </a:rPr>
              <a:t>MISSIONS</a:t>
            </a:r>
            <a:endParaRPr lang="en-US" sz="4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1"/>
            <a:ext cx="82296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‘VIM’ and other Teams </a:t>
            </a:r>
            <a:r>
              <a:rPr lang="en-US" u="sng" dirty="0" smtClean="0"/>
              <a:t>plus</a:t>
            </a:r>
            <a:r>
              <a:rPr lang="en-US" dirty="0" smtClean="0"/>
              <a:t> those reached</a:t>
            </a:r>
          </a:p>
          <a:p>
            <a:r>
              <a:rPr lang="en-US" dirty="0" smtClean="0"/>
              <a:t>Positive growth in this area</a:t>
            </a:r>
          </a:p>
          <a:p>
            <a:r>
              <a:rPr lang="en-US" dirty="0" smtClean="0"/>
              <a:t>Close to half million lives touched</a:t>
            </a:r>
          </a:p>
          <a:p>
            <a:pPr marL="0" indent="0">
              <a:buNone/>
            </a:pPr>
            <a:endParaRPr lang="en-US" sz="3900" dirty="0" smtClean="0"/>
          </a:p>
          <a:p>
            <a:pPr marL="457200" lvl="1" indent="0">
              <a:buNone/>
            </a:pPr>
            <a:endParaRPr lang="en-US" sz="3500" dirty="0" smtClean="0"/>
          </a:p>
          <a:p>
            <a:pPr marL="914400" lvl="2" indent="0">
              <a:buNone/>
            </a:pP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17125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65571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Palatino Linotype" panose="02040502050505030304" pitchFamily="18" charset="0"/>
              </a:rPr>
              <a:t>RECEIVED BY PROFESSION OF FAITH</a:t>
            </a:r>
            <a:endParaRPr lang="en-US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1"/>
            <a:ext cx="8229600" cy="2286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This area is trending down and vital for reversing attendance declines  </a:t>
            </a:r>
          </a:p>
          <a:p>
            <a:pPr marL="0" indent="0">
              <a:buNone/>
            </a:pPr>
            <a:endParaRPr lang="en-US" sz="3900" dirty="0" smtClean="0"/>
          </a:p>
          <a:p>
            <a:pPr marL="457200" lvl="1" indent="0">
              <a:buNone/>
            </a:pPr>
            <a:endParaRPr lang="en-US" sz="3500" dirty="0" smtClean="0"/>
          </a:p>
          <a:p>
            <a:pPr marL="914400" lvl="2" indent="0">
              <a:buNone/>
            </a:pP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59950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131646"/>
              </p:ext>
            </p:extLst>
          </p:nvPr>
        </p:nvGraphicFramePr>
        <p:xfrm>
          <a:off x="76200" y="-95250"/>
          <a:ext cx="7549930" cy="3048000"/>
        </p:xfrm>
        <a:graphic>
          <a:graphicData uri="http://schemas.openxmlformats.org/drawingml/2006/table">
            <a:tbl>
              <a:tblPr/>
              <a:tblGrid>
                <a:gridCol w="3774965"/>
                <a:gridCol w="3774965"/>
              </a:tblGrid>
              <a:tr h="468923"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8923">
                <a:tc>
                  <a:txBody>
                    <a:bodyPr/>
                    <a:lstStyle/>
                    <a:p>
                      <a:pPr algn="r"/>
                      <a:endParaRPr lang="en-US" b="1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923">
                <a:tc>
                  <a:txBody>
                    <a:bodyPr/>
                    <a:lstStyle/>
                    <a:p>
                      <a:pPr algn="r"/>
                      <a:endParaRPr lang="en-US" b="1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2308">
                <a:tc>
                  <a:txBody>
                    <a:bodyPr/>
                    <a:lstStyle/>
                    <a:p>
                      <a:pPr algn="r"/>
                      <a:endParaRPr lang="en-US" b="1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</a:rPr>
                        <a:t>Eastern Pennsylvania Annual Conference</a:t>
                      </a:r>
                      <a:r>
                        <a:rPr lang="en-US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923">
                <a:tc gridSpan="2">
                  <a:txBody>
                    <a:bodyPr/>
                    <a:lstStyle/>
                    <a:p>
                      <a:pPr algn="ctr"/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3" name="Picture 1" descr="https://ezra.gcfa.org/Statistics/temp/dnc-4qqb8voy.png?6363260844310206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6723" y="-94615"/>
            <a:ext cx="9839323" cy="358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409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65571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Palatino Linotype" panose="02040502050505030304" pitchFamily="18" charset="0"/>
              </a:rPr>
              <a:t>BENEVOLENT MISSIONS</a:t>
            </a:r>
            <a:endParaRPr lang="en-US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1"/>
            <a:ext cx="82296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Amounts given to UMC and other causes</a:t>
            </a:r>
          </a:p>
          <a:p>
            <a:r>
              <a:rPr lang="en-US" dirty="0" smtClean="0"/>
              <a:t>$3.1 to $3.8mm raised annually</a:t>
            </a:r>
          </a:p>
          <a:p>
            <a:r>
              <a:rPr lang="en-US" dirty="0" smtClean="0"/>
              <a:t>Upward trend over last four years  </a:t>
            </a:r>
          </a:p>
          <a:p>
            <a:pPr marL="0" indent="0">
              <a:buNone/>
            </a:pPr>
            <a:endParaRPr lang="en-US" sz="3900" dirty="0" smtClean="0"/>
          </a:p>
          <a:p>
            <a:pPr marL="457200" lvl="1" indent="0">
              <a:buNone/>
            </a:pPr>
            <a:endParaRPr lang="en-US" sz="3500" dirty="0" smtClean="0"/>
          </a:p>
          <a:p>
            <a:pPr marL="914400" lvl="2" indent="0">
              <a:buNone/>
            </a:pP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03498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</TotalTime>
  <Words>117</Words>
  <Application>Microsoft Office PowerPoint</Application>
  <PresentationFormat>On-screen Show (16:9)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Palatino Linotype</vt:lpstr>
      <vt:lpstr>Verdana</vt:lpstr>
      <vt:lpstr>Office Theme</vt:lpstr>
      <vt:lpstr>STATISTICAL REPORT</vt:lpstr>
      <vt:lpstr>WORSHIP ATTENDANCE</vt:lpstr>
      <vt:lpstr>PowerPoint Presentation</vt:lpstr>
      <vt:lpstr>PowerPoint Presentation</vt:lpstr>
      <vt:lpstr>CHRISTIAN FORMATION</vt:lpstr>
      <vt:lpstr>MISSIONS</vt:lpstr>
      <vt:lpstr>RECEIVED BY PROFESSION OF FAITH</vt:lpstr>
      <vt:lpstr>PowerPoint Presentation</vt:lpstr>
      <vt:lpstr>BENEVOLENT MISSIONS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Cotman</dc:creator>
  <cp:lastModifiedBy>Yocum</cp:lastModifiedBy>
  <cp:revision>32</cp:revision>
  <dcterms:created xsi:type="dcterms:W3CDTF">2016-04-15T17:58:17Z</dcterms:created>
  <dcterms:modified xsi:type="dcterms:W3CDTF">2017-06-13T14:00:11Z</dcterms:modified>
</cp:coreProperties>
</file>