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9" r:id="rId2"/>
    <p:sldId id="320" r:id="rId3"/>
    <p:sldId id="334" r:id="rId4"/>
    <p:sldId id="332" r:id="rId5"/>
    <p:sldId id="331" r:id="rId6"/>
    <p:sldId id="306" r:id="rId7"/>
    <p:sldId id="313" r:id="rId8"/>
    <p:sldId id="330" r:id="rId9"/>
    <p:sldId id="318" r:id="rId10"/>
    <p:sldId id="329" r:id="rId11"/>
    <p:sldId id="311" r:id="rId12"/>
    <p:sldId id="308" r:id="rId13"/>
    <p:sldId id="256" r:id="rId14"/>
    <p:sldId id="316" r:id="rId15"/>
    <p:sldId id="310" r:id="rId16"/>
    <p:sldId id="307" r:id="rId17"/>
    <p:sldId id="309" r:id="rId18"/>
    <p:sldId id="323" r:id="rId19"/>
    <p:sldId id="324" r:id="rId20"/>
    <p:sldId id="325" r:id="rId21"/>
    <p:sldId id="327" r:id="rId22"/>
    <p:sldId id="33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208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A464-7B82-4C29-9AA0-1CF266448BF4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5901-5944-4897-98F9-FDDD6817C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04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A464-7B82-4C29-9AA0-1CF266448BF4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5901-5944-4897-98F9-FDDD6817C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16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A464-7B82-4C29-9AA0-1CF266448BF4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5901-5944-4897-98F9-FDDD6817C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85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A464-7B82-4C29-9AA0-1CF266448BF4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5901-5944-4897-98F9-FDDD6817C33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6577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A464-7B82-4C29-9AA0-1CF266448BF4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5901-5944-4897-98F9-FDDD6817C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09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A464-7B82-4C29-9AA0-1CF266448BF4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5901-5944-4897-98F9-FDDD6817C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49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A464-7B82-4C29-9AA0-1CF266448BF4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5901-5944-4897-98F9-FDDD6817C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09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A464-7B82-4C29-9AA0-1CF266448BF4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5901-5944-4897-98F9-FDDD6817C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59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A464-7B82-4C29-9AA0-1CF266448BF4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5901-5944-4897-98F9-FDDD6817C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6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A464-7B82-4C29-9AA0-1CF266448BF4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5901-5944-4897-98F9-FDDD6817C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03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A464-7B82-4C29-9AA0-1CF266448BF4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5901-5944-4897-98F9-FDDD6817C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94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A464-7B82-4C29-9AA0-1CF266448BF4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5901-5944-4897-98F9-FDDD6817C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37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A464-7B82-4C29-9AA0-1CF266448BF4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5901-5944-4897-98F9-FDDD6817C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00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A464-7B82-4C29-9AA0-1CF266448BF4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5901-5944-4897-98F9-FDDD6817C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67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A464-7B82-4C29-9AA0-1CF266448BF4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5901-5944-4897-98F9-FDDD6817C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92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A464-7B82-4C29-9AA0-1CF266448BF4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5901-5944-4897-98F9-FDDD6817C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43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A464-7B82-4C29-9AA0-1CF266448BF4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5901-5944-4897-98F9-FDDD6817C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0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F46A464-7B82-4C29-9AA0-1CF266448BF4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C5901-5944-4897-98F9-FDDD6817C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166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computer&#10;&#10;Description automatically generated">
            <a:extLst>
              <a:ext uri="{FF2B5EF4-FFF2-40B4-BE49-F238E27FC236}">
                <a16:creationId xmlns:a16="http://schemas.microsoft.com/office/drawing/2014/main" id="{4C8C78EA-F143-4808-ACC6-F2A8EF708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2F2C1F-70B1-4857-9DB9-D8166165929C}"/>
              </a:ext>
            </a:extLst>
          </p:cNvPr>
          <p:cNvSpPr txBox="1"/>
          <p:nvPr/>
        </p:nvSpPr>
        <p:spPr>
          <a:xfrm>
            <a:off x="5293895" y="350274"/>
            <a:ext cx="661255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United Methodist Neighborhood Services</a:t>
            </a:r>
          </a:p>
          <a:p>
            <a:r>
              <a:rPr lang="en-US" sz="3600" b="1" i="1" u="sng" spc="600" dirty="0">
                <a:latin typeface="Calibri Light" panose="020F0302020204030204" pitchFamily="34" charset="0"/>
                <a:cs typeface="Calibri Light" panose="020F0302020204030204" pitchFamily="34" charset="0"/>
              </a:rPr>
              <a:t>Focusing on People</a:t>
            </a:r>
          </a:p>
        </p:txBody>
      </p:sp>
      <p:pic>
        <p:nvPicPr>
          <p:cNvPr id="10" name="Picture 9" descr="A group of people on a sidewalk&#10;&#10;Description automatically generated">
            <a:extLst>
              <a:ext uri="{FF2B5EF4-FFF2-40B4-BE49-F238E27FC236}">
                <a16:creationId xmlns:a16="http://schemas.microsoft.com/office/drawing/2014/main" id="{155E24EF-B626-4907-836B-75B1E919EE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989" y="2401799"/>
            <a:ext cx="6113429" cy="4260516"/>
          </a:xfrm>
          <a:prstGeom prst="rect">
            <a:avLst/>
          </a:prstGeom>
        </p:spPr>
      </p:pic>
      <p:pic>
        <p:nvPicPr>
          <p:cNvPr id="2" name="Kalimba">
            <a:hlinkClick r:id="" action="ppaction://media"/>
            <a:extLst>
              <a:ext uri="{FF2B5EF4-FFF2-40B4-BE49-F238E27FC236}">
                <a16:creationId xmlns:a16="http://schemas.microsoft.com/office/drawing/2014/main" id="{75AC7340-95BF-4EB0-8FFF-E27479EC8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8218" y="17667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5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6"/>
    </mc:Choice>
    <mc:Fallback xmlns="">
      <p:transition spd="slow" advTm="8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person, table&#10;&#10;Description automatically generated">
            <a:extLst>
              <a:ext uri="{FF2B5EF4-FFF2-40B4-BE49-F238E27FC236}">
                <a16:creationId xmlns:a16="http://schemas.microsoft.com/office/drawing/2014/main" id="{2BFB6DD7-A044-443B-93F3-1A611E3A7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69" y="195475"/>
            <a:ext cx="4002739" cy="3002054"/>
          </a:xfrm>
          <a:prstGeom prst="rect">
            <a:avLst/>
          </a:prstGeom>
        </p:spPr>
      </p:pic>
      <p:pic>
        <p:nvPicPr>
          <p:cNvPr id="5" name="Picture 4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BE1DE4E3-F634-4396-977C-05D38CFD8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76" y="195475"/>
            <a:ext cx="4676684" cy="6235579"/>
          </a:xfrm>
          <a:prstGeom prst="rect">
            <a:avLst/>
          </a:prstGeom>
        </p:spPr>
      </p:pic>
      <p:pic>
        <p:nvPicPr>
          <p:cNvPr id="7" name="Picture 6" descr="A group of people taking a selfie&#10;&#10;Description automatically generated">
            <a:extLst>
              <a:ext uri="{FF2B5EF4-FFF2-40B4-BE49-F238E27FC236}">
                <a16:creationId xmlns:a16="http://schemas.microsoft.com/office/drawing/2014/main" id="{C4C122B8-A102-4780-ADB5-8653A40FB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17" y="3429000"/>
            <a:ext cx="4002391" cy="305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7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9"/>
    </mc:Choice>
    <mc:Fallback xmlns="">
      <p:transition spd="slow" advTm="483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building, sitting, table&#10;&#10;Description automatically generated">
            <a:extLst>
              <a:ext uri="{FF2B5EF4-FFF2-40B4-BE49-F238E27FC236}">
                <a16:creationId xmlns:a16="http://schemas.microsoft.com/office/drawing/2014/main" id="{D2FA6217-5CEA-4DC4-B4D6-DF08209C5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02289" y="857250"/>
            <a:ext cx="6858000" cy="5143500"/>
          </a:xfrm>
          <a:prstGeom prst="rect">
            <a:avLst/>
          </a:prstGeom>
        </p:spPr>
      </p:pic>
      <p:pic>
        <p:nvPicPr>
          <p:cNvPr id="11" name="Picture 10" descr="A picture containing person, table, indoor, cup&#10;&#10;Description automatically generated">
            <a:extLst>
              <a:ext uri="{FF2B5EF4-FFF2-40B4-BE49-F238E27FC236}">
                <a16:creationId xmlns:a16="http://schemas.microsoft.com/office/drawing/2014/main" id="{E4EBB118-703C-43EF-95FC-292097826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847" y="4033380"/>
            <a:ext cx="3522320" cy="2641740"/>
          </a:xfrm>
          <a:prstGeom prst="rect">
            <a:avLst/>
          </a:prstGeom>
        </p:spPr>
      </p:pic>
      <p:pic>
        <p:nvPicPr>
          <p:cNvPr id="13" name="Picture 1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0A275095-2959-4BC8-BC15-EE4A59C24A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2" b="4090"/>
          <a:stretch/>
        </p:blipFill>
        <p:spPr>
          <a:xfrm>
            <a:off x="4969847" y="182880"/>
            <a:ext cx="3522320" cy="37490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D1EDCD-19BB-47F5-B3A6-E99BEA7E3DC0}"/>
              </a:ext>
            </a:extLst>
          </p:cNvPr>
          <p:cNvSpPr txBox="1"/>
          <p:nvPr/>
        </p:nvSpPr>
        <p:spPr>
          <a:xfrm>
            <a:off x="8686640" y="1402915"/>
            <a:ext cx="350535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effectLst/>
                <a:latin typeface="Arial" panose="020B0604020202020204" pitchFamily="34" charset="0"/>
                <a:ea typeface="Source Sans Pro SemiBold" panose="020B0603030403020204" pitchFamily="34" charset="0"/>
                <a:cs typeface="Arial" panose="020B0604020202020204" pitchFamily="34" charset="0"/>
              </a:rPr>
              <a:t>Matthew 25</a:t>
            </a:r>
          </a:p>
          <a:p>
            <a:r>
              <a:rPr lang="en-US" sz="3200" b="1" i="0" baseline="30000" dirty="0">
                <a:effectLst/>
                <a:latin typeface="Arial" panose="020B0604020202020204" pitchFamily="34" charset="0"/>
                <a:ea typeface="Source Sans Pro SemiBold" panose="020B0603030403020204" pitchFamily="34" charset="0"/>
                <a:cs typeface="Arial" panose="020B0604020202020204" pitchFamily="34" charset="0"/>
              </a:rPr>
              <a:t>34</a:t>
            </a:r>
            <a:r>
              <a:rPr lang="en-US" sz="3200" b="0" i="0" dirty="0">
                <a:effectLst/>
                <a:latin typeface="Arial" panose="020B0604020202020204" pitchFamily="34" charset="0"/>
                <a:ea typeface="Source Sans Pro SemiBold" panose="020B0603030403020204" pitchFamily="34" charset="0"/>
                <a:cs typeface="Arial" panose="020B0604020202020204" pitchFamily="34" charset="0"/>
              </a:rPr>
              <a:t>Come, you who are blessed by God; take your inheritance, the kingdom prepared for you since the creation of the world. 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66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3"/>
    </mc:Choice>
    <mc:Fallback xmlns="">
      <p:transition spd="slow" advTm="625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looking at each other&#10;&#10;Description automatically generated">
            <a:extLst>
              <a:ext uri="{FF2B5EF4-FFF2-40B4-BE49-F238E27FC236}">
                <a16:creationId xmlns:a16="http://schemas.microsoft.com/office/drawing/2014/main" id="{671A0519-9533-422A-81A9-5D239C591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276" y="0"/>
            <a:ext cx="4360208" cy="3270156"/>
          </a:xfrm>
          <a:prstGeom prst="rect">
            <a:avLst/>
          </a:prstGeom>
        </p:spPr>
      </p:pic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885690C0-9199-4D1B-BFE2-8EF221B24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37638" y="1497442"/>
            <a:ext cx="7066770" cy="39750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CF8A51-6AFE-4F51-B3BB-E22528DD6467}"/>
              </a:ext>
            </a:extLst>
          </p:cNvPr>
          <p:cNvSpPr txBox="1"/>
          <p:nvPr/>
        </p:nvSpPr>
        <p:spPr>
          <a:xfrm>
            <a:off x="3983276" y="3786805"/>
            <a:ext cx="436020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35 </a:t>
            </a:r>
            <a:r>
              <a:rPr lang="en-US" sz="3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I was hungry and you gave me something to eat, I was thirsty and you gave me something to drink, </a:t>
            </a:r>
            <a:endParaRPr lang="en-US" sz="3200" dirty="0">
              <a:latin typeface="Arial" panose="020B0604020202020204" pitchFamily="34" charset="0"/>
              <a:ea typeface="Source Sans Pro SemiBold" panose="020B06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50BAC889-E82B-4CC6-8C34-F4B3264EC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2798" y="833200"/>
            <a:ext cx="6885485" cy="516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3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5"/>
    </mc:Choice>
    <mc:Fallback xmlns="">
      <p:transition spd="slow" advTm="606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box filled with different types of food on a tray&#10;&#10;Description automatically generated">
            <a:extLst>
              <a:ext uri="{FF2B5EF4-FFF2-40B4-BE49-F238E27FC236}">
                <a16:creationId xmlns:a16="http://schemas.microsoft.com/office/drawing/2014/main" id="{BFB6774E-11A8-433C-8D15-0CFAEF8F0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17" name="Picture 16" descr="A picture containing indoor, food, refrigerator, items&#10;&#10;Description automatically generated">
            <a:extLst>
              <a:ext uri="{FF2B5EF4-FFF2-40B4-BE49-F238E27FC236}">
                <a16:creationId xmlns:a16="http://schemas.microsoft.com/office/drawing/2014/main" id="{72E5A2F5-851A-460A-8BDE-83F8BAAA8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563" y="-1"/>
            <a:ext cx="4571998" cy="3428999"/>
          </a:xfrm>
          <a:prstGeom prst="rect">
            <a:avLst/>
          </a:prstGeom>
        </p:spPr>
      </p:pic>
      <p:pic>
        <p:nvPicPr>
          <p:cNvPr id="19" name="Picture 18" descr="A picture containing indoor, table, kitchen, cluttered&#10;&#10;Description automatically generated">
            <a:extLst>
              <a:ext uri="{FF2B5EF4-FFF2-40B4-BE49-F238E27FC236}">
                <a16:creationId xmlns:a16="http://schemas.microsoft.com/office/drawing/2014/main" id="{999489CB-CE56-4DB7-921B-54C33B307B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6641"/>
            <a:ext cx="9169186" cy="35339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742904F-BFAA-47B2-AC13-A35D02223062}"/>
              </a:ext>
            </a:extLst>
          </p:cNvPr>
          <p:cNvSpPr txBox="1"/>
          <p:nvPr/>
        </p:nvSpPr>
        <p:spPr>
          <a:xfrm>
            <a:off x="10554889" y="1058012"/>
            <a:ext cx="46201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FOOD </a:t>
            </a:r>
          </a:p>
          <a:p>
            <a:pPr algn="ctr"/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PANTRY</a:t>
            </a:r>
          </a:p>
        </p:txBody>
      </p:sp>
    </p:spTree>
    <p:extLst>
      <p:ext uri="{BB962C8B-B14F-4D97-AF65-F5344CB8AC3E}">
        <p14:creationId xmlns:p14="http://schemas.microsoft.com/office/powerpoint/2010/main" val="390959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2"/>
    </mc:Choice>
    <mc:Fallback xmlns="">
      <p:transition spd="slow" advTm="594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food, table, sitting&#10;&#10;Description automatically generated">
            <a:extLst>
              <a:ext uri="{FF2B5EF4-FFF2-40B4-BE49-F238E27FC236}">
                <a16:creationId xmlns:a16="http://schemas.microsoft.com/office/drawing/2014/main" id="{CAADB54A-1FEE-4217-A194-1793755D6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36F9B5-ED1E-4F67-8F08-D0471153A268}"/>
              </a:ext>
            </a:extLst>
          </p:cNvPr>
          <p:cNvSpPr txBox="1"/>
          <p:nvPr/>
        </p:nvSpPr>
        <p:spPr>
          <a:xfrm>
            <a:off x="5363182" y="412436"/>
            <a:ext cx="4339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was a stranger and you invited me in…</a:t>
            </a:r>
            <a:endParaRPr lang="en-US" sz="3600" dirty="0"/>
          </a:p>
        </p:txBody>
      </p:sp>
      <p:pic>
        <p:nvPicPr>
          <p:cNvPr id="9" name="Picture 8" descr="A picture containing indoor, kitchen, refrigerator, table&#10;&#10;Description automatically generated">
            <a:extLst>
              <a:ext uri="{FF2B5EF4-FFF2-40B4-BE49-F238E27FC236}">
                <a16:creationId xmlns:a16="http://schemas.microsoft.com/office/drawing/2014/main" id="{ABAE39F2-961B-4BB4-9CEB-654769DE5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58217" y="2700067"/>
            <a:ext cx="4280568" cy="3210426"/>
          </a:xfrm>
          <a:prstGeom prst="rect">
            <a:avLst/>
          </a:prstGeom>
        </p:spPr>
      </p:pic>
      <p:pic>
        <p:nvPicPr>
          <p:cNvPr id="11" name="Picture 10" descr="A picture containing table, room&#10;&#10;Description automatically generated">
            <a:extLst>
              <a:ext uri="{FF2B5EF4-FFF2-40B4-BE49-F238E27FC236}">
                <a16:creationId xmlns:a16="http://schemas.microsoft.com/office/drawing/2014/main" id="{04CB3F8C-01AF-43A1-B32B-E5F64BD95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8110" y="2700067"/>
            <a:ext cx="4280568" cy="321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1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7"/>
    </mc:Choice>
    <mc:Fallback xmlns="">
      <p:transition spd="slow" advTm="503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ndoor, refrigerator, cabinet, kitchen&#10;&#10;Description automatically generated">
            <a:extLst>
              <a:ext uri="{FF2B5EF4-FFF2-40B4-BE49-F238E27FC236}">
                <a16:creationId xmlns:a16="http://schemas.microsoft.com/office/drawing/2014/main" id="{9FB22D54-96E3-4052-8535-D111D87F3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4498" y="1694341"/>
            <a:ext cx="3429000" cy="2571750"/>
          </a:xfrm>
          <a:prstGeom prst="rect">
            <a:avLst/>
          </a:prstGeom>
        </p:spPr>
      </p:pic>
      <p:pic>
        <p:nvPicPr>
          <p:cNvPr id="13" name="Picture 12" descr="A picture containing sitting, food, snow, stuffed&#10;&#10;Description automatically generated">
            <a:extLst>
              <a:ext uri="{FF2B5EF4-FFF2-40B4-BE49-F238E27FC236}">
                <a16:creationId xmlns:a16="http://schemas.microsoft.com/office/drawing/2014/main" id="{945F2678-1501-4675-B83E-3EA2A62478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2" b="-14784"/>
          <a:stretch/>
        </p:blipFill>
        <p:spPr>
          <a:xfrm>
            <a:off x="5203122" y="4890051"/>
            <a:ext cx="2571749" cy="19414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FEB974-208C-48C8-BED6-3AB148E7A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75432" y="1872013"/>
            <a:ext cx="5305853" cy="4093259"/>
          </a:xfrm>
          <a:prstGeom prst="rect">
            <a:avLst/>
          </a:prstGeom>
        </p:spPr>
      </p:pic>
      <p:pic>
        <p:nvPicPr>
          <p:cNvPr id="18" name="Picture 17" descr="A picture containing indoor, kitchen, building, table&#10;&#10;Description automatically generated">
            <a:extLst>
              <a:ext uri="{FF2B5EF4-FFF2-40B4-BE49-F238E27FC236}">
                <a16:creationId xmlns:a16="http://schemas.microsoft.com/office/drawing/2014/main" id="{F0FDFC29-8B0C-404F-82ED-E24EE281D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1662" y="1092978"/>
            <a:ext cx="6229390" cy="467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1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3"/>
    </mc:Choice>
    <mc:Fallback xmlns="">
      <p:transition spd="slow" advTm="4913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tore filled with lots of luggage&#10;&#10;Description automatically generated">
            <a:extLst>
              <a:ext uri="{FF2B5EF4-FFF2-40B4-BE49-F238E27FC236}">
                <a16:creationId xmlns:a16="http://schemas.microsoft.com/office/drawing/2014/main" id="{11214813-C329-4498-9498-7F7001541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61" y="275959"/>
            <a:ext cx="4487913" cy="27594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B653D6-5626-4393-8C6F-4E10BAD17D1B}"/>
              </a:ext>
            </a:extLst>
          </p:cNvPr>
          <p:cNvSpPr txBox="1"/>
          <p:nvPr/>
        </p:nvSpPr>
        <p:spPr>
          <a:xfrm>
            <a:off x="464586" y="465040"/>
            <a:ext cx="505777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0" baseline="30000" dirty="0">
                <a:effectLst/>
                <a:latin typeface="system-ui"/>
              </a:rPr>
              <a:t>36 </a:t>
            </a:r>
            <a:r>
              <a:rPr lang="en-US" sz="4400" b="0" i="0" dirty="0">
                <a:effectLst/>
                <a:latin typeface="system-ui"/>
              </a:rPr>
              <a:t>I needed clothes and you clothed me…</a:t>
            </a:r>
            <a:endParaRPr lang="en-US" sz="4400" dirty="0"/>
          </a:p>
        </p:txBody>
      </p:sp>
      <p:pic>
        <p:nvPicPr>
          <p:cNvPr id="20" name="Picture 19" descr="A picture containing indoor, book, bed, messy&#10;&#10;Description automatically generated">
            <a:extLst>
              <a:ext uri="{FF2B5EF4-FFF2-40B4-BE49-F238E27FC236}">
                <a16:creationId xmlns:a16="http://schemas.microsoft.com/office/drawing/2014/main" id="{24EAFEF6-55F6-46F9-AD10-FDFEA08FF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2938508"/>
            <a:ext cx="4877156" cy="3657867"/>
          </a:xfrm>
          <a:prstGeom prst="rect">
            <a:avLst/>
          </a:prstGeom>
        </p:spPr>
      </p:pic>
      <p:pic>
        <p:nvPicPr>
          <p:cNvPr id="22" name="Picture 21" descr="A group of people in a room&#10;&#10;Description automatically generated">
            <a:extLst>
              <a:ext uri="{FF2B5EF4-FFF2-40B4-BE49-F238E27FC236}">
                <a16:creationId xmlns:a16="http://schemas.microsoft.com/office/drawing/2014/main" id="{233E59E3-3105-4C6D-9643-B03A52FF58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61" y="3216106"/>
            <a:ext cx="4487913" cy="336593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558A6C0-5644-41FE-864F-4DF2F844F01C}"/>
              </a:ext>
            </a:extLst>
          </p:cNvPr>
          <p:cNvSpPr txBox="1"/>
          <p:nvPr/>
        </p:nvSpPr>
        <p:spPr>
          <a:xfrm>
            <a:off x="10554889" y="1058012"/>
            <a:ext cx="46201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CLOTHING </a:t>
            </a:r>
          </a:p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PANTRY</a:t>
            </a:r>
          </a:p>
        </p:txBody>
      </p:sp>
    </p:spTree>
    <p:extLst>
      <p:ext uri="{BB962C8B-B14F-4D97-AF65-F5344CB8AC3E}">
        <p14:creationId xmlns:p14="http://schemas.microsoft.com/office/powerpoint/2010/main" val="31807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8"/>
    </mc:Choice>
    <mc:Fallback xmlns="">
      <p:transition spd="slow" advTm="473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sitting, table, green&#10;&#10;Description automatically generated">
            <a:extLst>
              <a:ext uri="{FF2B5EF4-FFF2-40B4-BE49-F238E27FC236}">
                <a16:creationId xmlns:a16="http://schemas.microsoft.com/office/drawing/2014/main" id="{33F8BCDD-76A3-42C4-9F94-D6042451A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8375" y="1260202"/>
            <a:ext cx="6163092" cy="4622319"/>
          </a:xfrm>
          <a:prstGeom prst="rect">
            <a:avLst/>
          </a:prstGeom>
        </p:spPr>
      </p:pic>
      <p:pic>
        <p:nvPicPr>
          <p:cNvPr id="11" name="Picture 10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1CB7F243-C92A-44A9-9BF1-EF63B65A7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730" y="489816"/>
            <a:ext cx="3171348" cy="2378511"/>
          </a:xfrm>
          <a:prstGeom prst="rect">
            <a:avLst/>
          </a:prstGeom>
        </p:spPr>
      </p:pic>
      <p:pic>
        <p:nvPicPr>
          <p:cNvPr id="13" name="Picture 12" descr="A picture containing indoor, table, sitting, food&#10;&#10;Description automatically generated">
            <a:extLst>
              <a:ext uri="{FF2B5EF4-FFF2-40B4-BE49-F238E27FC236}">
                <a16:creationId xmlns:a16="http://schemas.microsoft.com/office/drawing/2014/main" id="{BE4B810D-ADBF-456E-A9FB-369ED4DF0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730" y="3149100"/>
            <a:ext cx="3171348" cy="3503806"/>
          </a:xfrm>
          <a:prstGeom prst="rect">
            <a:avLst/>
          </a:prstGeom>
        </p:spPr>
      </p:pic>
      <p:pic>
        <p:nvPicPr>
          <p:cNvPr id="15" name="Picture 14" descr="A picture containing green, indoor, sitting, table&#10;&#10;Description automatically generated">
            <a:extLst>
              <a:ext uri="{FF2B5EF4-FFF2-40B4-BE49-F238E27FC236}">
                <a16:creationId xmlns:a16="http://schemas.microsoft.com/office/drawing/2014/main" id="{ED5E0E41-12D8-4E28-98C0-C78DCEFD8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898" y="4439450"/>
            <a:ext cx="3001298" cy="22509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6EE56CD-7710-425A-A93B-3758B9117EE5}"/>
              </a:ext>
            </a:extLst>
          </p:cNvPr>
          <p:cNvSpPr txBox="1"/>
          <p:nvPr/>
        </p:nvSpPr>
        <p:spPr>
          <a:xfrm>
            <a:off x="8531821" y="1236084"/>
            <a:ext cx="32013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UMNS Purpose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service the needs of the inner city Philadelphia people, especially women, children and the youth.</a:t>
            </a:r>
          </a:p>
        </p:txBody>
      </p:sp>
    </p:spTree>
    <p:extLst>
      <p:ext uri="{BB962C8B-B14F-4D97-AF65-F5344CB8AC3E}">
        <p14:creationId xmlns:p14="http://schemas.microsoft.com/office/powerpoint/2010/main" val="418939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7"/>
    </mc:Choice>
    <mc:Fallback xmlns="">
      <p:transition spd="slow" advTm="601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F70008-61C5-4CE9-9E9D-CE0FDE1F5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905" y="335417"/>
            <a:ext cx="4771124" cy="30935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EB62A5-3B5F-437D-B701-CD4D71593965}"/>
              </a:ext>
            </a:extLst>
          </p:cNvPr>
          <p:cNvSpPr txBox="1"/>
          <p:nvPr/>
        </p:nvSpPr>
        <p:spPr>
          <a:xfrm>
            <a:off x="10554889" y="1058012"/>
            <a:ext cx="46201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BREAKFAST </a:t>
            </a:r>
          </a:p>
          <a:p>
            <a:pPr algn="ctr"/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CLUB</a:t>
            </a:r>
          </a:p>
        </p:txBody>
      </p:sp>
      <p:pic>
        <p:nvPicPr>
          <p:cNvPr id="3" name="Picture 2" descr="A picture containing indoor, floor, person, playing&#10;&#10;Description automatically generated">
            <a:extLst>
              <a:ext uri="{FF2B5EF4-FFF2-40B4-BE49-F238E27FC236}">
                <a16:creationId xmlns:a16="http://schemas.microsoft.com/office/drawing/2014/main" id="{015EFD52-623A-4BFB-9FD8-D0B40E702B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" b="3223"/>
          <a:stretch/>
        </p:blipFill>
        <p:spPr>
          <a:xfrm>
            <a:off x="304027" y="3636901"/>
            <a:ext cx="4462857" cy="3148583"/>
          </a:xfrm>
          <a:prstGeom prst="rect">
            <a:avLst/>
          </a:prstGeom>
        </p:spPr>
      </p:pic>
      <p:pic>
        <p:nvPicPr>
          <p:cNvPr id="15" name="Picture 14" descr="A tray of food on a counter&#10;&#10;Description automatically generated">
            <a:extLst>
              <a:ext uri="{FF2B5EF4-FFF2-40B4-BE49-F238E27FC236}">
                <a16:creationId xmlns:a16="http://schemas.microsoft.com/office/drawing/2014/main" id="{09815805-8260-4116-9408-EAF6A67646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77" r="-1065" b="8291"/>
          <a:stretch/>
        </p:blipFill>
        <p:spPr>
          <a:xfrm>
            <a:off x="304027" y="243500"/>
            <a:ext cx="4462857" cy="3277416"/>
          </a:xfrm>
          <a:prstGeom prst="rect">
            <a:avLst/>
          </a:prstGeom>
        </p:spPr>
      </p:pic>
      <p:pic>
        <p:nvPicPr>
          <p:cNvPr id="17" name="Picture 1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4E68B21-D08B-4356-BC6A-009FF6F0D2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6" b="-3172"/>
          <a:stretch/>
        </p:blipFill>
        <p:spPr>
          <a:xfrm>
            <a:off x="5092905" y="3657600"/>
            <a:ext cx="477112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8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1"/>
    </mc:Choice>
    <mc:Fallback xmlns="">
      <p:transition spd="slow" advTm="466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ox on a table&#10;&#10;Description automatically generated">
            <a:extLst>
              <a:ext uri="{FF2B5EF4-FFF2-40B4-BE49-F238E27FC236}">
                <a16:creationId xmlns:a16="http://schemas.microsoft.com/office/drawing/2014/main" id="{6079651A-68C1-4F29-AE58-0056A9410D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5825" r="-4630" b="17653"/>
          <a:stretch/>
        </p:blipFill>
        <p:spPr>
          <a:xfrm>
            <a:off x="338987" y="3038814"/>
            <a:ext cx="4937760" cy="3474720"/>
          </a:xfrm>
          <a:prstGeom prst="rect">
            <a:avLst/>
          </a:prstGeom>
        </p:spPr>
      </p:pic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BB002E2-4AD6-4F86-A19A-A932694B6A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5" b="5661"/>
          <a:stretch/>
        </p:blipFill>
        <p:spPr>
          <a:xfrm>
            <a:off x="338987" y="457200"/>
            <a:ext cx="4719247" cy="3017520"/>
          </a:xfrm>
          <a:prstGeom prst="rect">
            <a:avLst/>
          </a:prstGeom>
        </p:spPr>
      </p:pic>
      <p:pic>
        <p:nvPicPr>
          <p:cNvPr id="13" name="Picture 12" descr="A picture containing computer, sitting, person, table&#10;&#10;Description automatically generated">
            <a:extLst>
              <a:ext uri="{FF2B5EF4-FFF2-40B4-BE49-F238E27FC236}">
                <a16:creationId xmlns:a16="http://schemas.microsoft.com/office/drawing/2014/main" id="{040BA167-788E-4AB7-AA07-0971E1F79A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9" r="7225" b="12808"/>
          <a:stretch/>
        </p:blipFill>
        <p:spPr>
          <a:xfrm rot="5400000">
            <a:off x="5167753" y="1362299"/>
            <a:ext cx="5303520" cy="4114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B46351-9196-4691-81A2-D7773E9766E4}"/>
              </a:ext>
            </a:extLst>
          </p:cNvPr>
          <p:cNvSpPr txBox="1"/>
          <p:nvPr/>
        </p:nvSpPr>
        <p:spPr>
          <a:xfrm>
            <a:off x="10554889" y="1058012"/>
            <a:ext cx="46201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YOUTH</a:t>
            </a:r>
          </a:p>
        </p:txBody>
      </p:sp>
    </p:spTree>
    <p:extLst>
      <p:ext uri="{BB962C8B-B14F-4D97-AF65-F5344CB8AC3E}">
        <p14:creationId xmlns:p14="http://schemas.microsoft.com/office/powerpoint/2010/main" val="309603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9"/>
    </mc:Choice>
    <mc:Fallback xmlns="">
      <p:transition spd="slow" advTm="480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, cabinet, refrigerator&#10;&#10;Description automatically generated">
            <a:extLst>
              <a:ext uri="{FF2B5EF4-FFF2-40B4-BE49-F238E27FC236}">
                <a16:creationId xmlns:a16="http://schemas.microsoft.com/office/drawing/2014/main" id="{9B870687-5829-4060-BE2F-4E49A3559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2979" y="992398"/>
            <a:ext cx="6305616" cy="4729212"/>
          </a:xfrm>
          <a:prstGeom prst="rect">
            <a:avLst/>
          </a:prstGeom>
        </p:spPr>
      </p:pic>
      <p:pic>
        <p:nvPicPr>
          <p:cNvPr id="13" name="Picture 12" descr="A picture containing outdoor, building, sidewalk, sitting&#10;&#10;Description automatically generated">
            <a:extLst>
              <a:ext uri="{FF2B5EF4-FFF2-40B4-BE49-F238E27FC236}">
                <a16:creationId xmlns:a16="http://schemas.microsoft.com/office/drawing/2014/main" id="{9E10948A-5821-4042-857C-6DA705F47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4" y="4060909"/>
            <a:ext cx="3452190" cy="25891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0991DA-B35E-41CA-87E1-4CE5BF47E14B}"/>
              </a:ext>
            </a:extLst>
          </p:cNvPr>
          <p:cNvSpPr txBox="1"/>
          <p:nvPr/>
        </p:nvSpPr>
        <p:spPr>
          <a:xfrm>
            <a:off x="10587787" y="1219928"/>
            <a:ext cx="46201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UMNS</a:t>
            </a:r>
          </a:p>
        </p:txBody>
      </p:sp>
      <p:pic>
        <p:nvPicPr>
          <p:cNvPr id="21" name="Picture 20" descr="The inside of a building&#10;&#10;Description automatically generated">
            <a:extLst>
              <a:ext uri="{FF2B5EF4-FFF2-40B4-BE49-F238E27FC236}">
                <a16:creationId xmlns:a16="http://schemas.microsoft.com/office/drawing/2014/main" id="{B5C93FB5-67C8-4F5C-B478-E2555686A3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1" r="1578" b="-84"/>
          <a:stretch/>
        </p:blipFill>
        <p:spPr>
          <a:xfrm rot="5400000">
            <a:off x="584994" y="336062"/>
            <a:ext cx="3766024" cy="345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6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3"/>
    </mc:Choice>
    <mc:Fallback xmlns="">
      <p:transition spd="slow" advTm="574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itting at a desk in a room&#10;&#10;Description automatically generated">
            <a:extLst>
              <a:ext uri="{FF2B5EF4-FFF2-40B4-BE49-F238E27FC236}">
                <a16:creationId xmlns:a16="http://schemas.microsoft.com/office/drawing/2014/main" id="{88E38053-42BA-4F9A-B073-857635E495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1" t="1375" r="-9847" b="3573"/>
          <a:stretch/>
        </p:blipFill>
        <p:spPr>
          <a:xfrm>
            <a:off x="2859797" y="-1"/>
            <a:ext cx="3556885" cy="4258849"/>
          </a:xfrm>
          <a:prstGeom prst="rect">
            <a:avLst/>
          </a:prstGeom>
        </p:spPr>
      </p:pic>
      <p:pic>
        <p:nvPicPr>
          <p:cNvPr id="13" name="Picture 12" descr="A picture containing indoor, living, room, playing&#10;&#10;Description automatically generated">
            <a:extLst>
              <a:ext uri="{FF2B5EF4-FFF2-40B4-BE49-F238E27FC236}">
                <a16:creationId xmlns:a16="http://schemas.microsoft.com/office/drawing/2014/main" id="{B46E70E2-9091-471C-A2FD-54E90D0AF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25" y="-1"/>
            <a:ext cx="2924260" cy="43662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094373-945F-460C-AE58-AF234E2EB5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0" t="6178" r="2727" b="5496"/>
          <a:stretch/>
        </p:blipFill>
        <p:spPr>
          <a:xfrm>
            <a:off x="6285045" y="1189972"/>
            <a:ext cx="5201322" cy="55013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15C6AB-1D16-49C8-8BC6-BEF991F970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" t="7421" r="13946" b="16929"/>
          <a:stretch/>
        </p:blipFill>
        <p:spPr>
          <a:xfrm>
            <a:off x="244823" y="2934848"/>
            <a:ext cx="5792721" cy="398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1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4"/>
    </mc:Choice>
    <mc:Fallback xmlns="">
      <p:transition spd="slow" advTm="6004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EFF6E10A-9165-4525-9767-0E92E9D8C6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5" b="6700"/>
          <a:stretch/>
        </p:blipFill>
        <p:spPr>
          <a:xfrm>
            <a:off x="851770" y="520053"/>
            <a:ext cx="9093896" cy="58521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22406D-BA3A-478C-9BF1-19A26FF6BC0E}"/>
              </a:ext>
            </a:extLst>
          </p:cNvPr>
          <p:cNvSpPr txBox="1"/>
          <p:nvPr/>
        </p:nvSpPr>
        <p:spPr>
          <a:xfrm>
            <a:off x="10559443" y="1293900"/>
            <a:ext cx="4008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COMMUNITY</a:t>
            </a:r>
          </a:p>
        </p:txBody>
      </p:sp>
    </p:spTree>
    <p:extLst>
      <p:ext uri="{BB962C8B-B14F-4D97-AF65-F5344CB8AC3E}">
        <p14:creationId xmlns:p14="http://schemas.microsoft.com/office/powerpoint/2010/main" val="371069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8"/>
    </mc:Choice>
    <mc:Fallback xmlns="">
      <p:transition spd="slow" advTm="5658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B2C896-8EE0-4FCB-8B53-4110F2E43C06}"/>
              </a:ext>
            </a:extLst>
          </p:cNvPr>
          <p:cNvSpPr txBox="1"/>
          <p:nvPr/>
        </p:nvSpPr>
        <p:spPr>
          <a:xfrm>
            <a:off x="190901" y="4630447"/>
            <a:ext cx="67184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UMNS Board Members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Andrew Smith,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Carl Boyd,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Vice President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Virginia Biddle,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Treasurer	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Barbara Drake,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Secretary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Susan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Dzuik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		Evelyn Edmond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Barbara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Sveen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	Nancy Matthews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7A9BD6-7DD5-41A8-8BFF-D5D630E43C60}"/>
              </a:ext>
            </a:extLst>
          </p:cNvPr>
          <p:cNvSpPr txBox="1"/>
          <p:nvPr/>
        </p:nvSpPr>
        <p:spPr>
          <a:xfrm>
            <a:off x="4731630" y="658507"/>
            <a:ext cx="728083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Physical Address: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47 E Haines St, 3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Fl, Phila PA 19144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Mailing Address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PO Box 3477, Phila PA 19122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Phone: (215)236-0604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Website: www.epaumc.org/UMNS/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A1BFEF-AC53-4415-938F-4C1603C48379}"/>
              </a:ext>
            </a:extLst>
          </p:cNvPr>
          <p:cNvSpPr txBox="1"/>
          <p:nvPr/>
        </p:nvSpPr>
        <p:spPr>
          <a:xfrm>
            <a:off x="7515616" y="4727673"/>
            <a:ext cx="4198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Volunteers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Michael Clark	Leroy Brown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Managing Director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Millicent Clark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A27CD7-762F-44B6-A239-034B99D7EA57}"/>
              </a:ext>
            </a:extLst>
          </p:cNvPr>
          <p:cNvCxnSpPr/>
          <p:nvPr/>
        </p:nvCxnSpPr>
        <p:spPr>
          <a:xfrm>
            <a:off x="308009" y="4475747"/>
            <a:ext cx="11405936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outdoor, computer&#10;&#10;Description automatically generated">
            <a:extLst>
              <a:ext uri="{FF2B5EF4-FFF2-40B4-BE49-F238E27FC236}">
                <a16:creationId xmlns:a16="http://schemas.microsoft.com/office/drawing/2014/main" id="{5CE2B44A-414B-4FEB-AE0D-8AE7872C8D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7766" r="24453" b="8675"/>
          <a:stretch/>
        </p:blipFill>
        <p:spPr>
          <a:xfrm rot="5400000">
            <a:off x="582329" y="45720"/>
            <a:ext cx="3749040" cy="429768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B696BC1-61EA-4C2B-B4A4-5422D04A0406}"/>
              </a:ext>
            </a:extLst>
          </p:cNvPr>
          <p:cNvCxnSpPr/>
          <p:nvPr/>
        </p:nvCxnSpPr>
        <p:spPr>
          <a:xfrm>
            <a:off x="7114784" y="4475747"/>
            <a:ext cx="0" cy="23822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66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07"/>
    </mc:Choice>
    <mc:Fallback xmlns="">
      <p:transition spd="slow" advTm="1440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full of food&#10;&#10;Description automatically generated">
            <a:extLst>
              <a:ext uri="{FF2B5EF4-FFF2-40B4-BE49-F238E27FC236}">
                <a16:creationId xmlns:a16="http://schemas.microsoft.com/office/drawing/2014/main" id="{D69A2DAF-8782-487A-B87D-BB71420D0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32" y="307181"/>
            <a:ext cx="4162425" cy="3121819"/>
          </a:xfrm>
          <a:prstGeom prst="rect">
            <a:avLst/>
          </a:prstGeom>
        </p:spPr>
      </p:pic>
      <p:pic>
        <p:nvPicPr>
          <p:cNvPr id="5" name="Picture 4" descr="A person standing next to a bag of luggage&#10;&#10;Description automatically generated">
            <a:extLst>
              <a:ext uri="{FF2B5EF4-FFF2-40B4-BE49-F238E27FC236}">
                <a16:creationId xmlns:a16="http://schemas.microsoft.com/office/drawing/2014/main" id="{A15733E4-7273-47F6-8674-28DF190B9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152" y="307181"/>
            <a:ext cx="4162425" cy="3121819"/>
          </a:xfrm>
          <a:prstGeom prst="rect">
            <a:avLst/>
          </a:prstGeom>
        </p:spPr>
      </p:pic>
      <p:pic>
        <p:nvPicPr>
          <p:cNvPr id="7" name="Picture 6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E0FD77DD-5437-4AEA-A72D-3CA4F1A68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32" y="3585087"/>
            <a:ext cx="4162426" cy="3121819"/>
          </a:xfrm>
          <a:prstGeom prst="rect">
            <a:avLst/>
          </a:prstGeom>
        </p:spPr>
      </p:pic>
      <p:pic>
        <p:nvPicPr>
          <p:cNvPr id="11" name="Picture 10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E274EFC3-936A-464D-A3CA-3977DE8FE7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984" y="3563836"/>
            <a:ext cx="4190760" cy="314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6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4"/>
    </mc:Choice>
    <mc:Fallback xmlns="">
      <p:transition spd="slow" advTm="592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table, person, food&#10;&#10;Description automatically generated">
            <a:extLst>
              <a:ext uri="{FF2B5EF4-FFF2-40B4-BE49-F238E27FC236}">
                <a16:creationId xmlns:a16="http://schemas.microsoft.com/office/drawing/2014/main" id="{151C2604-C402-4460-94FF-AB6D92B4F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 descr="A group of people standing next to a building&#10;&#10;Description automatically generated">
            <a:extLst>
              <a:ext uri="{FF2B5EF4-FFF2-40B4-BE49-F238E27FC236}">
                <a16:creationId xmlns:a16="http://schemas.microsoft.com/office/drawing/2014/main" id="{2578E60F-E1C3-4F8A-950D-4E9F371B3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657" y="62630"/>
            <a:ext cx="4414208" cy="33106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F747EF-B55A-4678-89C0-B290F5C6DD28}"/>
              </a:ext>
            </a:extLst>
          </p:cNvPr>
          <p:cNvSpPr txBox="1"/>
          <p:nvPr/>
        </p:nvSpPr>
        <p:spPr>
          <a:xfrm>
            <a:off x="10546915" y="1156084"/>
            <a:ext cx="51356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SERVICE</a:t>
            </a:r>
          </a:p>
        </p:txBody>
      </p:sp>
      <p:pic>
        <p:nvPicPr>
          <p:cNvPr id="11" name="Picture 10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91845F18-D115-433F-8141-4C84FB7B3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657" y="3459070"/>
            <a:ext cx="4414208" cy="331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5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0"/>
    </mc:Choice>
    <mc:Fallback xmlns="">
      <p:transition spd="slow" advTm="59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od on a picnic table&#10;&#10;Description automatically generated">
            <a:extLst>
              <a:ext uri="{FF2B5EF4-FFF2-40B4-BE49-F238E27FC236}">
                <a16:creationId xmlns:a16="http://schemas.microsoft.com/office/drawing/2014/main" id="{7BE892CB-9245-401A-BC36-F68B40E30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48" y="0"/>
            <a:ext cx="5143500" cy="6858000"/>
          </a:xfrm>
          <a:prstGeom prst="rect">
            <a:avLst/>
          </a:prstGeom>
        </p:spPr>
      </p:pic>
      <p:pic>
        <p:nvPicPr>
          <p:cNvPr id="5" name="Picture 4" descr="A group of people standing outside of a building&#10;&#10;Description automatically generated">
            <a:extLst>
              <a:ext uri="{FF2B5EF4-FFF2-40B4-BE49-F238E27FC236}">
                <a16:creationId xmlns:a16="http://schemas.microsoft.com/office/drawing/2014/main" id="{8CE9D79B-B852-4B3B-95DF-EBEE3C733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427" y="0"/>
            <a:ext cx="51435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858AAD-8F18-42E6-A97C-E0FC98D1C986}"/>
              </a:ext>
            </a:extLst>
          </p:cNvPr>
          <p:cNvSpPr txBox="1"/>
          <p:nvPr/>
        </p:nvSpPr>
        <p:spPr>
          <a:xfrm>
            <a:off x="5871077" y="344029"/>
            <a:ext cx="46201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</a:p>
        </p:txBody>
      </p:sp>
    </p:spTree>
    <p:extLst>
      <p:ext uri="{BB962C8B-B14F-4D97-AF65-F5344CB8AC3E}">
        <p14:creationId xmlns:p14="http://schemas.microsoft.com/office/powerpoint/2010/main" val="4802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9"/>
    </mc:Choice>
    <mc:Fallback xmlns="">
      <p:transition spd="slow" advTm="553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sitting, bench, luggage, suitcase&#10;&#10;Description automatically generated">
            <a:extLst>
              <a:ext uri="{FF2B5EF4-FFF2-40B4-BE49-F238E27FC236}">
                <a16:creationId xmlns:a16="http://schemas.microsoft.com/office/drawing/2014/main" id="{9EEFAAAF-DF13-4938-9453-738218D760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5" t="-1" r="8546" b="5331"/>
          <a:stretch/>
        </p:blipFill>
        <p:spPr>
          <a:xfrm rot="5400000">
            <a:off x="5437446" y="1084747"/>
            <a:ext cx="3108960" cy="3383280"/>
          </a:xfrm>
          <a:prstGeom prst="rect">
            <a:avLst/>
          </a:prstGeom>
        </p:spPr>
      </p:pic>
      <p:pic>
        <p:nvPicPr>
          <p:cNvPr id="19" name="Picture 18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4027390E-7599-443F-8C32-AB4FBE2AC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30B82AB-C7B7-4EE4-BF6F-F9FD1BCFB03F}"/>
              </a:ext>
            </a:extLst>
          </p:cNvPr>
          <p:cNvSpPr txBox="1"/>
          <p:nvPr/>
        </p:nvSpPr>
        <p:spPr>
          <a:xfrm>
            <a:off x="5482123" y="30880"/>
            <a:ext cx="4513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</a:p>
        </p:txBody>
      </p:sp>
      <p:pic>
        <p:nvPicPr>
          <p:cNvPr id="27" name="Picture 26" descr="A picture containing luggage, suitcase, sitting, clothes&#10;&#10;Description automatically generated">
            <a:extLst>
              <a:ext uri="{FF2B5EF4-FFF2-40B4-BE49-F238E27FC236}">
                <a16:creationId xmlns:a16="http://schemas.microsoft.com/office/drawing/2014/main" id="{EC99C84E-E73F-483A-9A8F-3AE75CFA22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68" r="8811" b="-466"/>
          <a:stretch/>
        </p:blipFill>
        <p:spPr>
          <a:xfrm rot="5400000">
            <a:off x="8698181" y="1201239"/>
            <a:ext cx="3108960" cy="3200400"/>
          </a:xfrm>
          <a:prstGeom prst="rect">
            <a:avLst/>
          </a:prstGeom>
        </p:spPr>
      </p:pic>
      <p:pic>
        <p:nvPicPr>
          <p:cNvPr id="29" name="Picture 28" descr="A group of people walking on a sidewalk&#10;&#10;Description automatically generated">
            <a:extLst>
              <a:ext uri="{FF2B5EF4-FFF2-40B4-BE49-F238E27FC236}">
                <a16:creationId xmlns:a16="http://schemas.microsoft.com/office/drawing/2014/main" id="{C00A18A8-C004-475B-B5B3-83B531B38A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t="11469" r="19152" b="27967"/>
          <a:stretch/>
        </p:blipFill>
        <p:spPr>
          <a:xfrm>
            <a:off x="5300285" y="4339022"/>
            <a:ext cx="6552575" cy="251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1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9"/>
    </mc:Choice>
    <mc:Fallback xmlns="">
      <p:transition spd="slow" advTm="601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outside of a building&#10;&#10;Description automatically generated">
            <a:extLst>
              <a:ext uri="{FF2B5EF4-FFF2-40B4-BE49-F238E27FC236}">
                <a16:creationId xmlns:a16="http://schemas.microsoft.com/office/drawing/2014/main" id="{BA76AF90-BBFB-4CFB-BB3C-47576BD6D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156" y="191265"/>
            <a:ext cx="4621780" cy="3466335"/>
          </a:xfrm>
          <a:prstGeom prst="rect">
            <a:avLst/>
          </a:prstGeom>
        </p:spPr>
      </p:pic>
      <p:pic>
        <p:nvPicPr>
          <p:cNvPr id="9" name="Picture 8" descr="A picture containing outdoor, person, street, riding&#10;&#10;Description automatically generated">
            <a:extLst>
              <a:ext uri="{FF2B5EF4-FFF2-40B4-BE49-F238E27FC236}">
                <a16:creationId xmlns:a16="http://schemas.microsoft.com/office/drawing/2014/main" id="{317836D2-C858-4701-8DD4-DA9E7506C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11" name="Picture 10" descr="A picture containing outdoor, person, person, looking&#10;&#10;Description automatically generated">
            <a:extLst>
              <a:ext uri="{FF2B5EF4-FFF2-40B4-BE49-F238E27FC236}">
                <a16:creationId xmlns:a16="http://schemas.microsoft.com/office/drawing/2014/main" id="{D632C9BF-C972-4852-A9D7-E9FF436D73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" b="11871"/>
          <a:stretch/>
        </p:blipFill>
        <p:spPr>
          <a:xfrm>
            <a:off x="5455156" y="3752798"/>
            <a:ext cx="462178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7"/>
    </mc:Choice>
    <mc:Fallback xmlns="">
      <p:transition spd="slow" advTm="605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building, table, sitting&#10;&#10;Description automatically generated">
            <a:extLst>
              <a:ext uri="{FF2B5EF4-FFF2-40B4-BE49-F238E27FC236}">
                <a16:creationId xmlns:a16="http://schemas.microsoft.com/office/drawing/2014/main" id="{883E1A1E-8BD1-4B8B-9F48-61AF77CEE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0"/>
            <a:ext cx="5143500" cy="6858000"/>
          </a:xfrm>
          <a:prstGeom prst="rect">
            <a:avLst/>
          </a:prstGeom>
        </p:spPr>
      </p:pic>
      <p:pic>
        <p:nvPicPr>
          <p:cNvPr id="5" name="Picture 4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8787B301-92C8-422F-BBA9-B286B77B8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56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3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1"/>
    </mc:Choice>
    <mc:Fallback xmlns="">
      <p:transition spd="slow" advTm="528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tanding in front of a car&#10;&#10;Description automatically generated">
            <a:extLst>
              <a:ext uri="{FF2B5EF4-FFF2-40B4-BE49-F238E27FC236}">
                <a16:creationId xmlns:a16="http://schemas.microsoft.com/office/drawing/2014/main" id="{030B3A3F-2A64-4078-85F6-6AA9D4F3FF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7"/>
          <a:stretch/>
        </p:blipFill>
        <p:spPr>
          <a:xfrm>
            <a:off x="5135670" y="3225258"/>
            <a:ext cx="4659683" cy="3501008"/>
          </a:xfrm>
          <a:prstGeom prst="rect">
            <a:avLst/>
          </a:prstGeom>
        </p:spPr>
      </p:pic>
      <p:pic>
        <p:nvPicPr>
          <p:cNvPr id="5" name="Picture 4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09AD105F-A7DC-4EBD-8990-1F7A55AAB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02" y="157828"/>
            <a:ext cx="4500880" cy="3375660"/>
          </a:xfrm>
          <a:prstGeom prst="rect">
            <a:avLst/>
          </a:prstGeom>
        </p:spPr>
      </p:pic>
      <p:pic>
        <p:nvPicPr>
          <p:cNvPr id="7" name="Picture 6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FCDA91FA-D5DE-4E28-A511-5BCFFC8DE0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2"/>
          <a:stretch/>
        </p:blipFill>
        <p:spPr>
          <a:xfrm>
            <a:off x="5294680" y="157828"/>
            <a:ext cx="4500880" cy="3200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3AA58B-B9D3-4EFA-ADE5-6220EB00A8D7}"/>
              </a:ext>
            </a:extLst>
          </p:cNvPr>
          <p:cNvSpPr txBox="1"/>
          <p:nvPr/>
        </p:nvSpPr>
        <p:spPr>
          <a:xfrm>
            <a:off x="10593389" y="1058012"/>
            <a:ext cx="46201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pic>
        <p:nvPicPr>
          <p:cNvPr id="9" name="Picture 8" descr="A group of people wearing costumes&#10;&#10;Description automatically generated">
            <a:extLst>
              <a:ext uri="{FF2B5EF4-FFF2-40B4-BE49-F238E27FC236}">
                <a16:creationId xmlns:a16="http://schemas.microsoft.com/office/drawing/2014/main" id="{CFA95BA3-DA7B-4BD0-BDFA-2D3299569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01" y="3350607"/>
            <a:ext cx="4500879" cy="337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2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3"/>
    </mc:Choice>
    <mc:Fallback xmlns="">
      <p:transition spd="slow" advTm="5023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216</TotalTime>
  <Words>196</Words>
  <Application>Microsoft Office PowerPoint</Application>
  <PresentationFormat>Widescreen</PresentationFormat>
  <Paragraphs>43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 Light</vt:lpstr>
      <vt:lpstr>Century Gothic</vt:lpstr>
      <vt:lpstr>system-ui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Tamara Clark</dc:creator>
  <cp:lastModifiedBy>Tamara Clark</cp:lastModifiedBy>
  <cp:revision>28</cp:revision>
  <dcterms:created xsi:type="dcterms:W3CDTF">2020-11-14T14:09:30Z</dcterms:created>
  <dcterms:modified xsi:type="dcterms:W3CDTF">2020-11-14T17:47:27Z</dcterms:modified>
</cp:coreProperties>
</file>